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24" r:id="rId2"/>
    <p:sldId id="4647" r:id="rId3"/>
    <p:sldId id="4652" r:id="rId4"/>
    <p:sldId id="4728" r:id="rId5"/>
    <p:sldId id="838840368" r:id="rId6"/>
    <p:sldId id="838840373" r:id="rId7"/>
    <p:sldId id="473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A717F-6E1B-485F-BC58-95CA1F70C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66214-907B-4B74-A03D-A03C70896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5C8D4-67E9-441E-BC6A-801D7D8E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2238B-DA71-4250-ABC0-7C20E792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106C3-7B4C-481B-8154-DF92C555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6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EC3F-6C8D-4DBF-BF8A-B53883D2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38B36-C88E-4C2C-81AC-07B2AAE8E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806D1-26C2-4FE6-9AFB-60EE218F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6DFF-E0F3-402A-AB8F-818BFE59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98D69-695A-4AF0-8943-B49B4D43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8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EA62E-9CD2-4EF7-B66A-F1250D5A6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E0D38-4097-445C-BC23-940F0E803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84839-A89D-45D7-92B3-BBB4B867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1BDB-D15D-460A-A34A-DC9CF62E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00579-E773-420F-A727-86DB1EE5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B2A-D862-40AA-AC18-DCF3CFE2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FA550-49FD-442A-907F-390A05EF6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CEB2F-A171-483E-87C7-90DC0A6D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A4A7D-2EC6-443F-AB1C-669A186A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F813D-E5BF-426A-AF54-D17AB77F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3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8232-A551-4A38-BEC7-C5A664CB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77BBA-B043-4BC9-82F6-F908085FA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4AE6E-0663-4A54-A333-27AA3950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01FA9-6783-42B1-8C17-4618D802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86129-6D3C-42BA-A50A-16E6FAAB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8C2F3-0459-48B1-A198-0A6F3C14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990EF-895A-4826-855C-0465320B0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FAC36-07E4-4305-AF19-A96A70B38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C7532-6AD6-47AB-A68C-24D07DCD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75D8D-99BE-4B21-8B8D-3C990A64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F9FF4-A45C-4AED-8956-E0D51BFC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7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92F4-1FA6-4720-BC61-6F63CF40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BB21D-908A-4948-B4E4-96A44541B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F6B4D-553B-42CF-8C68-3C0674295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8221B-D94F-4592-AD97-D49A0E578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D1D5EF-2526-463E-8F86-DBC1D9DC0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12A2C8-3B3E-4AF0-BA3B-D57E3DBB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90B97-7481-4843-9E65-6727D778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46081B-F67B-4C29-A82B-7E1F4B51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9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0933F-DDF5-4646-9E52-6674DE0A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82164A-D28C-40B1-91CC-183A0298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3B57E-982A-44D3-BB5F-AE10A63C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F3B31-CBB5-4F2E-A69D-91C9CED8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81C46F-C05E-48B7-83C5-DF3287A3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871A1B-E7F8-42A2-B92E-770B5F6A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EA955-2E47-408B-92BF-8C2B6B0F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3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B429-2307-4514-ACB4-36056032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1E1E6-0B5E-413D-A1ED-588D6CFBE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CA596-9F7D-49A6-8121-A681DFF3C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481F2-260B-4444-979B-166D13C1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D0C6F-87D9-4415-8352-810F64A9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C161B-2033-4FA3-8A5C-5086C56D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38BC-C52B-4274-9462-B47AD7EFE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8833A-8626-4BD2-A62D-7673A764D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470B-14F9-4E95-84A0-840F51E47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FE80B-3E9B-4CC8-A888-B47940AD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3C029-2ADA-406C-8FF5-130A16306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2AECC-3648-4A88-B5E3-9BFB5AAD6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833031-DBA2-42ED-9573-D5C6B0C3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38163-8383-4D0F-9455-DBB4C802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2D9E3-8515-44DA-8D0B-B7C08F4D8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69921-8EF2-45A2-AC5B-F593FD9D146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39FD8-2C28-4166-95CB-A44A1CF98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41416-3908-48A2-AF7B-3A6D151D3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15A9-A226-4FBB-AF12-2596AD8FC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2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1548D98-C82F-4918-AAA5-4184E8727884}"/>
              </a:ext>
            </a:extLst>
          </p:cNvPr>
          <p:cNvSpPr/>
          <p:nvPr/>
        </p:nvSpPr>
        <p:spPr>
          <a:xfrm>
            <a:off x="411887" y="3239139"/>
            <a:ext cx="11422847" cy="1496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Tracing Collaborative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8971D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|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3200" b="1" dirty="0">
                <a:solidFill>
                  <a:srgbClr val="555555"/>
                </a:solidFill>
                <a:latin typeface="Calibri" panose="020F0502020204030204"/>
              </a:rPr>
              <a:t>Update, What’s Ahead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 to Local Board of Health Organizations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766EBD-219B-4EEE-A6E4-D1F86E9B2628}"/>
              </a:ext>
            </a:extLst>
          </p:cNvPr>
          <p:cNvSpPr/>
          <p:nvPr/>
        </p:nvSpPr>
        <p:spPr>
          <a:xfrm>
            <a:off x="10507008" y="5354929"/>
            <a:ext cx="1273105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APRIL 16, 2020</a:t>
            </a:r>
          </a:p>
        </p:txBody>
      </p:sp>
    </p:spTree>
    <p:extLst>
      <p:ext uri="{BB962C8B-B14F-4D97-AF65-F5344CB8AC3E}">
        <p14:creationId xmlns:p14="http://schemas.microsoft.com/office/powerpoint/2010/main" val="1423473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0C7F-0D1B-477B-B07E-F42B3061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279"/>
          </a:xfrm>
        </p:spPr>
        <p:txBody>
          <a:bodyPr anchor="ctr">
            <a:normAutofit fontScale="90000"/>
          </a:bodyPr>
          <a:lstStyle/>
          <a:p>
            <a:r>
              <a:rPr lang="en-US" sz="2400" dirty="0"/>
              <a:t>Context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| </a:t>
            </a:r>
            <a:r>
              <a:rPr lang="en-US" sz="2400" b="0" dirty="0"/>
              <a:t>COVID-19 Contract Tracing: </a:t>
            </a:r>
            <a:r>
              <a:rPr lang="en-US" sz="2400" dirty="0"/>
              <a:t>Extreme Challenge</a:t>
            </a: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01A442-DD91-4E4E-AE52-B1B5A8E81D97}"/>
              </a:ext>
            </a:extLst>
          </p:cNvPr>
          <p:cNvSpPr/>
          <p:nvPr/>
        </p:nvSpPr>
        <p:spPr>
          <a:xfrm>
            <a:off x="331305" y="963816"/>
            <a:ext cx="11529390" cy="1489196"/>
          </a:xfrm>
          <a:prstGeom prst="rect">
            <a:avLst/>
          </a:prstGeom>
          <a:solidFill>
            <a:srgbClr val="006A7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B16C935F-CAEF-409D-84DA-41ED80163628}"/>
              </a:ext>
            </a:extLst>
          </p:cNvPr>
          <p:cNvSpPr txBox="1">
            <a:spLocks/>
          </p:cNvSpPr>
          <p:nvPr/>
        </p:nvSpPr>
        <p:spPr>
          <a:xfrm>
            <a:off x="4673115" y="2687013"/>
            <a:ext cx="3913673" cy="3104894"/>
          </a:xfrm>
          <a:prstGeom prst="rect">
            <a:avLst/>
          </a:prstGeom>
          <a:noFill/>
        </p:spPr>
        <p:txBody>
          <a:bodyPr vert="horz" lIns="68580" tIns="68580" rIns="68580" bIns="68580">
            <a:noAutofit/>
          </a:bodyPr>
          <a:lstStyle>
            <a:lvl1pPr marL="231775" marR="0" indent="-2317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kumimoji="0" sz="1800" kern="1200" baseline="0">
                <a:solidFill>
                  <a:srgbClr val="000000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628650" indent="-282575" algn="l" rtl="0" eaLnBrk="1" latinLnBrk="0" hangingPunct="1">
              <a:spcBef>
                <a:spcPts val="600"/>
              </a:spcBef>
              <a:buClrTx/>
              <a:buSzPct val="100000"/>
              <a:buFontTx/>
              <a:buNone/>
              <a:defRPr kumimoji="0" sz="1600" kern="12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2pPr>
            <a:lvl3pPr marL="973138" indent="-227013" algn="l" rtl="0" eaLnBrk="1" latinLnBrk="0" hangingPunct="1">
              <a:spcBef>
                <a:spcPts val="600"/>
              </a:spcBef>
              <a:buClrTx/>
              <a:buSzPct val="100000"/>
              <a:buFontTx/>
              <a:buNone/>
              <a:defRPr kumimoji="0" sz="1400" kern="12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3pPr>
            <a:lvl4pPr marL="1374775" indent="-292100" algn="l" rtl="0" eaLnBrk="1" latinLnBrk="0" hangingPunct="1">
              <a:spcBef>
                <a:spcPts val="600"/>
              </a:spcBef>
              <a:buClrTx/>
              <a:buSzPct val="100000"/>
              <a:buFontTx/>
              <a:buNone/>
              <a:defRPr kumimoji="0" sz="1600" kern="12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4pPr>
            <a:lvl5pPr marL="1711325" indent="-227013" algn="l" rtl="0" eaLnBrk="1" latinLnBrk="0" hangingPunct="1">
              <a:spcBef>
                <a:spcPts val="600"/>
              </a:spcBef>
              <a:buClrTx/>
              <a:buSzPct val="100000"/>
              <a:buFontTx/>
              <a:buNone/>
              <a:defRPr kumimoji="0" sz="1600" kern="12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rgbClr val="A5A5A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LBOHs alone are insufficient to address the large contact tracing work required in the current COVID-19 epidemic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rgbClr val="A5A5A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Scenario modeling indicates that the contacts that need to be traced will grow exponentially in the upcoming weeks.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450"/>
              </a:spcAft>
              <a:buClr>
                <a:srgbClr val="A5A5A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more automated means to address case tracking enables the Commonwealth to keep pace with the burgeoning need.</a:t>
            </a:r>
          </a:p>
          <a:p>
            <a:pPr marL="214313" marR="0" lvl="0" indent="-214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DF77A6A5-FAD9-45C6-8887-9A5622CF3B24}"/>
              </a:ext>
            </a:extLst>
          </p:cNvPr>
          <p:cNvSpPr txBox="1">
            <a:spLocks/>
          </p:cNvSpPr>
          <p:nvPr/>
        </p:nvSpPr>
        <p:spPr>
          <a:xfrm>
            <a:off x="397205" y="1054238"/>
            <a:ext cx="11529391" cy="1368182"/>
          </a:xfrm>
          <a:prstGeom prst="rect">
            <a:avLst/>
          </a:prstGeom>
          <a:noFill/>
          <a:ln w="12700">
            <a:noFill/>
          </a:ln>
        </p:spPr>
        <p:txBody>
          <a:bodyPr anchor="ctr"/>
          <a:lstStyle>
            <a:lvl1pPr marL="0" indent="0" algn="ctr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None/>
              <a:defRPr kumimoji="1" sz="14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7371" indent="-285744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è"/>
              <a:defRPr kumimoji="1" sz="1600">
                <a:solidFill>
                  <a:schemeClr val="tx1"/>
                </a:solidFill>
                <a:latin typeface="+mn-lt"/>
              </a:defRPr>
            </a:lvl2pPr>
            <a:lvl3pPr marL="1030262" indent="-228594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 New Roman" pitchFamily="18" charset="0"/>
              <a:buChar char="-"/>
              <a:defRPr kumimoji="1" sz="1400">
                <a:solidFill>
                  <a:schemeClr val="tx1"/>
                </a:solidFill>
                <a:latin typeface="+mn-lt"/>
              </a:defRPr>
            </a:lvl3pPr>
            <a:lvl4pPr marL="137315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t"/>
              <a:defRPr kumimoji="1" sz="1200">
                <a:solidFill>
                  <a:schemeClr val="tx1"/>
                </a:solidFill>
                <a:latin typeface="+mn-lt"/>
              </a:defRPr>
            </a:lvl4pPr>
            <a:lvl5pPr marL="1716045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l"/>
              <a:defRPr kumimoji="1" sz="1100">
                <a:solidFill>
                  <a:schemeClr val="tx1"/>
                </a:solidFill>
                <a:latin typeface="+mn-lt"/>
              </a:defRPr>
            </a:lvl5pPr>
            <a:lvl6pPr marL="2173234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kumimoji="1" sz="1000">
                <a:solidFill>
                  <a:schemeClr val="tx1"/>
                </a:solidFill>
                <a:latin typeface="+mn-lt"/>
              </a:defRPr>
            </a:lvl6pPr>
            <a:lvl7pPr marL="2630422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kumimoji="1" sz="1000">
                <a:solidFill>
                  <a:schemeClr val="tx1"/>
                </a:solidFill>
                <a:latin typeface="+mn-lt"/>
              </a:defRPr>
            </a:lvl7pPr>
            <a:lvl8pPr marL="308761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kumimoji="1" sz="1000">
                <a:solidFill>
                  <a:schemeClr val="tx1"/>
                </a:solidFill>
                <a:latin typeface="+mn-lt"/>
              </a:defRPr>
            </a:lvl8pPr>
            <a:lvl9pPr marL="354479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kumimoji="1"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People in close contact with someone who is infected with a virus, such as COVID-19, are at higher risk of becoming infected themselves, and of potentially further infecting others.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Closely watching these contacts after exposure to an infected person will help the contacts to get care and treatment, and will prevent further transmission of the virus.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5581C9-E018-4C48-8BAB-B6C30C9743B9}"/>
              </a:ext>
            </a:extLst>
          </p:cNvPr>
          <p:cNvSpPr/>
          <p:nvPr/>
        </p:nvSpPr>
        <p:spPr>
          <a:xfrm>
            <a:off x="331305" y="2647424"/>
            <a:ext cx="3845331" cy="299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A5A5A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Contact tracing involves three primary steps: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Contact identification, Contact listing, Contact follow up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A5A5A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Local Boards of Health (LBOH) are current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primary sources of contact tracing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. 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A5A5A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LBOHs use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Massachusetts Virtual Epidemiology Network (MAVEN)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to conduct the contact tracing steps.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A5A5A5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MAVEN is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system of record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in MA for all case tracking and interfaces directly with the CDC, among others.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2C54D0-6488-4543-BB87-2C35E058CC4C}"/>
              </a:ext>
            </a:extLst>
          </p:cNvPr>
          <p:cNvSpPr/>
          <p:nvPr/>
        </p:nvSpPr>
        <p:spPr>
          <a:xfrm>
            <a:off x="9257951" y="3215580"/>
            <a:ext cx="27962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Pct val="100000"/>
              <a:buFontTx/>
              <a:buNone/>
              <a:tabLst/>
              <a:defRPr/>
            </a:pP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Community Tracing Collaborative 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is the comprehensive approach 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to meet this challenge.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71A5C63-A783-4BF8-BA4D-5D3B002C049C}"/>
              </a:ext>
            </a:extLst>
          </p:cNvPr>
          <p:cNvSpPr/>
          <p:nvPr/>
        </p:nvSpPr>
        <p:spPr>
          <a:xfrm>
            <a:off x="4244490" y="2638162"/>
            <a:ext cx="428625" cy="315374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8971D">
              <a:alpha val="4392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AA10DA2-E54B-435D-9258-F41C56C11B40}"/>
              </a:ext>
            </a:extLst>
          </p:cNvPr>
          <p:cNvSpPr/>
          <p:nvPr/>
        </p:nvSpPr>
        <p:spPr>
          <a:xfrm>
            <a:off x="8698494" y="2687013"/>
            <a:ext cx="428625" cy="315374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8971D">
              <a:alpha val="4392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321F87-05C4-4E40-A5A2-7A54E60B63E6}"/>
              </a:ext>
            </a:extLst>
          </p:cNvPr>
          <p:cNvSpPr/>
          <p:nvPr/>
        </p:nvSpPr>
        <p:spPr>
          <a:xfrm>
            <a:off x="9582150" y="3138488"/>
            <a:ext cx="2147888" cy="2033587"/>
          </a:xfrm>
          <a:prstGeom prst="ellipse">
            <a:avLst/>
          </a:prstGeom>
          <a:solidFill>
            <a:srgbClr val="008EA0">
              <a:alpha val="2392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484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0C7F-0D1B-477B-B07E-F42B3061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4031"/>
          </a:xfrm>
        </p:spPr>
        <p:txBody>
          <a:bodyPr anchor="b">
            <a:normAutofit fontScale="90000"/>
          </a:bodyPr>
          <a:lstStyle/>
          <a:p>
            <a:r>
              <a:rPr lang="en-US" sz="2400" dirty="0"/>
              <a:t>Team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| </a:t>
            </a:r>
            <a:r>
              <a:rPr lang="en-US" sz="2400" dirty="0"/>
              <a:t>Community Tracing Collaborative </a:t>
            </a:r>
            <a:r>
              <a:rPr lang="en-US" sz="2400" b="0" dirty="0"/>
              <a:t>(CTC) - Members &amp; Partners and their Roles</a:t>
            </a:r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16C822-4942-4BF7-BF46-CB53191ED34B}"/>
              </a:ext>
            </a:extLst>
          </p:cNvPr>
          <p:cNvGraphicFramePr>
            <a:graphicFrameLocks noGrp="1"/>
          </p:cNvGraphicFramePr>
          <p:nvPr/>
        </p:nvGraphicFramePr>
        <p:xfrm>
          <a:off x="392170" y="985751"/>
          <a:ext cx="11407660" cy="4760332"/>
        </p:xfrm>
        <a:graphic>
          <a:graphicData uri="http://schemas.openxmlformats.org/drawingml/2006/table">
            <a:tbl>
              <a:tblPr firstRow="1" firstCol="1" bandRow="1"/>
              <a:tblGrid>
                <a:gridCol w="3020501">
                  <a:extLst>
                    <a:ext uri="{9D8B030D-6E8A-4147-A177-3AD203B41FA5}">
                      <a16:colId xmlns:a16="http://schemas.microsoft.com/office/drawing/2014/main" val="3770973697"/>
                    </a:ext>
                  </a:extLst>
                </a:gridCol>
                <a:gridCol w="8387159">
                  <a:extLst>
                    <a:ext uri="{9D8B030D-6E8A-4147-A177-3AD203B41FA5}">
                      <a16:colId xmlns:a16="http://schemas.microsoft.com/office/drawing/2014/main" val="823881924"/>
                    </a:ext>
                  </a:extLst>
                </a:gridCol>
              </a:tblGrid>
              <a:tr h="2926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Command Center Lead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Provides overall direction and coordination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288362"/>
                  </a:ext>
                </a:extLst>
              </a:tr>
              <a:tr h="316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DPH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Maintains/manages core MAVEN database. Provides guidance on policy, protocols, scripts, etc.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425015"/>
                  </a:ext>
                </a:extLst>
              </a:tr>
              <a:tr h="316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Local Boards of Health*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EA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Trusted partners and first-line Case Investigation, Contact Tracing and Community-based support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519790"/>
                  </a:ext>
                </a:extLst>
              </a:tr>
              <a:tr h="4801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Academic Health Departments*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EA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Schools of Public Health student, alumni, and faculty volunteers, leveraging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REDCap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technology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470980"/>
                  </a:ext>
                </a:extLst>
              </a:tr>
              <a:tr h="5463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 Connector Authority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Contracts for services and software necessary to enable CTC.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Chairs the interorganizational group that reviews development priorities. 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349338"/>
                  </a:ext>
                </a:extLst>
              </a:tr>
              <a:tr h="571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Partners in Health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EA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Hires/deploys CTC FTEs: Case Investigators, Contact Tracers,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Care Resource Coordinators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8EA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Coordinates with and provides augmentative support to LBOHs, AHD volunteers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55619"/>
                  </a:ext>
                </a:extLst>
              </a:tr>
              <a:tr h="505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Accenture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Develops and deploys virtual call center CRM technologies, and back-end connectivity to keep MAVEN the system of record.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468630"/>
                  </a:ext>
                </a:extLst>
              </a:tr>
              <a:tr h="5054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Buoy Health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Automated self-assessment and referral for symptomatic individuals; Extending capability to include automated 14-day monitoring support for cases and contacts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889051"/>
                  </a:ext>
                </a:extLst>
              </a:tr>
              <a:tr h="5463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Community Health Centers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Provides community-based contact center staff augmentation; via Subcontract to PIH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9347140"/>
                  </a:ext>
                </a:extLst>
              </a:tr>
              <a:tr h="316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Other Potential Contractors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ct val="100000"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Potential staff augmentation from BCBSMA and UMMS Commonwealth Medicine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21124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BF80EE-2E13-4401-84BC-9B63986E21AA}"/>
              </a:ext>
            </a:extLst>
          </p:cNvPr>
          <p:cNvSpPr txBox="1"/>
          <p:nvPr/>
        </p:nvSpPr>
        <p:spPr>
          <a:xfrm>
            <a:off x="9220484" y="5759511"/>
            <a:ext cx="2453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Collaboration Partners</a:t>
            </a:r>
          </a:p>
        </p:txBody>
      </p:sp>
    </p:spTree>
    <p:extLst>
      <p:ext uri="{BB962C8B-B14F-4D97-AF65-F5344CB8AC3E}">
        <p14:creationId xmlns:p14="http://schemas.microsoft.com/office/powerpoint/2010/main" val="192643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7C44F6-510F-4CAE-AE10-C0D76C538E12}"/>
              </a:ext>
            </a:extLst>
          </p:cNvPr>
          <p:cNvSpPr/>
          <p:nvPr/>
        </p:nvSpPr>
        <p:spPr>
          <a:xfrm>
            <a:off x="244642" y="1172246"/>
            <a:ext cx="3805238" cy="602043"/>
          </a:xfrm>
          <a:prstGeom prst="rect">
            <a:avLst/>
          </a:prstGeom>
          <a:gradFill flip="none" rotWithShape="1">
            <a:gsLst>
              <a:gs pos="0">
                <a:srgbClr val="006A78">
                  <a:shade val="30000"/>
                  <a:satMod val="115000"/>
                </a:srgbClr>
              </a:gs>
              <a:gs pos="50000">
                <a:srgbClr val="006A78">
                  <a:shade val="67500"/>
                  <a:satMod val="115000"/>
                </a:srgbClr>
              </a:gs>
              <a:gs pos="100000">
                <a:srgbClr val="006A7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8FF1A8-7DB8-40C9-AE4C-F72A6609EB7D}"/>
              </a:ext>
            </a:extLst>
          </p:cNvPr>
          <p:cNvSpPr/>
          <p:nvPr/>
        </p:nvSpPr>
        <p:spPr>
          <a:xfrm>
            <a:off x="4167506" y="1180758"/>
            <a:ext cx="4086233" cy="602043"/>
          </a:xfrm>
          <a:prstGeom prst="rect">
            <a:avLst/>
          </a:prstGeom>
          <a:gradFill flip="none" rotWithShape="1">
            <a:gsLst>
              <a:gs pos="0">
                <a:srgbClr val="006A78">
                  <a:shade val="30000"/>
                  <a:satMod val="115000"/>
                </a:srgbClr>
              </a:gs>
              <a:gs pos="50000">
                <a:srgbClr val="006A78">
                  <a:shade val="67500"/>
                  <a:satMod val="115000"/>
                </a:srgbClr>
              </a:gs>
              <a:gs pos="100000">
                <a:srgbClr val="006A7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83C4BD-2668-4259-83FD-A422EA529B86}"/>
              </a:ext>
            </a:extLst>
          </p:cNvPr>
          <p:cNvSpPr/>
          <p:nvPr/>
        </p:nvSpPr>
        <p:spPr>
          <a:xfrm>
            <a:off x="8349307" y="1172247"/>
            <a:ext cx="3624128" cy="602043"/>
          </a:xfrm>
          <a:prstGeom prst="rect">
            <a:avLst/>
          </a:prstGeom>
          <a:gradFill flip="none" rotWithShape="1">
            <a:gsLst>
              <a:gs pos="0">
                <a:srgbClr val="006A78">
                  <a:shade val="30000"/>
                  <a:satMod val="115000"/>
                </a:srgbClr>
              </a:gs>
              <a:gs pos="50000">
                <a:srgbClr val="006A78">
                  <a:shade val="67500"/>
                  <a:satMod val="115000"/>
                </a:srgbClr>
              </a:gs>
              <a:gs pos="100000">
                <a:srgbClr val="006A78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3619D0-41B4-4486-B669-E7BD32F06F95}"/>
              </a:ext>
            </a:extLst>
          </p:cNvPr>
          <p:cNvSpPr/>
          <p:nvPr/>
        </p:nvSpPr>
        <p:spPr>
          <a:xfrm>
            <a:off x="1070107" y="1275336"/>
            <a:ext cx="2154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Case Investigators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862630-461F-4302-A4BF-BA52ECE22CCE}"/>
              </a:ext>
            </a:extLst>
          </p:cNvPr>
          <p:cNvSpPr/>
          <p:nvPr/>
        </p:nvSpPr>
        <p:spPr>
          <a:xfrm>
            <a:off x="5307904" y="1273213"/>
            <a:ext cx="1871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Contact Tracers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A3102E-9230-4947-976C-F8A58D3E3645}"/>
              </a:ext>
            </a:extLst>
          </p:cNvPr>
          <p:cNvSpPr/>
          <p:nvPr/>
        </p:nvSpPr>
        <p:spPr>
          <a:xfrm>
            <a:off x="8837243" y="1262672"/>
            <a:ext cx="27684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ＭＳ Ｐゴシック"/>
                <a:cs typeface="Calibri"/>
              </a:rPr>
              <a:t>Care Resource Manager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666264-203C-4E75-8C50-49DF4C492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80" y="2121548"/>
            <a:ext cx="3418158" cy="26484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CAA38DF-DAA5-43CF-8CE0-F1F113579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711" y="2013241"/>
            <a:ext cx="3737014" cy="299297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5690196-253D-45A5-B78D-5C16F518A6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3277" y="1971675"/>
            <a:ext cx="3163866" cy="3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50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0C7F-0D1B-477B-B07E-F42B3061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4022"/>
          </a:xfrm>
        </p:spPr>
        <p:txBody>
          <a:bodyPr anchor="ctr">
            <a:normAutofit fontScale="90000"/>
          </a:bodyPr>
          <a:lstStyle/>
          <a:p>
            <a:r>
              <a:rPr lang="en-US" sz="2400" dirty="0"/>
              <a:t>Current Status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16C822-4942-4BF7-BF46-CB53191ED3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612985"/>
              </p:ext>
            </p:extLst>
          </p:nvPr>
        </p:nvGraphicFramePr>
        <p:xfrm>
          <a:off x="361950" y="946178"/>
          <a:ext cx="11149013" cy="4138020"/>
        </p:xfrm>
        <a:graphic>
          <a:graphicData uri="http://schemas.openxmlformats.org/drawingml/2006/table">
            <a:tbl>
              <a:tblPr firstRow="1" firstCol="1" bandRow="1"/>
              <a:tblGrid>
                <a:gridCol w="1358661">
                  <a:extLst>
                    <a:ext uri="{9D8B030D-6E8A-4147-A177-3AD203B41FA5}">
                      <a16:colId xmlns:a16="http://schemas.microsoft.com/office/drawing/2014/main" val="3770973697"/>
                    </a:ext>
                  </a:extLst>
                </a:gridCol>
                <a:gridCol w="9790352">
                  <a:extLst>
                    <a:ext uri="{9D8B030D-6E8A-4147-A177-3AD203B41FA5}">
                      <a16:colId xmlns:a16="http://schemas.microsoft.com/office/drawing/2014/main" val="823881924"/>
                    </a:ext>
                  </a:extLst>
                </a:gridCol>
              </a:tblGrid>
              <a:tr h="392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Wingdings" panose="05000000000000000000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First Grants to LBOH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288362"/>
                  </a:ext>
                </a:extLst>
              </a:tr>
              <a:tr h="392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Wingdings" panose="05000000000000000000" pitchFamily="2" charset="2"/>
                        <a:buChar char="ü"/>
                        <a:tabLst>
                          <a:tab pos="457200" algn="l"/>
                        </a:tabLst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Engagement of Academic Health Departments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425015"/>
                  </a:ext>
                </a:extLst>
              </a:tr>
              <a:tr h="39292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3.27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First AHD Student volunteers support LBOH in contact tracing. Now over 600 participating part-time.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519790"/>
                  </a:ext>
                </a:extLst>
              </a:tr>
              <a:tr h="392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Governor Baker, Secretary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Sudders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approve concept proposal for Collaborative (CTC)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470980"/>
                  </a:ext>
                </a:extLst>
              </a:tr>
              <a:tr h="392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4.03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Governor Baker announces CTC program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103919"/>
                  </a:ext>
                </a:extLst>
              </a:tr>
              <a:tr h="6308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4.05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Staff recruitment live. Salesforce CRM configured, integrated with MAVEN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Language line up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799683"/>
                  </a:ext>
                </a:extLst>
              </a:tr>
              <a:tr h="10641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4.12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Wingdings" panose="05000000000000000000" pitchFamily="2" charset="2"/>
                        <a:buChar char="ü"/>
                        <a:tabLst>
                          <a:tab pos="457200" algn="l"/>
                        </a:tabLst>
                        <a:defRPr/>
                      </a:pPr>
                      <a:r>
                        <a:rPr lang="en-US" sz="1800" dirty="0"/>
                        <a:t>CTC launches with ~60 PIH staff using the 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dirty="0"/>
                        <a:t> release of Salesforce to call a set of cases in selected towns, case data fed from MAVEN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5555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systems of record. Recruitment &amp; training pipeline screening from 12,000 applicants (~16K as of 4/15)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349338"/>
                  </a:ext>
                </a:extLst>
              </a:tr>
              <a:tr h="3929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dirty="0"/>
                        <a:t>500+ CTC staff by end of this week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55555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5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73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0C7F-0D1B-477B-B07E-F42B3061C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7350"/>
          </a:xfrm>
        </p:spPr>
        <p:txBody>
          <a:bodyPr anchor="ctr">
            <a:normAutofit fontScale="90000"/>
          </a:bodyPr>
          <a:lstStyle/>
          <a:p>
            <a:r>
              <a:rPr lang="en-US" sz="2400" dirty="0"/>
              <a:t>What’s Ahead? </a:t>
            </a:r>
            <a:r>
              <a:rPr lang="en-US" sz="2400" dirty="0">
                <a:solidFill>
                  <a:schemeClr val="accent1"/>
                </a:solidFill>
              </a:rPr>
              <a:t>|</a:t>
            </a:r>
            <a:r>
              <a:rPr lang="en-US" sz="2400" dirty="0"/>
              <a:t> </a:t>
            </a:r>
            <a:r>
              <a:rPr lang="en-US" sz="2400" b="0" dirty="0"/>
              <a:t>Roll-Out Timeline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A6EA31-C43D-4258-99BA-867CBFD78D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78"/>
          <a:stretch/>
        </p:blipFill>
        <p:spPr>
          <a:xfrm>
            <a:off x="821281" y="752475"/>
            <a:ext cx="10358937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5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85FBCE-CF46-4788-8930-DC12C11A9F0A}"/>
              </a:ext>
            </a:extLst>
          </p:cNvPr>
          <p:cNvSpPr/>
          <p:nvPr/>
        </p:nvSpPr>
        <p:spPr>
          <a:xfrm>
            <a:off x="4717956" y="709714"/>
            <a:ext cx="56539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hitney-Book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Want to be part of the COVID-19 solution?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F559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call.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hitney-Book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We need your help. If you’ve tested positive for COVID 19,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the COVID Community Team will be reaching out via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phone to you and your close contacts to slow the spread.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We’ll make sure that you are getting the medical attention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you need and support through quarantine.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Your caller ID will show the call is coming from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“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F5597"/>
                </a:solidFill>
                <a:effectLst/>
                <a:uLnTx/>
                <a:uFillTx/>
                <a:latin typeface="Whitney-Bold"/>
                <a:ea typeface="+mn-ea"/>
                <a:cs typeface="+mn-cs"/>
              </a:rPr>
              <a:t>MA COVID Team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Your name will not be released.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Whitney-Book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Whitney-Book"/>
                <a:ea typeface="+mn-ea"/>
                <a:cs typeface="+mn-cs"/>
              </a:rPr>
              <a:t>Massachusetts, let’s answer the call.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Whitney-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Whitney-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2F559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#COVID19MA            MA Community Tracing Collaborative                  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F55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75AB3F-9013-41B1-B30F-D6AA338D09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96" y="620756"/>
            <a:ext cx="5496461" cy="549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624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Whitney-Bold</vt:lpstr>
      <vt:lpstr>Whitney-Book</vt:lpstr>
      <vt:lpstr>Wingdings</vt:lpstr>
      <vt:lpstr>Office Theme</vt:lpstr>
      <vt:lpstr>PowerPoint Presentation</vt:lpstr>
      <vt:lpstr>Context | COVID-19 Contract Tracing: Extreme Challenge</vt:lpstr>
      <vt:lpstr>Team | Community Tracing Collaborative (CTC) - Members &amp; Partners and their Roles</vt:lpstr>
      <vt:lpstr>PowerPoint Presentation</vt:lpstr>
      <vt:lpstr>Current Status</vt:lpstr>
      <vt:lpstr>What’s Ahead? | Roll-Out Timeline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Kadish, Steven</dc:creator>
  <cp:lastModifiedBy>Driscoll, Kelly</cp:lastModifiedBy>
  <cp:revision>7</cp:revision>
  <dcterms:created xsi:type="dcterms:W3CDTF">2020-04-16T16:22:31Z</dcterms:created>
  <dcterms:modified xsi:type="dcterms:W3CDTF">2020-04-17T12:38:06Z</dcterms:modified>
</cp:coreProperties>
</file>