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0" r:id="rId4"/>
    <p:sldId id="269" r:id="rId5"/>
    <p:sldId id="263" r:id="rId6"/>
    <p:sldId id="273" r:id="rId7"/>
    <p:sldId id="274" r:id="rId8"/>
    <p:sldId id="277" r:id="rId9"/>
    <p:sldId id="278" r:id="rId10"/>
    <p:sldId id="279" r:id="rId11"/>
    <p:sldId id="280" r:id="rId12"/>
    <p:sldId id="264" r:id="rId13"/>
    <p:sldId id="265" r:id="rId14"/>
    <p:sldId id="266" r:id="rId15"/>
    <p:sldId id="267" r:id="rId16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698" autoAdjust="0"/>
  </p:normalViewPr>
  <p:slideViewPr>
    <p:cSldViewPr snapToGrid="0">
      <p:cViewPr varScale="1">
        <p:scale>
          <a:sx n="81" d="100"/>
          <a:sy n="81" d="100"/>
        </p:scale>
        <p:origin x="16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376" cy="366758"/>
          </a:xfrm>
          <a:prstGeom prst="rect">
            <a:avLst/>
          </a:prstGeom>
        </p:spPr>
        <p:txBody>
          <a:bodyPr vert="horz" lIns="94679" tIns="47340" rIns="94679" bIns="473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655" y="0"/>
            <a:ext cx="4160376" cy="366758"/>
          </a:xfrm>
          <a:prstGeom prst="rect">
            <a:avLst/>
          </a:prstGeom>
        </p:spPr>
        <p:txBody>
          <a:bodyPr vert="horz" lIns="94679" tIns="47340" rIns="94679" bIns="47340" rtlCol="0"/>
          <a:lstStyle>
            <a:lvl1pPr algn="r">
              <a:defRPr sz="1200"/>
            </a:lvl1pPr>
          </a:lstStyle>
          <a:p>
            <a:fld id="{5F740D42-E9C4-4E20-80B2-6C27ED22D60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44"/>
            <a:ext cx="4160376" cy="366758"/>
          </a:xfrm>
          <a:prstGeom prst="rect">
            <a:avLst/>
          </a:prstGeom>
        </p:spPr>
        <p:txBody>
          <a:bodyPr vert="horz" lIns="94679" tIns="47340" rIns="94679" bIns="473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655" y="6948444"/>
            <a:ext cx="4160376" cy="366758"/>
          </a:xfrm>
          <a:prstGeom prst="rect">
            <a:avLst/>
          </a:prstGeom>
        </p:spPr>
        <p:txBody>
          <a:bodyPr vert="horz" lIns="94679" tIns="47340" rIns="94679" bIns="47340" rtlCol="0" anchor="b"/>
          <a:lstStyle>
            <a:lvl1pPr algn="r">
              <a:defRPr sz="1200"/>
            </a:lvl1pPr>
          </a:lstStyle>
          <a:p>
            <a:fld id="{4C45188B-93CF-4BD6-98E5-A9A791DD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160520" cy="367030"/>
          </a:xfrm>
          <a:prstGeom prst="rect">
            <a:avLst/>
          </a:prstGeom>
        </p:spPr>
        <p:txBody>
          <a:bodyPr vert="horz" lIns="96621" tIns="48312" rIns="96621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21" tIns="48312" rIns="96621" bIns="48312" rtlCol="0"/>
          <a:lstStyle>
            <a:lvl1pPr algn="r">
              <a:defRPr sz="1300"/>
            </a:lvl1pPr>
          </a:lstStyle>
          <a:p>
            <a:fld id="{7305E80E-3138-4C40-8CCF-D7CAE1C160A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1" tIns="48312" rIns="96621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2"/>
            <a:ext cx="7680960" cy="2880360"/>
          </a:xfrm>
          <a:prstGeom prst="rect">
            <a:avLst/>
          </a:prstGeom>
        </p:spPr>
        <p:txBody>
          <a:bodyPr vert="horz" lIns="96621" tIns="48312" rIns="96621" bIns="4831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3"/>
            <a:ext cx="4160520" cy="367029"/>
          </a:xfrm>
          <a:prstGeom prst="rect">
            <a:avLst/>
          </a:prstGeom>
        </p:spPr>
        <p:txBody>
          <a:bodyPr vert="horz" lIns="96621" tIns="48312" rIns="96621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3"/>
            <a:ext cx="4160520" cy="367029"/>
          </a:xfrm>
          <a:prstGeom prst="rect">
            <a:avLst/>
          </a:prstGeom>
        </p:spPr>
        <p:txBody>
          <a:bodyPr vert="horz" lIns="96621" tIns="48312" rIns="96621" bIns="48312" rtlCol="0" anchor="b"/>
          <a:lstStyle>
            <a:lvl1pPr algn="r">
              <a:defRPr sz="1300"/>
            </a:lvl1pPr>
          </a:lstStyle>
          <a:p>
            <a:fld id="{0346CD07-95C8-447D-ABF6-A09AAD0E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and cons have not been hashed out and a way forward has not been identified.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Roughly 10M for four centralized buildings</a:t>
            </a:r>
          </a:p>
          <a:p>
            <a:r>
              <a:rPr lang="en-US" dirty="0" smtClean="0"/>
              <a:t>Roughly</a:t>
            </a:r>
            <a:r>
              <a:rPr lang="en-US" baseline="0" dirty="0" smtClean="0"/>
              <a:t> 3.3M for later buildings</a:t>
            </a:r>
          </a:p>
          <a:p>
            <a:r>
              <a:rPr lang="en-US" baseline="0" dirty="0" smtClean="0"/>
              <a:t>Costs would be trimmed if we chose A2W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the last 4</a:t>
            </a:r>
            <a:r>
              <a:rPr lang="en-US" baseline="0" dirty="0" smtClean="0"/>
              <a:t> to 5 years – from mostly cost-effective goals to including GHG reduction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In 2018, Mayor </a:t>
            </a:r>
            <a:r>
              <a:rPr lang="en-US" sz="1300" dirty="0" err="1"/>
              <a:t>Narkewicz</a:t>
            </a:r>
            <a:r>
              <a:rPr lang="en-US" sz="1300" dirty="0"/>
              <a:t> committed the City of Northampton</a:t>
            </a:r>
          </a:p>
          <a:p>
            <a:r>
              <a:rPr lang="en-US" sz="1300" dirty="0"/>
              <a:t>to becoming a net carbon neutral city by 2050. City Council</a:t>
            </a:r>
          </a:p>
          <a:p>
            <a:r>
              <a:rPr lang="en-US" sz="1300" dirty="0"/>
              <a:t>endorsed this goal in 2018.</a:t>
            </a:r>
          </a:p>
          <a:p>
            <a:endParaRPr lang="en-US" sz="1300" dirty="0"/>
          </a:p>
          <a:p>
            <a:r>
              <a:rPr lang="en-US" sz="1300" dirty="0"/>
              <a:t>CRRP: Ensure that city government buildings and operations are net</a:t>
            </a:r>
          </a:p>
          <a:p>
            <a:r>
              <a:rPr lang="en-US" sz="1300" dirty="0"/>
              <a:t>carbon neutral by 2030.</a:t>
            </a:r>
          </a:p>
          <a:p>
            <a:endParaRPr lang="en-US" sz="1300" dirty="0"/>
          </a:p>
          <a:p>
            <a:r>
              <a:rPr lang="en-US" sz="1300" dirty="0"/>
              <a:t>“We have to stop replacing steam boilers with new steam boilers”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the plan is to prepare buildings so that</a:t>
            </a:r>
            <a:r>
              <a:rPr lang="en-US" baseline="0" dirty="0" smtClean="0"/>
              <a:t> we can </a:t>
            </a:r>
            <a:r>
              <a:rPr lang="en-US" dirty="0" smtClean="0"/>
              <a:t>replace boilers with non-fossil fuel based heating and cooling equipment when old equipment ages out.</a:t>
            </a:r>
          </a:p>
          <a:p>
            <a:pPr marL="181167" indent="-181167">
              <a:buFontTx/>
              <a:buChar char="-"/>
            </a:pPr>
            <a:r>
              <a:rPr lang="en-US" smtClean="0"/>
              <a:t>Identify </a:t>
            </a:r>
            <a:r>
              <a:rPr lang="en-US" dirty="0" smtClean="0"/>
              <a:t>buildings or wings of buildings with greatest GHG reduction potential</a:t>
            </a:r>
          </a:p>
          <a:p>
            <a:pPr marL="181167" indent="-181167">
              <a:buFontTx/>
              <a:buChar char="-"/>
            </a:pPr>
            <a:r>
              <a:rPr lang="en-US" dirty="0" smtClean="0"/>
              <a:t>Look</a:t>
            </a:r>
            <a:r>
              <a:rPr lang="en-US" baseline="0" dirty="0" smtClean="0"/>
              <a:t> for opportunities to combine GHG reduction goals with other goals (e.g., educational, facility maintenance)</a:t>
            </a:r>
            <a:endParaRPr lang="en-US" dirty="0" smtClean="0"/>
          </a:p>
          <a:p>
            <a:pPr marL="483111" lvl="1"/>
            <a:r>
              <a:rPr lang="en-US" dirty="0" smtClean="0"/>
              <a:t>Steps</a:t>
            </a:r>
          </a:p>
          <a:p>
            <a:pPr marL="664276" lvl="1" indent="-181167">
              <a:buFontTx/>
              <a:buChar char="-"/>
            </a:pPr>
            <a:r>
              <a:rPr lang="en-US" dirty="0" smtClean="0"/>
              <a:t>Building envelope improvements</a:t>
            </a:r>
          </a:p>
          <a:p>
            <a:pPr marL="664276" lvl="1" indent="-181167">
              <a:buFontTx/>
              <a:buChar char="-"/>
            </a:pPr>
            <a:r>
              <a:rPr lang="en-US" dirty="0" smtClean="0"/>
              <a:t>Mechanical</a:t>
            </a:r>
            <a:r>
              <a:rPr lang="en-US" baseline="0" dirty="0" smtClean="0"/>
              <a:t> upgrades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Coldham</a:t>
            </a:r>
            <a:r>
              <a:rPr lang="en-US" dirty="0" smtClean="0"/>
              <a:t> &amp; Hartman and team completed a study of 7 City buildings in November 2021 </a:t>
            </a:r>
          </a:p>
          <a:p>
            <a:pPr rtl="0" eaLnBrk="1" fontAlgn="t" latinLnBrk="0" hangingPunct="1"/>
            <a:r>
              <a:rPr lang="en-US" sz="1300" b="1" dirty="0"/>
              <a:t>Building	Cost ($ millions) </a:t>
            </a:r>
          </a:p>
          <a:p>
            <a:pPr rtl="0" eaLnBrk="1" fontAlgn="t" latinLnBrk="0" hangingPunct="1"/>
            <a:r>
              <a:rPr lang="en-US" sz="1300" b="1" dirty="0"/>
              <a:t>Average		$1.9M (all-in costs)		</a:t>
            </a:r>
            <a:endParaRPr lang="en-US" sz="1300" dirty="0"/>
          </a:p>
          <a:p>
            <a:endParaRPr lang="en-US" dirty="0" smtClean="0"/>
          </a:p>
          <a:p>
            <a:r>
              <a:rPr lang="en-US" dirty="0" smtClean="0"/>
              <a:t>Jones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Whitsett</a:t>
            </a:r>
            <a:r>
              <a:rPr lang="en-US" baseline="0" dirty="0" smtClean="0"/>
              <a:t> and team began a study of three elementary s</a:t>
            </a:r>
            <a:r>
              <a:rPr lang="en-US" dirty="0" smtClean="0"/>
              <a:t>chools in December 2021</a:t>
            </a:r>
          </a:p>
          <a:p>
            <a:r>
              <a:rPr lang="en-US" dirty="0" smtClean="0"/>
              <a:t>Preliminary: $6.5</a:t>
            </a:r>
            <a:r>
              <a:rPr lang="en-US" baseline="0" dirty="0" smtClean="0"/>
              <a:t>M to $8.2M per 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EUI reduction</a:t>
            </a:r>
            <a:r>
              <a:rPr lang="en-US" baseline="0" dirty="0" smtClean="0"/>
              <a:t> decisions involve trade offs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City facilities, aim was for peak heating load to be below 20 BTU/</a:t>
            </a:r>
            <a:r>
              <a:rPr lang="en-US" b="0" baseline="0" dirty="0" err="1" smtClean="0"/>
              <a:t>hr-sqft</a:t>
            </a:r>
            <a:r>
              <a:rPr lang="en-US" b="0" baseline="0" dirty="0" smtClean="0"/>
              <a:t>; (</a:t>
            </a:r>
            <a:r>
              <a:rPr lang="en-US" b="0" dirty="0" smtClean="0"/>
              <a:t>the amount of heat that must be added over an hour's time to keep the space warm)</a:t>
            </a:r>
            <a:endParaRPr lang="en-US" b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Schools, aim is for an EUI of 35 KBTU/</a:t>
            </a:r>
            <a:r>
              <a:rPr lang="en-US" baseline="0" dirty="0" err="1" smtClean="0"/>
              <a:t>sq-ft</a:t>
            </a:r>
            <a:r>
              <a:rPr lang="en-US" baseline="0" dirty="0" smtClean="0"/>
              <a:t> (</a:t>
            </a:r>
            <a:r>
              <a:rPr lang="en-US" dirty="0" smtClean="0"/>
              <a:t>energy per square foot per year)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1991 wing heated with steam to hot water exchanger.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CD07-95C8-447D-ABF6-A09AAD0EA3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07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1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0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B77845-E4BA-4841-9F27-1B942FCAA7C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0EA4-EAF0-440E-A53E-B180B79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1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Municipal Energy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Mason, Northampton Energy &amp; Sustainability Officer</a:t>
            </a:r>
          </a:p>
          <a:p>
            <a:r>
              <a:rPr lang="en-US" dirty="0" smtClean="0"/>
              <a:t>For June 22, 2022 </a:t>
            </a:r>
            <a:r>
              <a:rPr lang="en-US" dirty="0"/>
              <a:t>CMRPC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be flexible</a:t>
            </a:r>
            <a:br>
              <a:rPr lang="en-US" dirty="0" smtClean="0"/>
            </a:br>
            <a:r>
              <a:rPr lang="en-US" sz="3200" dirty="0" smtClean="0"/>
              <a:t>No Funds to Insulate Walls or Crawl Space?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Size VRF/Heat Pumps for load </a:t>
            </a:r>
            <a:r>
              <a:rPr lang="en-US" i="1" dirty="0" smtClean="0"/>
              <a:t>WITH</a:t>
            </a:r>
            <a:r>
              <a:rPr lang="en-US" dirty="0" smtClean="0"/>
              <a:t> insulated walls and crawl space</a:t>
            </a:r>
          </a:p>
          <a:p>
            <a:endParaRPr lang="en-US" dirty="0" smtClean="0"/>
          </a:p>
          <a:p>
            <a:r>
              <a:rPr lang="en-US" dirty="0" smtClean="0"/>
              <a:t>Supplement VRF/Heat Pump system with steam heat until walls and crawl space can be insulated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 City Buildings - Selected 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Centralized Geothermal System Recommended for City Hall, Memorial Hall, Academy of Music &amp; Municipal Building</a:t>
            </a:r>
          </a:p>
          <a:p>
            <a:pPr lvl="1"/>
            <a:r>
              <a:rPr lang="en-US" sz="2200" dirty="0" smtClean="0"/>
              <a:t>Requires study to identify potential for well field</a:t>
            </a:r>
          </a:p>
          <a:p>
            <a:pPr lvl="1"/>
            <a:r>
              <a:rPr lang="en-US" sz="2200" dirty="0" smtClean="0"/>
              <a:t>Centralized air to water (A2W) heat pump recommended as alternative</a:t>
            </a:r>
          </a:p>
          <a:p>
            <a:pPr lvl="1"/>
            <a:r>
              <a:rPr lang="en-US" sz="2200" dirty="0" smtClean="0"/>
              <a:t>Individual GSHP or A2W systems could be employed to avoid logistical problems with a centralized system</a:t>
            </a:r>
          </a:p>
          <a:p>
            <a:r>
              <a:rPr lang="en-US" b="1" dirty="0" smtClean="0"/>
              <a:t>Municipal Building is highly problematic and may be worth replacing</a:t>
            </a:r>
          </a:p>
          <a:p>
            <a:pPr lvl="1"/>
            <a:r>
              <a:rPr lang="en-US" sz="2200" dirty="0" smtClean="0"/>
              <a:t>Consider more efficient use of space in City &amp; Memorial Halls</a:t>
            </a:r>
          </a:p>
          <a:p>
            <a:r>
              <a:rPr lang="en-US" b="1" dirty="0" smtClean="0"/>
              <a:t>First in line: City Hall </a:t>
            </a:r>
          </a:p>
          <a:p>
            <a:pPr lvl="1"/>
            <a:r>
              <a:rPr lang="en-US" sz="2200" dirty="0" smtClean="0"/>
              <a:t>To avoid boiler replacement</a:t>
            </a:r>
          </a:p>
          <a:p>
            <a:r>
              <a:rPr lang="en-US" b="1" dirty="0" smtClean="0"/>
              <a:t>Low Priority Buildings: Police HQ, Fire HQ and Forbes Library 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mallest carbon reduction potential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ewer HVAC systems not yet at end of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Projected Costs – City Buildings</a:t>
            </a:r>
            <a:br>
              <a:rPr lang="en-US" b="1" dirty="0" smtClean="0"/>
            </a:br>
            <a:r>
              <a:rPr lang="en-US" sz="1800" b="1" dirty="0" smtClean="0"/>
              <a:t>Includes construction, design contingency, overhead &amp; profit, and soft costs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92421"/>
              </p:ext>
            </p:extLst>
          </p:nvPr>
        </p:nvGraphicFramePr>
        <p:xfrm>
          <a:off x="1103313" y="2052638"/>
          <a:ext cx="89471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377321238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713296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Building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Cost ($ millions) 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23370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Memorial Hall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2.7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91366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Municipal Building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2.27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8317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City Hall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2.15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96779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Academy of Music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2.95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416268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Forbes Library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1.26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394774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Fire HQ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0.93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19058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Police HQ</a:t>
                      </a:r>
                      <a:endParaRPr lang="en-US" sz="28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1.12</a:t>
                      </a:r>
                      <a:endParaRPr lang="en-US" sz="28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79980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8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Projected 30-Year CO2e Reduction</a:t>
            </a:r>
            <a:br>
              <a:rPr lang="en-US" b="1" dirty="0" smtClean="0"/>
            </a:br>
            <a:r>
              <a:rPr lang="en-US" sz="1800" dirty="0" smtClean="0"/>
              <a:t>Based on expected grid emissions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1626"/>
              </p:ext>
            </p:extLst>
          </p:nvPr>
        </p:nvGraphicFramePr>
        <p:xfrm>
          <a:off x="1103313" y="2052638"/>
          <a:ext cx="894715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1469060163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1220445921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25889429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1975946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Building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Tons CO2e</a:t>
                      </a:r>
                      <a:r>
                        <a:rPr lang="en-US" sz="2400" baseline="0" dirty="0" smtClean="0"/>
                        <a:t> - </a:t>
                      </a:r>
                      <a:r>
                        <a:rPr lang="en-US" sz="2400" dirty="0" smtClean="0"/>
                        <a:t>BAU 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Tons CO2e - With Improvements 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Tons CO2e - Difference</a:t>
                      </a:r>
                      <a:endParaRPr lang="en-US" sz="24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69475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Memorial Hall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2,360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243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- 2,117</a:t>
                      </a:r>
                      <a:endParaRPr lang="en-US" sz="2400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395998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Municipal Building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3,050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258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-2,792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20902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City Hall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2,059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220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-1,839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427624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Academy of Music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4,503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499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-4,004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6430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Forbes Library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4,255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704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-3,551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97581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Fire HQ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4,973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538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-4,435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36729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Police HQ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2,602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766</a:t>
                      </a:r>
                      <a:endParaRPr lang="en-US" sz="2400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-1,836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93911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 - Three Elementary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PDF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0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Shift in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Cost-effective Energy Use Reduction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% energy use reduction goals</a:t>
            </a:r>
          </a:p>
          <a:p>
            <a:r>
              <a:rPr lang="en-US" dirty="0" smtClean="0"/>
              <a:t>Simple payback times</a:t>
            </a:r>
          </a:p>
          <a:p>
            <a:r>
              <a:rPr lang="en-US" dirty="0" smtClean="0"/>
              <a:t>Bundled savings pays financing of efficiency improvements </a:t>
            </a:r>
          </a:p>
          <a:p>
            <a:r>
              <a:rPr lang="en-US" dirty="0" smtClean="0"/>
              <a:t>Positive cash flow over long terms </a:t>
            </a:r>
          </a:p>
          <a:p>
            <a:r>
              <a:rPr lang="en-US" dirty="0" err="1" smtClean="0"/>
              <a:t>MassSAVE</a:t>
            </a:r>
            <a:r>
              <a:rPr lang="en-US" dirty="0" smtClean="0"/>
              <a:t> incentives based on avoided costs of new power plants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Meeting Greenhouse Gas (GHG) Reduction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Net-zero GHG emissions</a:t>
            </a:r>
          </a:p>
          <a:p>
            <a:r>
              <a:rPr lang="en-US" dirty="0"/>
              <a:t>Eliminate on-site use of fossil </a:t>
            </a:r>
            <a:r>
              <a:rPr lang="en-US" dirty="0" smtClean="0"/>
              <a:t>fuels</a:t>
            </a:r>
          </a:p>
          <a:p>
            <a:r>
              <a:rPr lang="en-US" dirty="0" err="1" smtClean="0"/>
              <a:t>MassSAVE</a:t>
            </a:r>
            <a:r>
              <a:rPr lang="en-US" dirty="0" smtClean="0"/>
              <a:t> has added incentives to support state GHG reduction goals and equitable distribution of  incentives </a:t>
            </a:r>
          </a:p>
          <a:p>
            <a:pPr lvl="1"/>
            <a:r>
              <a:rPr lang="en-US" dirty="0" smtClean="0"/>
              <a:t>Stronger incentives for weatherization and electrification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3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Response to Climate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Northampton’s Climate Commitments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City government buildings and operations to be net carbon neutral by 2030.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r>
              <a:rPr lang="en-US" dirty="0"/>
              <a:t>To become a net carbon neutral city by 2050.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Massachusetts Climate Goals</a:t>
            </a:r>
          </a:p>
          <a:p>
            <a:endParaRPr lang="en-US" dirty="0"/>
          </a:p>
          <a:p>
            <a:r>
              <a:rPr lang="en-US" dirty="0"/>
              <a:t>50% lower than 1990 baseline by </a:t>
            </a:r>
            <a:r>
              <a:rPr lang="en-US" dirty="0" smtClean="0"/>
              <a:t>2030</a:t>
            </a:r>
          </a:p>
          <a:p>
            <a:pPr lvl="1"/>
            <a:r>
              <a:rPr lang="en-US" dirty="0" smtClean="0"/>
              <a:t>GHG emissions from electricity reduced by 95% by 2050</a:t>
            </a:r>
            <a:endParaRPr lang="en-US" dirty="0"/>
          </a:p>
          <a:p>
            <a:endParaRPr lang="en-US" dirty="0"/>
          </a:p>
          <a:p>
            <a:r>
              <a:rPr lang="en-US" dirty="0"/>
              <a:t>Net zero emissions in aggregate in building sector by 2050.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 Need a Roadmap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dirty="0"/>
              <a:t>How to prepare buildings for when HVAC equipment ages out?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Improvement Funds paying for Technical Studies</a:t>
            </a:r>
          </a:p>
          <a:p>
            <a:pPr lvl="1"/>
            <a:r>
              <a:rPr lang="en-US" dirty="0" smtClean="0"/>
              <a:t>Seven City Facilities (complete)</a:t>
            </a:r>
          </a:p>
          <a:p>
            <a:pPr lvl="1"/>
            <a:r>
              <a:rPr lang="en-US" dirty="0" smtClean="0"/>
              <a:t>Three elementary Schools (on-going) </a:t>
            </a:r>
          </a:p>
          <a:p>
            <a:pPr lvl="1"/>
            <a:r>
              <a:rPr lang="en-US" dirty="0" smtClean="0"/>
              <a:t>Three more schools </a:t>
            </a:r>
            <a:r>
              <a:rPr lang="en-US" dirty="0"/>
              <a:t>(FY 2023 budget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For these studies: </a:t>
            </a:r>
          </a:p>
          <a:p>
            <a:pPr lvl="1"/>
            <a:r>
              <a:rPr lang="en-US" dirty="0"/>
              <a:t>Net-zero is defined as no on-site burning of fossil fuels. </a:t>
            </a:r>
          </a:p>
          <a:p>
            <a:pPr lvl="1"/>
            <a:r>
              <a:rPr lang="en-US" dirty="0"/>
              <a:t>The City is depending on the state to achieve its goal of carbon-free electricity by 2050.</a:t>
            </a:r>
          </a:p>
          <a:p>
            <a:pPr lvl="1"/>
            <a:r>
              <a:rPr lang="en-US" dirty="0"/>
              <a:t>The City could opt to create (or buy) its own carbon-free electricity </a:t>
            </a:r>
            <a:r>
              <a:rPr lang="en-US" dirty="0" smtClean="0"/>
              <a:t>sooner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Evaluate </a:t>
            </a:r>
            <a:r>
              <a:rPr lang="en-US" b="1" dirty="0"/>
              <a:t>i</a:t>
            </a:r>
            <a:r>
              <a:rPr lang="en-US" b="1" dirty="0" smtClean="0"/>
              <a:t>nitial conditions</a:t>
            </a:r>
          </a:p>
          <a:p>
            <a:pPr lvl="1"/>
            <a:r>
              <a:rPr lang="en-US" sz="1900" dirty="0" smtClean="0"/>
              <a:t>Building envelope</a:t>
            </a:r>
          </a:p>
          <a:p>
            <a:pPr lvl="1"/>
            <a:r>
              <a:rPr lang="en-US" sz="1900" dirty="0" smtClean="0"/>
              <a:t>HVAC/mechanical systems</a:t>
            </a:r>
          </a:p>
          <a:p>
            <a:pPr lvl="1"/>
            <a:r>
              <a:rPr lang="en-US" sz="1900" dirty="0" smtClean="0"/>
              <a:t>Current energy use &amp; behavior</a:t>
            </a:r>
          </a:p>
          <a:p>
            <a:r>
              <a:rPr lang="en-US" b="1" dirty="0" smtClean="0"/>
              <a:t>Construct Energy Models</a:t>
            </a:r>
          </a:p>
          <a:p>
            <a:r>
              <a:rPr lang="en-US" b="1" dirty="0" smtClean="0"/>
              <a:t>Identify potential measures to reduce energy use intensity (EUI)</a:t>
            </a:r>
          </a:p>
          <a:p>
            <a:pPr lvl="1"/>
            <a:r>
              <a:rPr lang="en-US" sz="1900" dirty="0" smtClean="0"/>
              <a:t>Assign cost estimates</a:t>
            </a:r>
          </a:p>
          <a:p>
            <a:r>
              <a:rPr lang="en-US" b="1" dirty="0" smtClean="0"/>
              <a:t>Identify potential alternative non-fossil fuel based mechanical systems</a:t>
            </a:r>
          </a:p>
          <a:p>
            <a:pPr lvl="1"/>
            <a:r>
              <a:rPr lang="en-US" sz="1900" dirty="0" smtClean="0"/>
              <a:t>Assign cost estimates</a:t>
            </a:r>
          </a:p>
          <a:p>
            <a:r>
              <a:rPr lang="en-US" b="1" dirty="0" smtClean="0"/>
              <a:t>Guide city in order of implementation and deciding between alternatives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Leeds Elementary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698" r="4611"/>
          <a:stretch/>
        </p:blipFill>
        <p:spPr>
          <a:xfrm>
            <a:off x="1353786" y="2894006"/>
            <a:ext cx="3942609" cy="2528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168" y="4961242"/>
            <a:ext cx="144943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1953 Wing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354" y="4761187"/>
            <a:ext cx="187904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1991 Addition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651555" y="2514600"/>
            <a:ext cx="4396339" cy="374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VFDs &amp; Updated EMS </a:t>
            </a:r>
          </a:p>
          <a:p>
            <a:r>
              <a:rPr lang="en-US" dirty="0" err="1">
                <a:solidFill>
                  <a:schemeClr val="accent3"/>
                </a:solidFill>
              </a:rPr>
              <a:t>RCx</a:t>
            </a:r>
            <a:r>
              <a:rPr lang="en-US" dirty="0">
                <a:solidFill>
                  <a:schemeClr val="accent3"/>
                </a:solidFill>
              </a:rPr>
              <a:t> pneumatic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LED </a:t>
            </a:r>
            <a:r>
              <a:rPr lang="en-US" dirty="0">
                <a:solidFill>
                  <a:schemeClr val="accent3"/>
                </a:solidFill>
              </a:rPr>
              <a:t>lighting</a:t>
            </a:r>
          </a:p>
          <a:p>
            <a:r>
              <a:rPr lang="en-US" dirty="0" err="1">
                <a:solidFill>
                  <a:schemeClr val="accent3"/>
                </a:solidFill>
              </a:rPr>
              <a:t>Melink</a:t>
            </a:r>
            <a:r>
              <a:rPr lang="en-US" dirty="0">
                <a:solidFill>
                  <a:schemeClr val="accent3"/>
                </a:solidFill>
              </a:rPr>
              <a:t> Kitchen Hood</a:t>
            </a:r>
          </a:p>
          <a:p>
            <a:r>
              <a:rPr lang="en-US" dirty="0">
                <a:solidFill>
                  <a:schemeClr val="accent3"/>
                </a:solidFill>
              </a:rPr>
              <a:t>Low flow water fixtures</a:t>
            </a:r>
          </a:p>
          <a:p>
            <a:r>
              <a:rPr lang="en-US" dirty="0">
                <a:solidFill>
                  <a:schemeClr val="accent3"/>
                </a:solidFill>
              </a:rPr>
              <a:t>Steam trap and radiator valve </a:t>
            </a:r>
            <a:r>
              <a:rPr lang="en-US" dirty="0" smtClean="0">
                <a:solidFill>
                  <a:schemeClr val="accent3"/>
                </a:solidFill>
              </a:rPr>
              <a:t>repairs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Storms added to single-pane windows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Added insulation to many roofs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Work already completed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1953 Wing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Steam boiler &amp; distribution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Unit Ventilators for fresh air</a:t>
            </a:r>
            <a:endParaRPr lang="en-US" dirty="0"/>
          </a:p>
          <a:p>
            <a:r>
              <a:rPr lang="en-US" dirty="0"/>
              <a:t>Original windows </a:t>
            </a:r>
            <a:r>
              <a:rPr lang="en-US" dirty="0">
                <a:solidFill>
                  <a:schemeClr val="accent3"/>
                </a:solidFill>
              </a:rPr>
              <a:t>w/storms added</a:t>
            </a:r>
          </a:p>
          <a:p>
            <a:r>
              <a:rPr lang="en-US" dirty="0"/>
              <a:t>Poorly insulated &amp; </a:t>
            </a:r>
            <a:r>
              <a:rPr lang="en-US" dirty="0" smtClean="0"/>
              <a:t>air-sealed </a:t>
            </a:r>
            <a:r>
              <a:rPr lang="en-US" dirty="0"/>
              <a:t>attic</a:t>
            </a:r>
          </a:p>
          <a:p>
            <a:r>
              <a:rPr lang="en-US" dirty="0"/>
              <a:t>Uninsulated brick walls</a:t>
            </a:r>
          </a:p>
          <a:p>
            <a:r>
              <a:rPr lang="en-US" dirty="0"/>
              <a:t>Uninsulated crawl </a:t>
            </a:r>
            <a:r>
              <a:rPr lang="en-US" dirty="0" smtClean="0"/>
              <a:t>space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1991 Wing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Hot water heat from steam boiler via heat exchanger</a:t>
            </a:r>
          </a:p>
          <a:p>
            <a:r>
              <a:rPr lang="en-US" dirty="0" smtClean="0"/>
              <a:t>Unit ventilators for fresh air</a:t>
            </a:r>
          </a:p>
          <a:p>
            <a:r>
              <a:rPr lang="en-US" dirty="0" smtClean="0"/>
              <a:t>Double-pane windows</a:t>
            </a:r>
          </a:p>
          <a:p>
            <a:r>
              <a:rPr lang="en-US" dirty="0" smtClean="0"/>
              <a:t>No under-slab insulation</a:t>
            </a:r>
          </a:p>
          <a:p>
            <a:r>
              <a:rPr lang="en-US" dirty="0" smtClean="0"/>
              <a:t>Uninsulated brick walls</a:t>
            </a:r>
          </a:p>
          <a:p>
            <a:r>
              <a:rPr lang="en-US" dirty="0" smtClean="0"/>
              <a:t>Insulation added under new rubber 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060575"/>
            <a:ext cx="4754880" cy="41957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b="1" spc="-10" dirty="0">
                <a:solidFill>
                  <a:srgbClr val="00B0F0"/>
                </a:solidFill>
                <a:latin typeface="Segoe UI Semilight"/>
                <a:cs typeface="Segoe UI Semilight"/>
              </a:rPr>
              <a:t>PHASE </a:t>
            </a:r>
            <a:r>
              <a:rPr lang="en-US" sz="2100" b="1" spc="-10" dirty="0" smtClean="0">
                <a:solidFill>
                  <a:srgbClr val="00B0F0"/>
                </a:solidFill>
                <a:latin typeface="Segoe UI Semilight"/>
                <a:cs typeface="Segoe UI Semilight"/>
              </a:rPr>
              <a:t>1 – 1953 Wing</a:t>
            </a:r>
            <a:endParaRPr lang="en-US" sz="2100" b="1" spc="-10" dirty="0">
              <a:solidFill>
                <a:srgbClr val="00B0F0"/>
              </a:solidFill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10" dirty="0">
                <a:solidFill>
                  <a:srgbClr val="B3D362"/>
                </a:solidFill>
                <a:latin typeface="Segoe UI Semilight"/>
                <a:cs typeface="Segoe UI Semilight"/>
              </a:rPr>
              <a:t>Step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1 – </a:t>
            </a:r>
            <a:r>
              <a:rPr lang="en-US" sz="2100" b="1" spc="3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Envelope</a:t>
            </a:r>
            <a:r>
              <a:rPr lang="en-US" sz="2100" b="1" spc="-160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Improvements 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Air-seal and insulate attic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High efficiency windows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Insulate walls &amp; crawlspace 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b="1" spc="-10" dirty="0" smtClean="0">
              <a:solidFill>
                <a:srgbClr val="B3D362"/>
              </a:solidFill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10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Step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2 –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Mechanical</a:t>
            </a:r>
            <a:r>
              <a:rPr lang="en-US" sz="2100" b="1" spc="-116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spc="-3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Improvements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Replace </a:t>
            </a:r>
            <a:r>
              <a:rPr lang="en-US" sz="1900" dirty="0">
                <a:latin typeface="Segoe UI Semilight"/>
                <a:cs typeface="Segoe UI Semilight"/>
              </a:rPr>
              <a:t>u</a:t>
            </a:r>
            <a:r>
              <a:rPr lang="en-US" sz="1900" dirty="0" smtClean="0">
                <a:latin typeface="Segoe UI Semilight"/>
                <a:cs typeface="Segoe UI Semilight"/>
              </a:rPr>
              <a:t>nit ventilators with ERVs 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Install VRF/Heat Pump system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Decommission steam boiler</a:t>
            </a:r>
          </a:p>
          <a:p>
            <a:pPr lvl="1">
              <a:spcBef>
                <a:spcPts val="0"/>
              </a:spcBef>
            </a:pPr>
            <a:endParaRPr lang="en-US" sz="2100" spc="-3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0" marR="26842" indent="0">
              <a:spcBef>
                <a:spcPts val="0"/>
              </a:spcBef>
              <a:buNone/>
              <a:tabLst>
                <a:tab pos="261931" algn="l"/>
                <a:tab pos="262363" algn="l"/>
              </a:tabLst>
            </a:pPr>
            <a:r>
              <a:rPr lang="en-US" sz="2100" b="1" dirty="0">
                <a:solidFill>
                  <a:srgbClr val="00B0F0"/>
                </a:solidFill>
                <a:latin typeface="Segoe UI Semilight"/>
                <a:cs typeface="Segoe UI Semilight"/>
              </a:rPr>
              <a:t>PHASE </a:t>
            </a:r>
            <a:r>
              <a:rPr lang="en-US" sz="2100" b="1" dirty="0" smtClean="0">
                <a:solidFill>
                  <a:srgbClr val="00B0F0"/>
                </a:solidFill>
                <a:latin typeface="Segoe UI Semilight"/>
                <a:cs typeface="Segoe UI Semilight"/>
              </a:rPr>
              <a:t>2 – 1991 Addition</a:t>
            </a:r>
            <a:endParaRPr lang="en-US" sz="2100" b="1" dirty="0">
              <a:solidFill>
                <a:srgbClr val="00B0F0"/>
              </a:solidFill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10" dirty="0">
                <a:solidFill>
                  <a:srgbClr val="B3D362"/>
                </a:solidFill>
                <a:latin typeface="Segoe UI Semilight"/>
                <a:cs typeface="Segoe UI Semilight"/>
              </a:rPr>
              <a:t>Step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3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–</a:t>
            </a:r>
            <a:r>
              <a:rPr lang="en-US" sz="2100" b="1" spc="3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Interim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Mechanical</a:t>
            </a:r>
            <a:r>
              <a:rPr lang="en-US" sz="2100" b="1" spc="-164" dirty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Improvements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Replace steam with high-efficiency gas boiler sized for 1991 wing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Segoe UI Semilight"/>
                <a:cs typeface="Segoe UI Semilight"/>
              </a:rPr>
              <a:t>Replace unit ventilators with ERVs </a:t>
            </a:r>
          </a:p>
          <a:p>
            <a:pPr lvl="1">
              <a:spcBef>
                <a:spcPts val="0"/>
              </a:spcBef>
            </a:pPr>
            <a:endParaRPr lang="en-US" sz="1900" dirty="0" smtClean="0">
              <a:latin typeface="Segoe UI Semilight"/>
              <a:cs typeface="Segoe UI Semilight"/>
            </a:endParaRPr>
          </a:p>
          <a:p>
            <a:pPr lvl="1">
              <a:spcBef>
                <a:spcPts val="0"/>
              </a:spcBef>
            </a:pPr>
            <a:endParaRPr lang="en-US" sz="2200" dirty="0" smtClean="0"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Segoe UI Semilight"/>
              <a:cs typeface="Segoe UI Semi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3040" y="2056092"/>
            <a:ext cx="4754880" cy="420024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b="1" spc="-10" dirty="0">
                <a:solidFill>
                  <a:srgbClr val="00B0F0"/>
                </a:solidFill>
                <a:latin typeface="Segoe UI Semilight"/>
                <a:cs typeface="Segoe UI Semilight"/>
              </a:rPr>
              <a:t>PHASE </a:t>
            </a:r>
            <a:r>
              <a:rPr lang="en-US" sz="2100" b="1" spc="-10" dirty="0" smtClean="0">
                <a:solidFill>
                  <a:srgbClr val="00B0F0"/>
                </a:solidFill>
                <a:latin typeface="Segoe UI Semilight"/>
                <a:cs typeface="Segoe UI Semilight"/>
              </a:rPr>
              <a:t>3 – 1991 Addition</a:t>
            </a:r>
            <a:endParaRPr lang="en-US" sz="2100" b="1" spc="-10" dirty="0">
              <a:solidFill>
                <a:srgbClr val="00B0F0"/>
              </a:solidFill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10" dirty="0">
                <a:solidFill>
                  <a:srgbClr val="B3D362"/>
                </a:solidFill>
                <a:latin typeface="Segoe UI Semilight"/>
                <a:cs typeface="Segoe UI Semilight"/>
              </a:rPr>
              <a:t>Step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4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– </a:t>
            </a:r>
            <a:r>
              <a:rPr lang="en-US" sz="2100" b="1" spc="3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Envelope</a:t>
            </a:r>
            <a:r>
              <a:rPr lang="en-US" sz="2100" b="1" spc="-167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Improvements</a:t>
            </a:r>
            <a:endParaRPr lang="en-US" sz="2100" dirty="0">
              <a:latin typeface="Segoe UI Semilight"/>
              <a:cs typeface="Segoe UI Semilight"/>
            </a:endParaRPr>
          </a:p>
          <a:p>
            <a:pPr marL="751609" lvl="1">
              <a:spcBef>
                <a:spcPts val="0"/>
              </a:spcBef>
              <a:tabLst>
                <a:tab pos="257601" algn="l"/>
                <a:tab pos="258034" algn="l"/>
              </a:tabLst>
            </a:pPr>
            <a:r>
              <a:rPr lang="en-US" sz="1900" dirty="0" smtClean="0">
                <a:latin typeface="Segoe UI Semilight"/>
                <a:cs typeface="Segoe UI Semilight"/>
              </a:rPr>
              <a:t>Walls, windows</a:t>
            </a:r>
          </a:p>
          <a:p>
            <a:pPr marL="751609" lvl="1">
              <a:spcBef>
                <a:spcPts val="0"/>
              </a:spcBef>
              <a:tabLst>
                <a:tab pos="257601" algn="l"/>
                <a:tab pos="258034" algn="l"/>
              </a:tabLst>
            </a:pPr>
            <a:r>
              <a:rPr lang="en-US" sz="1900" dirty="0" smtClean="0">
                <a:latin typeface="Segoe UI Semilight"/>
                <a:cs typeface="Segoe UI Semilight"/>
              </a:rPr>
              <a:t>Comprehensive air-sealing</a:t>
            </a:r>
            <a:endParaRPr lang="en-US" sz="1900" dirty="0">
              <a:latin typeface="Segoe UI Semilight"/>
              <a:cs typeface="Segoe UI Semilight"/>
            </a:endParaRPr>
          </a:p>
          <a:p>
            <a:pPr marL="258034" indent="-249375">
              <a:spcBef>
                <a:spcPts val="0"/>
              </a:spcBef>
              <a:buFont typeface="Arial"/>
              <a:buChar char="•"/>
              <a:tabLst>
                <a:tab pos="257601" algn="l"/>
                <a:tab pos="258034" algn="l"/>
              </a:tabLst>
            </a:pPr>
            <a:endParaRPr lang="en-US" sz="2100" spc="-3" dirty="0" smtClean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10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Step </a:t>
            </a:r>
            <a:r>
              <a:rPr lang="en-US" sz="2100" b="1" dirty="0">
                <a:solidFill>
                  <a:srgbClr val="B3D362"/>
                </a:solidFill>
                <a:latin typeface="Segoe UI Semilight"/>
                <a:cs typeface="Segoe UI Semilight"/>
              </a:rPr>
              <a:t>5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– Mechanical</a:t>
            </a:r>
            <a:r>
              <a:rPr lang="en-US" sz="2100" b="1" spc="-139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dirty="0" smtClean="0">
                <a:solidFill>
                  <a:srgbClr val="B3D362"/>
                </a:solidFill>
                <a:latin typeface="Segoe UI Semilight"/>
                <a:cs typeface="Segoe UI Semilight"/>
              </a:rPr>
              <a:t>Improvements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Segoe UI Semilight"/>
                <a:cs typeface="Segoe UI Semilight"/>
              </a:rPr>
              <a:t>Replace gas boiler with </a:t>
            </a:r>
            <a:r>
              <a:rPr lang="en-US" sz="1900" dirty="0">
                <a:latin typeface="Segoe UI Semilight"/>
                <a:cs typeface="Segoe UI Semilight"/>
              </a:rPr>
              <a:t>VRF/Heat Pump </a:t>
            </a:r>
            <a:r>
              <a:rPr lang="en-US" sz="1900" dirty="0" smtClean="0">
                <a:latin typeface="Segoe UI Semilight"/>
                <a:cs typeface="Segoe UI Semilight"/>
              </a:rPr>
              <a:t>system</a:t>
            </a:r>
            <a:endParaRPr lang="en-US" sz="1900" dirty="0">
              <a:latin typeface="Segoe UI Semilight"/>
              <a:cs typeface="Segoe UI Semilight"/>
            </a:endParaRPr>
          </a:p>
          <a:p>
            <a:pPr marL="258034" marR="3464" indent="-249375">
              <a:spcBef>
                <a:spcPts val="0"/>
              </a:spcBef>
              <a:buFont typeface="Arial"/>
              <a:buChar char="•"/>
              <a:tabLst>
                <a:tab pos="257601" algn="l"/>
                <a:tab pos="258034" algn="l"/>
              </a:tabLst>
            </a:pPr>
            <a:endParaRPr lang="en-US" sz="2100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0" marR="3464" indent="0">
              <a:spcBef>
                <a:spcPts val="0"/>
              </a:spcBef>
              <a:buNone/>
              <a:tabLst>
                <a:tab pos="257601" algn="l"/>
                <a:tab pos="258034" algn="l"/>
              </a:tabLst>
            </a:pPr>
            <a:r>
              <a:rPr lang="en-US" sz="2100" dirty="0">
                <a:solidFill>
                  <a:srgbClr val="00B0F0"/>
                </a:solidFill>
                <a:latin typeface="Segoe UI Semilight"/>
                <a:cs typeface="Segoe UI Semilight"/>
              </a:rPr>
              <a:t>ONSITE GENERATION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spc="-3" dirty="0">
                <a:solidFill>
                  <a:srgbClr val="B3D362"/>
                </a:solidFill>
                <a:latin typeface="Segoe UI Semilight"/>
                <a:cs typeface="Segoe UI Semilight"/>
              </a:rPr>
              <a:t>PV/Electrical</a:t>
            </a:r>
            <a:r>
              <a:rPr lang="en-US" sz="2100" b="1" spc="-41" dirty="0">
                <a:solidFill>
                  <a:srgbClr val="B3D362"/>
                </a:solidFill>
                <a:latin typeface="Segoe UI Semilight"/>
                <a:cs typeface="Segoe UI Semilight"/>
              </a:rPr>
              <a:t> </a:t>
            </a:r>
            <a:r>
              <a:rPr lang="en-US" sz="2100" b="1" spc="-3" dirty="0">
                <a:solidFill>
                  <a:srgbClr val="B3D362"/>
                </a:solidFill>
                <a:latin typeface="Segoe UI Semilight"/>
                <a:cs typeface="Segoe UI Semilight"/>
              </a:rPr>
              <a:t>Upgrade</a:t>
            </a:r>
            <a:endParaRPr lang="en-US" sz="2100" dirty="0">
              <a:latin typeface="Segoe UI Semilight"/>
              <a:cs typeface="Segoe UI Semilight"/>
            </a:endParaRPr>
          </a:p>
          <a:p>
            <a:pPr marL="351559" marR="3464">
              <a:spcBef>
                <a:spcPts val="0"/>
              </a:spcBef>
              <a:tabLst>
                <a:tab pos="257601" algn="l"/>
                <a:tab pos="258034" algn="l"/>
              </a:tabLst>
            </a:pPr>
            <a:r>
              <a:rPr lang="en-US" sz="2100" dirty="0">
                <a:solidFill>
                  <a:srgbClr val="FFFFFF"/>
                </a:solidFill>
                <a:latin typeface="Segoe UI Semilight"/>
                <a:cs typeface="Segoe UI Semilight"/>
              </a:rPr>
              <a:t>Install </a:t>
            </a:r>
            <a:r>
              <a:rPr lang="en-US" sz="2100" spc="-7" dirty="0">
                <a:solidFill>
                  <a:srgbClr val="FFFFFF"/>
                </a:solidFill>
                <a:latin typeface="Segoe UI Semilight"/>
                <a:cs typeface="Segoe UI Semilight"/>
              </a:rPr>
              <a:t>onsite </a:t>
            </a:r>
            <a:r>
              <a:rPr lang="en-US" sz="2100" dirty="0">
                <a:solidFill>
                  <a:srgbClr val="FFFFFF"/>
                </a:solidFill>
                <a:latin typeface="Segoe UI Semilight"/>
                <a:cs typeface="Segoe UI Semilight"/>
              </a:rPr>
              <a:t>PV Array and</a:t>
            </a:r>
            <a:r>
              <a:rPr lang="en-US" sz="2100" spc="-82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en-US" sz="2100" dirty="0">
                <a:solidFill>
                  <a:srgbClr val="FFFFFF"/>
                </a:solidFill>
                <a:latin typeface="Segoe UI Semilight"/>
                <a:cs typeface="Segoe UI Semilight"/>
              </a:rPr>
              <a:t>Upgrade  </a:t>
            </a:r>
            <a:r>
              <a:rPr lang="en-US" sz="2100" spc="-3" dirty="0">
                <a:solidFill>
                  <a:srgbClr val="FFFFFF"/>
                </a:solidFill>
                <a:latin typeface="Segoe UI Semilight"/>
                <a:cs typeface="Segoe UI Semilight"/>
              </a:rPr>
              <a:t>Electrical </a:t>
            </a:r>
            <a:r>
              <a:rPr lang="en-US" sz="210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System</a:t>
            </a:r>
            <a:r>
              <a:rPr lang="en-US" sz="2100" spc="-3" dirty="0">
                <a:solidFill>
                  <a:srgbClr val="FFFFFF"/>
                </a:solidFill>
                <a:latin typeface="Segoe UI Semilight"/>
                <a:cs typeface="Segoe UI Semilight"/>
              </a:rPr>
              <a:t> Capacity</a:t>
            </a:r>
            <a:endParaRPr lang="en-US" sz="19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1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&amp; Anticipated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Existing:</a:t>
            </a:r>
          </a:p>
          <a:p>
            <a:pPr lvl="1"/>
            <a:r>
              <a:rPr lang="en-US" sz="1900" dirty="0"/>
              <a:t>Green Communities Grant </a:t>
            </a:r>
            <a:r>
              <a:rPr lang="en-US" sz="1900" dirty="0" smtClean="0"/>
              <a:t>:</a:t>
            </a:r>
            <a:endParaRPr lang="en-US" sz="1900" dirty="0"/>
          </a:p>
          <a:p>
            <a:pPr lvl="2">
              <a:spcBef>
                <a:spcPts val="0"/>
              </a:spcBef>
            </a:pPr>
            <a:r>
              <a:rPr lang="en-US" sz="1800" dirty="0"/>
              <a:t>Air seal and improve attic insulation 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Design </a:t>
            </a:r>
            <a:r>
              <a:rPr lang="en-US" sz="1800" dirty="0" smtClean="0"/>
              <a:t>VRF/Heat Pump </a:t>
            </a:r>
            <a:r>
              <a:rPr lang="en-US" sz="1800" dirty="0"/>
              <a:t>and ERV </a:t>
            </a:r>
            <a:r>
              <a:rPr lang="en-US" sz="1800" dirty="0" smtClean="0"/>
              <a:t>systems</a:t>
            </a:r>
          </a:p>
          <a:p>
            <a:pPr lvl="1"/>
            <a:r>
              <a:rPr lang="en-US" sz="1900" dirty="0" smtClean="0"/>
              <a:t>Approved Capital Improvement Funds to design replacement windows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Anticipated:</a:t>
            </a:r>
          </a:p>
          <a:p>
            <a:pPr lvl="1"/>
            <a:r>
              <a:rPr lang="en-US" sz="1900" dirty="0" smtClean="0"/>
              <a:t>Green Communities Grant to implement mechanical improvements</a:t>
            </a:r>
          </a:p>
          <a:p>
            <a:pPr lvl="1"/>
            <a:r>
              <a:rPr lang="en-US" sz="1900" dirty="0"/>
              <a:t>Capital Improvement Funds to </a:t>
            </a:r>
            <a:r>
              <a:rPr lang="en-US" sz="1900" dirty="0" smtClean="0"/>
              <a:t>replace windows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59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7312</TotalTime>
  <Words>1149</Words>
  <Application>Microsoft Office PowerPoint</Application>
  <PresentationFormat>Widescreen</PresentationFormat>
  <Paragraphs>230</Paragraphs>
  <Slides>15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Segoe UI Semilight</vt:lpstr>
      <vt:lpstr>Wingdings 3</vt:lpstr>
      <vt:lpstr>Ion</vt:lpstr>
      <vt:lpstr>Municipal Energy Planning </vt:lpstr>
      <vt:lpstr>A Growing Shift in Perspective</vt:lpstr>
      <vt:lpstr>In Response to Climate Commitments</vt:lpstr>
      <vt:lpstr>We Need a Roadmap How to prepare buildings for when HVAC equipment ages out? </vt:lpstr>
      <vt:lpstr>Basic Process</vt:lpstr>
      <vt:lpstr>Example: Leeds Elementary School</vt:lpstr>
      <vt:lpstr>Existing Conditions</vt:lpstr>
      <vt:lpstr>Planned Approach</vt:lpstr>
      <vt:lpstr>Existing &amp; Anticipated Funds</vt:lpstr>
      <vt:lpstr>Need to be flexible No Funds to Insulate Walls or Crawl Space?</vt:lpstr>
      <vt:lpstr>Questions?</vt:lpstr>
      <vt:lpstr>7 City Buildings - Selected Recommendations</vt:lpstr>
      <vt:lpstr>Projected Costs – City Buildings Includes construction, design contingency, overhead &amp; profit, and soft costs</vt:lpstr>
      <vt:lpstr>Projected 30-Year CO2e Reduction Based on expected grid emissions</vt:lpstr>
      <vt:lpstr>Current Study - Three Elementary Schools</vt:lpstr>
    </vt:vector>
  </TitlesOfParts>
  <Company>City of Northampton, 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Net-Zero Energy Capital Planning</dc:title>
  <dc:creator>Chris Mason</dc:creator>
  <cp:lastModifiedBy>Chris Mason</cp:lastModifiedBy>
  <cp:revision>65</cp:revision>
  <cp:lastPrinted>2022-06-22T14:31:36Z</cp:lastPrinted>
  <dcterms:created xsi:type="dcterms:W3CDTF">2022-04-22T12:29:06Z</dcterms:created>
  <dcterms:modified xsi:type="dcterms:W3CDTF">2022-06-22T14:32:35Z</dcterms:modified>
</cp:coreProperties>
</file>