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Ubuntu"/>
      <p:regular r:id="rId21"/>
      <p:bold r:id="rId22"/>
      <p:italic r:id="rId23"/>
      <p:boldItalic r:id="rId24"/>
    </p:embeddedFon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Ubuntu-bold.fntdata"/><Relationship Id="rId21" Type="http://schemas.openxmlformats.org/officeDocument/2006/relationships/font" Target="fonts/Ubuntu-regular.fntdata"/><Relationship Id="rId24" Type="http://schemas.openxmlformats.org/officeDocument/2006/relationships/font" Target="fonts/Ubuntu-boldItalic.fntdata"/><Relationship Id="rId23" Type="http://schemas.openxmlformats.org/officeDocument/2006/relationships/font" Target="fonts/Ubuntu-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eclinic.org/publicationpages/2018/2/26/accessing-energy-efficiency-in-massachusett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011bd7839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011bd7839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aa3ed0ad2_0_4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13aa3ed0ad2_0_4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05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3aa3ed0ad2_0_4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13aa3ed0ad2_0_4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000"/>
              <a:t>Lawrence </a:t>
            </a:r>
            <a:endParaRPr sz="10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3aa3ed0ad2_0_4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13aa3ed0ad2_0_4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05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aa3ed0ad2_0_4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13aa3ed0ad2_0_4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000"/>
              <a:t>Lawrence </a:t>
            </a:r>
            <a:endParaRPr sz="10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3aa3ed0c69_0_1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13aa3ed0c69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fa53d500af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fa53d500af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AIE is a local nonprofit whose mission is twofold. One is to accelerate an inclusive clean energy economy in MA and the other is diversify the clean energy workforce in the state. That means helping everyone get access to energy saving programs, affordable renewable energy, and also empowering minority professionals to get started in the clean energy space.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rgbClr val="4C113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aa3ed0a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13aa3ed0ad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Founded 2 years ago with mission...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aa3ed0ad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13aa3ed0ad2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050">
                <a:solidFill>
                  <a:schemeClr val="dk1"/>
                </a:solidFill>
              </a:rPr>
              <a:t>We lead the nation with our energy efficiency and renewable energy incentive programs that help residents save energy and money at home and get renewable energy affordably</a:t>
            </a:r>
            <a:endParaRPr sz="1050">
              <a:solidFill>
                <a:schemeClr val="dk1"/>
              </a:solidFill>
            </a:endParaRPr>
          </a:p>
          <a:p>
            <a:pPr indent="0" lvl="0" marL="0" rtl="0" algn="l">
              <a:lnSpc>
                <a:spcPct val="115000"/>
              </a:lnSpc>
              <a:spcBef>
                <a:spcPts val="0"/>
              </a:spcBef>
              <a:spcAft>
                <a:spcPts val="0"/>
              </a:spcAft>
              <a:buSzPts val="1100"/>
              <a:buNone/>
            </a:pPr>
            <a:r>
              <a:rPr lang="en" sz="1050">
                <a:solidFill>
                  <a:schemeClr val="dk1"/>
                </a:solidFill>
              </a:rPr>
              <a:t>But more of our state’s efficiency and renewable energy programs’ benefits are going to wealthier communities. The utilities and others rely on mass marketing to educate residents about energy incentives, but education alone is not sufficient to drive statewide action. A </a:t>
            </a:r>
            <a:r>
              <a:rPr lang="en" sz="1050" u="sng">
                <a:solidFill>
                  <a:srgbClr val="1155CC"/>
                </a:solidFill>
                <a:hlinkClick r:id="rId2">
                  <a:extLst>
                    <a:ext uri="{A12FA001-AC4F-418D-AE19-62706E023703}">
                      <ahyp:hlinkClr val="tx"/>
                    </a:ext>
                  </a:extLst>
                </a:hlinkClick>
              </a:rPr>
              <a:t>report</a:t>
            </a:r>
            <a:r>
              <a:rPr lang="en" sz="1050">
                <a:solidFill>
                  <a:schemeClr val="dk1"/>
                </a:solidFill>
              </a:rPr>
              <a:t> by the Conservation Law Foundation and Applied Economics Clinic indicates that residents in ZIP Codes with lower average incomes, and higher percentages of renters, immigrants and people who speak English “less than well” have not benefited as much as their wealthier, whiter neighbors from the state’s energy-saving programs.</a:t>
            </a:r>
            <a:endParaRPr sz="1050">
              <a:solidFill>
                <a:schemeClr val="dk1"/>
              </a:solidFill>
            </a:endParaRPr>
          </a:p>
          <a:p>
            <a:pPr indent="0" lvl="0" marL="0" rtl="0" algn="l">
              <a:lnSpc>
                <a:spcPct val="115000"/>
              </a:lnSpc>
              <a:spcBef>
                <a:spcPts val="0"/>
              </a:spcBef>
              <a:spcAft>
                <a:spcPts val="0"/>
              </a:spcAft>
              <a:buSzPts val="1100"/>
              <a:buNone/>
            </a:pPr>
            <a:r>
              <a:t/>
            </a:r>
            <a:endParaRPr sz="1050">
              <a:solidFill>
                <a:schemeClr val="dk1"/>
              </a:solidFill>
            </a:endParaRPr>
          </a:p>
          <a:p>
            <a:pPr indent="0" lvl="0" marL="0" rtl="0" algn="l">
              <a:lnSpc>
                <a:spcPct val="115000"/>
              </a:lnSpc>
              <a:spcBef>
                <a:spcPts val="0"/>
              </a:spcBef>
              <a:spcAft>
                <a:spcPts val="0"/>
              </a:spcAft>
              <a:buSzPts val="1100"/>
              <a:buNone/>
            </a:pPr>
            <a:r>
              <a:rPr lang="en" sz="1050">
                <a:solidFill>
                  <a:schemeClr val="dk1"/>
                </a:solidFill>
              </a:rPr>
              <a:t>Here in Massachusetts, we have one of the strongest green economies in the country, which has grown 84% since 2010 and employs 110,700 people annually. However, women are underrepresented by 45% in clean energy jobs and people of color report greater difficulty advancing than their white colleagues.</a:t>
            </a:r>
            <a:endParaRPr sz="1050">
              <a:solidFill>
                <a:schemeClr val="dk1"/>
              </a:solidFill>
            </a:endParaRPr>
          </a:p>
          <a:p>
            <a:pPr indent="0" lvl="0" marL="0" rtl="0" algn="l">
              <a:lnSpc>
                <a:spcPct val="115000"/>
              </a:lnSpc>
              <a:spcBef>
                <a:spcPts val="0"/>
              </a:spcBef>
              <a:spcAft>
                <a:spcPts val="0"/>
              </a:spcAft>
              <a:buSzPts val="1100"/>
              <a:buNone/>
            </a:pPr>
            <a:r>
              <a:t/>
            </a:r>
            <a:endParaRPr sz="1050">
              <a:solidFill>
                <a:schemeClr val="dk1"/>
              </a:solidFill>
            </a:endParaRPr>
          </a:p>
          <a:p>
            <a:pPr indent="0" lvl="0" marL="0" rtl="0" algn="l">
              <a:lnSpc>
                <a:spcPct val="115000"/>
              </a:lnSpc>
              <a:spcBef>
                <a:spcPts val="0"/>
              </a:spcBef>
              <a:spcAft>
                <a:spcPts val="0"/>
              </a:spcAft>
              <a:buSzPts val="1100"/>
              <a:buNone/>
            </a:pPr>
            <a:r>
              <a:rPr lang="en" sz="1050">
                <a:solidFill>
                  <a:schemeClr val="dk1"/>
                </a:solidFill>
              </a:rPr>
              <a:t>This means our clean energy industry is also missing out on critical talent, at a time when over 60% of MA clean energy companies report difficulty finding qualified talent. The training needed for advancement-track roles in clean energy companies is not reaching our underserved communities. Companies with greater diversity are more innovative and more successful - and we need innovative, successful companies to rapidly transition to a clean energy economy. </a:t>
            </a:r>
            <a:endParaRPr sz="1050">
              <a:solidFill>
                <a:schemeClr val="dk1"/>
              </a:solidFill>
            </a:endParaRPr>
          </a:p>
          <a:p>
            <a:pPr indent="0" lvl="0" marL="0" rtl="0" algn="l">
              <a:lnSpc>
                <a:spcPct val="115000"/>
              </a:lnSpc>
              <a:spcBef>
                <a:spcPts val="0"/>
              </a:spcBef>
              <a:spcAft>
                <a:spcPts val="0"/>
              </a:spcAft>
              <a:buSzPts val="1100"/>
              <a:buNone/>
            </a:pPr>
            <a:r>
              <a:t/>
            </a:r>
            <a:endParaRPr sz="1050">
              <a:solidFill>
                <a:schemeClr val="dk1"/>
              </a:solidFill>
            </a:endParaRPr>
          </a:p>
          <a:p>
            <a:pPr indent="0" lvl="0" marL="0" rtl="0" algn="l">
              <a:lnSpc>
                <a:spcPct val="115000"/>
              </a:lnSpc>
              <a:spcBef>
                <a:spcPts val="0"/>
              </a:spcBef>
              <a:spcAft>
                <a:spcPts val="0"/>
              </a:spcAft>
              <a:buSzPts val="1100"/>
              <a:buNone/>
            </a:pPr>
            <a:r>
              <a:rPr lang="en" sz="1050">
                <a:solidFill>
                  <a:schemeClr val="dk1"/>
                </a:solidFill>
              </a:rPr>
              <a:t>Furthermore, the economic and societal transformation needed to avoid societal collapse brought on by climate change cannot happen without all communities becoming efficient and sustainable. We need to accelerate an inclusive clean energy economy that does not exacerbate societal inequities, but instead includes and benefits all communities.</a:t>
            </a:r>
            <a:endParaRPr sz="105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5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aa3ed0ad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13aa3ed0ad2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Before we talk about how, let’s look at some of the barriers to success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aa3ed0ad2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3aa3ed0ad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05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3aa3ed0c69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13aa3ed0c69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05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aa3ed0ad2_0_4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3aa3ed0ad2_0_4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05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aa3ed0ad2_0_4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13aa3ed0ad2_0_4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 type="subTitle"/>
          </p:nvPr>
        </p:nvSpPr>
        <p:spPr>
          <a:xfrm>
            <a:off x="311700" y="3401000"/>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3100"/>
              <a:buFont typeface="Ubuntu"/>
              <a:buNone/>
              <a:defRPr b="1" sz="31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Set3.png" id="12" name="Google Shape;12;p2"/>
          <p:cNvPicPr preferRelativeResize="0"/>
          <p:nvPr/>
        </p:nvPicPr>
        <p:blipFill rotWithShape="1">
          <a:blip r:embed="rId2">
            <a:alphaModFix/>
          </a:blip>
          <a:srcRect b="0" l="0" r="0" t="0"/>
          <a:stretch/>
        </p:blipFill>
        <p:spPr>
          <a:xfrm>
            <a:off x="514549" y="653877"/>
            <a:ext cx="7906721" cy="26047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548A2E"/>
              </a:buClr>
              <a:buSzPts val="12000"/>
              <a:buNone/>
              <a:defRPr sz="12000">
                <a:solidFill>
                  <a:srgbClr val="548A2E"/>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2" name="Google Shape;52;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419100" lvl="0" marL="457200" rtl="0" algn="ctr">
              <a:spcBef>
                <a:spcPts val="0"/>
              </a:spcBef>
              <a:spcAft>
                <a:spcPts val="0"/>
              </a:spcAft>
              <a:buClr>
                <a:srgbClr val="FF6600"/>
              </a:buClr>
              <a:buSzPts val="3000"/>
              <a:buChar char="●"/>
              <a:defRPr>
                <a:solidFill>
                  <a:srgbClr val="FF6600"/>
                </a:solidFill>
              </a:defRPr>
            </a:lvl1pPr>
            <a:lvl2pPr indent="-387350" lvl="1" marL="914400" rtl="0" algn="ctr">
              <a:spcBef>
                <a:spcPts val="1600"/>
              </a:spcBef>
              <a:spcAft>
                <a:spcPts val="0"/>
              </a:spcAft>
              <a:buClr>
                <a:srgbClr val="548A2E"/>
              </a:buClr>
              <a:buSzPts val="2500"/>
              <a:buChar char="○"/>
              <a:defRPr>
                <a:solidFill>
                  <a:srgbClr val="548A2E"/>
                </a:solidFill>
              </a:defRPr>
            </a:lvl2pPr>
            <a:lvl3pPr indent="-355600" lvl="2" marL="1371600" rtl="0" algn="ctr">
              <a:spcBef>
                <a:spcPts val="1600"/>
              </a:spcBef>
              <a:spcAft>
                <a:spcPts val="0"/>
              </a:spcAft>
              <a:buSzPts val="20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3" name="Google Shape;53;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99394" y="4465482"/>
            <a:ext cx="1737998" cy="5725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7" name="Google Shape;57;p12"/>
          <p:cNvPicPr preferRelativeResize="0"/>
          <p:nvPr/>
        </p:nvPicPr>
        <p:blipFill>
          <a:blip r:embed="rId2">
            <a:alphaModFix/>
          </a:blip>
          <a:stretch>
            <a:fillRect/>
          </a:stretch>
        </p:blipFill>
        <p:spPr>
          <a:xfrm>
            <a:off x="99394" y="4465482"/>
            <a:ext cx="1737998" cy="5725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8" name="Shape 58"/>
        <p:cNvGrpSpPr/>
        <p:nvPr/>
      </p:nvGrpSpPr>
      <p:grpSpPr>
        <a:xfrm>
          <a:off x="0" y="0"/>
          <a:ext cx="0" cy="0"/>
          <a:chOff x="0" y="0"/>
          <a:chExt cx="0" cy="0"/>
        </a:xfrm>
      </p:grpSpPr>
      <p:sp>
        <p:nvSpPr>
          <p:cNvPr id="59" name="Google Shape;59;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0" name="Google Shape;60;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13"/>
          <p:cNvSpPr txBox="1"/>
          <p:nvPr>
            <p:ph idx="10" type="dt"/>
          </p:nvPr>
        </p:nvSpPr>
        <p:spPr>
          <a:xfrm>
            <a:off x="457200" y="4767263"/>
            <a:ext cx="2133900" cy="273900"/>
          </a:xfrm>
          <a:prstGeom prst="rect">
            <a:avLst/>
          </a:prstGeom>
          <a:noFill/>
          <a:ln>
            <a:noFill/>
          </a:ln>
        </p:spPr>
        <p:txBody>
          <a:bodyPr anchorCtr="0" anchor="ctr" bIns="68575" lIns="68575" spcFirstLastPara="1" rIns="68575" wrap="square" tIns="68575">
            <a:noAutofit/>
          </a:bodyPr>
          <a:lstStyle>
            <a:lvl1pPr lvl="0" marR="0" rtl="0" algn="l">
              <a:spcBef>
                <a:spcPts val="0"/>
              </a:spcBef>
              <a:spcAft>
                <a:spcPts val="0"/>
              </a:spcAft>
              <a:buSzPts val="11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9pPr>
          </a:lstStyle>
          <a:p/>
        </p:txBody>
      </p:sp>
      <p:sp>
        <p:nvSpPr>
          <p:cNvPr id="62" name="Google Shape;62;p13"/>
          <p:cNvSpPr txBox="1"/>
          <p:nvPr>
            <p:ph idx="11" type="ftr"/>
          </p:nvPr>
        </p:nvSpPr>
        <p:spPr>
          <a:xfrm>
            <a:off x="3124200" y="4767263"/>
            <a:ext cx="2895600" cy="273900"/>
          </a:xfrm>
          <a:prstGeom prst="rect">
            <a:avLst/>
          </a:prstGeom>
          <a:noFill/>
          <a:ln>
            <a:noFill/>
          </a:ln>
        </p:spPr>
        <p:txBody>
          <a:bodyPr anchorCtr="0" anchor="ctr" bIns="68575" lIns="68575" spcFirstLastPara="1" rIns="68575" wrap="square" tIns="68575">
            <a:noAutofit/>
          </a:bodyPr>
          <a:lstStyle>
            <a:lvl1pPr lvl="0" marR="0" rtl="0" algn="ctr">
              <a:spcBef>
                <a:spcPts val="0"/>
              </a:spcBef>
              <a:spcAft>
                <a:spcPts val="0"/>
              </a:spcAft>
              <a:buSzPts val="11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800" u="none" cap="none" strike="noStrike">
                <a:solidFill>
                  <a:schemeClr val="dk1"/>
                </a:solidFill>
                <a:latin typeface="Calibri"/>
                <a:ea typeface="Calibri"/>
                <a:cs typeface="Calibri"/>
                <a:sym typeface="Calibri"/>
              </a:defRPr>
            </a:lvl9pPr>
          </a:lstStyle>
          <a:p/>
        </p:txBody>
      </p:sp>
      <p:sp>
        <p:nvSpPr>
          <p:cNvPr id="63" name="Google Shape;63;p13"/>
          <p:cNvSpPr txBox="1"/>
          <p:nvPr>
            <p:ph idx="12" type="sldNum"/>
          </p:nvPr>
        </p:nvSpPr>
        <p:spPr>
          <a:xfrm>
            <a:off x="6553200" y="4767263"/>
            <a:ext cx="2133900" cy="273900"/>
          </a:xfrm>
          <a:prstGeom prst="rect">
            <a:avLst/>
          </a:prstGeom>
          <a:noFill/>
          <a:ln>
            <a:noFill/>
          </a:ln>
        </p:spPr>
        <p:txBody>
          <a:bodyPr anchorCtr="0" anchor="ctr" bIns="45700" lIns="91450" spcFirstLastPara="1" rIns="91450"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Set3.png" id="64" name="Google Shape;64;p13"/>
          <p:cNvPicPr preferRelativeResize="0"/>
          <p:nvPr/>
        </p:nvPicPr>
        <p:blipFill rotWithShape="1">
          <a:blip r:embed="rId2">
            <a:alphaModFix/>
          </a:blip>
          <a:srcRect b="0" l="0" r="0" t="0"/>
          <a:stretch/>
        </p:blipFill>
        <p:spPr>
          <a:xfrm>
            <a:off x="254000" y="4613672"/>
            <a:ext cx="1599399" cy="5269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65" name="Shape 65"/>
        <p:cNvGrpSpPr/>
        <p:nvPr/>
      </p:nvGrpSpPr>
      <p:grpSpPr>
        <a:xfrm>
          <a:off x="0" y="0"/>
          <a:ext cx="0" cy="0"/>
          <a:chOff x="0" y="0"/>
          <a:chExt cx="0" cy="0"/>
        </a:xfrm>
      </p:grpSpPr>
      <p:sp>
        <p:nvSpPr>
          <p:cNvPr id="66" name="Google Shape;66;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7" name="Google Shape;67;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8" name="Google Shape;6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69" name="Shape 69"/>
        <p:cNvGrpSpPr/>
        <p:nvPr/>
      </p:nvGrpSpPr>
      <p:grpSpPr>
        <a:xfrm>
          <a:off x="0" y="0"/>
          <a:ext cx="0" cy="0"/>
          <a:chOff x="0" y="0"/>
          <a:chExt cx="0" cy="0"/>
        </a:xfrm>
      </p:grpSpPr>
      <p:grpSp>
        <p:nvGrpSpPr>
          <p:cNvPr id="70" name="Google Shape;70;p15"/>
          <p:cNvGrpSpPr/>
          <p:nvPr/>
        </p:nvGrpSpPr>
        <p:grpSpPr>
          <a:xfrm>
            <a:off x="4350279" y="2855377"/>
            <a:ext cx="443589" cy="105632"/>
            <a:chOff x="4137525" y="2915950"/>
            <a:chExt cx="869100" cy="207000"/>
          </a:xfrm>
        </p:grpSpPr>
        <p:sp>
          <p:nvSpPr>
            <p:cNvPr id="71" name="Google Shape;71;p15"/>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15"/>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75" name="Google Shape;75;p15"/>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76" name="Google Shape;76;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1" name="Shape 81"/>
        <p:cNvGrpSpPr/>
        <p:nvPr/>
      </p:nvGrpSpPr>
      <p:grpSpPr>
        <a:xfrm>
          <a:off x="0" y="0"/>
          <a:ext cx="0" cy="0"/>
          <a:chOff x="0" y="0"/>
          <a:chExt cx="0" cy="0"/>
        </a:xfrm>
      </p:grpSpPr>
      <p:sp>
        <p:nvSpPr>
          <p:cNvPr id="82" name="Google Shape;82;p1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3000"/>
              <a:buNone/>
              <a:defRPr/>
            </a:lvl1pPr>
          </a:lstStyle>
          <a:p/>
        </p:txBody>
      </p:sp>
      <p:sp>
        <p:nvSpPr>
          <p:cNvPr id="83" name="Google Shape;83;p17"/>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 name="Shape 84"/>
        <p:cNvGrpSpPr/>
        <p:nvPr/>
      </p:nvGrpSpPr>
      <p:grpSpPr>
        <a:xfrm>
          <a:off x="0" y="0"/>
          <a:ext cx="0" cy="0"/>
          <a:chOff x="0" y="0"/>
          <a:chExt cx="0" cy="0"/>
        </a:xfrm>
      </p:grpSpPr>
      <p:sp>
        <p:nvSpPr>
          <p:cNvPr id="85" name="Google Shape;85;p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2800"/>
              <a:buNone/>
              <a:defRPr sz="1800"/>
            </a:lvl2pPr>
            <a:lvl3pPr lvl="2" rtl="0" algn="l">
              <a:lnSpc>
                <a:spcPct val="100000"/>
              </a:lnSpc>
              <a:spcBef>
                <a:spcPts val="0"/>
              </a:spcBef>
              <a:spcAft>
                <a:spcPts val="0"/>
              </a:spcAft>
              <a:buSzPts val="2800"/>
              <a:buNone/>
              <a:defRPr sz="1800"/>
            </a:lvl3pPr>
            <a:lvl4pPr lvl="3" rtl="0" algn="l">
              <a:lnSpc>
                <a:spcPct val="100000"/>
              </a:lnSpc>
              <a:spcBef>
                <a:spcPts val="0"/>
              </a:spcBef>
              <a:spcAft>
                <a:spcPts val="0"/>
              </a:spcAft>
              <a:buSzPts val="2800"/>
              <a:buNone/>
              <a:defRPr sz="1800"/>
            </a:lvl4pPr>
            <a:lvl5pPr lvl="4" rtl="0" algn="l">
              <a:lnSpc>
                <a:spcPct val="100000"/>
              </a:lnSpc>
              <a:spcBef>
                <a:spcPts val="0"/>
              </a:spcBef>
              <a:spcAft>
                <a:spcPts val="0"/>
              </a:spcAft>
              <a:buSzPts val="2800"/>
              <a:buNone/>
              <a:defRPr sz="1800"/>
            </a:lvl5pPr>
            <a:lvl6pPr lvl="5" rtl="0" algn="l">
              <a:lnSpc>
                <a:spcPct val="100000"/>
              </a:lnSpc>
              <a:spcBef>
                <a:spcPts val="0"/>
              </a:spcBef>
              <a:spcAft>
                <a:spcPts val="0"/>
              </a:spcAft>
              <a:buSzPts val="2800"/>
              <a:buNone/>
              <a:defRPr sz="1800"/>
            </a:lvl6pPr>
            <a:lvl7pPr lvl="6" rtl="0" algn="l">
              <a:lnSpc>
                <a:spcPct val="100000"/>
              </a:lnSpc>
              <a:spcBef>
                <a:spcPts val="0"/>
              </a:spcBef>
              <a:spcAft>
                <a:spcPts val="0"/>
              </a:spcAft>
              <a:buSzPts val="2800"/>
              <a:buNone/>
              <a:defRPr sz="1800"/>
            </a:lvl7pPr>
            <a:lvl8pPr lvl="7" rtl="0" algn="l">
              <a:lnSpc>
                <a:spcPct val="100000"/>
              </a:lnSpc>
              <a:spcBef>
                <a:spcPts val="0"/>
              </a:spcBef>
              <a:spcAft>
                <a:spcPts val="0"/>
              </a:spcAft>
              <a:buSzPts val="2800"/>
              <a:buNone/>
              <a:defRPr sz="1800"/>
            </a:lvl8pPr>
            <a:lvl9pPr lvl="8" rtl="0" algn="l">
              <a:lnSpc>
                <a:spcPct val="100000"/>
              </a:lnSpc>
              <a:spcBef>
                <a:spcPts val="0"/>
              </a:spcBef>
              <a:spcAft>
                <a:spcPts val="0"/>
              </a:spcAft>
              <a:buSzPts val="2800"/>
              <a:buNone/>
              <a:defRPr sz="1800"/>
            </a:lvl9pPr>
          </a:lstStyle>
          <a:p/>
        </p:txBody>
      </p:sp>
      <p:sp>
        <p:nvSpPr>
          <p:cNvPr id="86" name="Google Shape;86;p18"/>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15000"/>
              </a:lnSpc>
              <a:spcBef>
                <a:spcPts val="7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15000"/>
              </a:lnSpc>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15000"/>
              </a:lnSpc>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15000"/>
              </a:lnSpc>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15000"/>
              </a:lnSpc>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457200" y="4767263"/>
            <a:ext cx="21339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124200" y="4767263"/>
            <a:ext cx="28956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1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553200" y="4767263"/>
            <a:ext cx="2133900" cy="273900"/>
          </a:xfrm>
          <a:prstGeom prst="rect">
            <a:avLst/>
          </a:prstGeom>
          <a:noFill/>
          <a:ln>
            <a:noFill/>
          </a:ln>
        </p:spPr>
        <p:txBody>
          <a:bodyPr anchorCtr="0" anchor="ctr" bIns="45700" lIns="91450" spcFirstLastPara="1" rIns="91450"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Set3.png" id="90" name="Google Shape;90;p18"/>
          <p:cNvPicPr preferRelativeResize="0"/>
          <p:nvPr/>
        </p:nvPicPr>
        <p:blipFill rotWithShape="1">
          <a:blip r:embed="rId2">
            <a:alphaModFix/>
          </a:blip>
          <a:srcRect b="0" l="0" r="0" t="0"/>
          <a:stretch/>
        </p:blipFill>
        <p:spPr>
          <a:xfrm>
            <a:off x="254000" y="4613672"/>
            <a:ext cx="1599806" cy="52703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1" name="Shape 91"/>
        <p:cNvGrpSpPr/>
        <p:nvPr/>
      </p:nvGrpSpPr>
      <p:grpSpPr>
        <a:xfrm>
          <a:off x="0" y="0"/>
          <a:ext cx="0" cy="0"/>
          <a:chOff x="0" y="0"/>
          <a:chExt cx="0" cy="0"/>
        </a:xfrm>
      </p:grpSpPr>
      <p:sp>
        <p:nvSpPr>
          <p:cNvPr id="92" name="Google Shape;92;p19"/>
          <p:cNvSpPr txBox="1"/>
          <p:nvPr>
            <p:ph idx="1" type="subTitle"/>
          </p:nvPr>
        </p:nvSpPr>
        <p:spPr>
          <a:xfrm>
            <a:off x="311700" y="3401000"/>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3100"/>
              <a:buFont typeface="Ubuntu"/>
              <a:buNone/>
              <a:defRPr b="1" sz="3100">
                <a:latin typeface="Ubuntu"/>
                <a:ea typeface="Ubuntu"/>
                <a:cs typeface="Ubuntu"/>
                <a:sym typeface="Ubuntu"/>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3" name="Google Shape;93;p19"/>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Set3.png" id="94" name="Google Shape;94;p19"/>
          <p:cNvPicPr preferRelativeResize="0"/>
          <p:nvPr/>
        </p:nvPicPr>
        <p:blipFill rotWithShape="1">
          <a:blip r:embed="rId2">
            <a:alphaModFix/>
          </a:blip>
          <a:srcRect b="0" l="0" r="0" t="0"/>
          <a:stretch/>
        </p:blipFill>
        <p:spPr>
          <a:xfrm>
            <a:off x="514549" y="653877"/>
            <a:ext cx="7906721" cy="26047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5" name="Shape 95"/>
        <p:cNvGrpSpPr/>
        <p:nvPr/>
      </p:nvGrpSpPr>
      <p:grpSpPr>
        <a:xfrm>
          <a:off x="0" y="0"/>
          <a:ext cx="0" cy="0"/>
          <a:chOff x="0" y="0"/>
          <a:chExt cx="0" cy="0"/>
        </a:xfrm>
      </p:grpSpPr>
      <p:sp>
        <p:nvSpPr>
          <p:cNvPr id="96" name="Google Shape;96;p2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97" name="Google Shape;97;p20"/>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98" name="Google Shape;98;p20"/>
          <p:cNvPicPr preferRelativeResize="0"/>
          <p:nvPr/>
        </p:nvPicPr>
        <p:blipFill rotWithShape="1">
          <a:blip r:embed="rId2">
            <a:alphaModFix/>
          </a:blip>
          <a:srcRect b="0" l="0" r="0" t="0"/>
          <a:stretch/>
        </p:blipFill>
        <p:spPr>
          <a:xfrm>
            <a:off x="99394" y="4465482"/>
            <a:ext cx="1737998" cy="57255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43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1" name="Google Shape;101;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419100" lvl="0" marL="457200" rtl="0" algn="l">
              <a:lnSpc>
                <a:spcPct val="115000"/>
              </a:lnSpc>
              <a:spcBef>
                <a:spcPts val="0"/>
              </a:spcBef>
              <a:spcAft>
                <a:spcPts val="0"/>
              </a:spcAft>
              <a:buClr>
                <a:srgbClr val="FF6600"/>
              </a:buClr>
              <a:buSzPts val="3000"/>
              <a:buChar char="●"/>
              <a:defRPr>
                <a:solidFill>
                  <a:srgbClr val="FF6600"/>
                </a:solidFill>
              </a:defRPr>
            </a:lvl1pPr>
            <a:lvl2pPr indent="-387350" lvl="1" marL="914400" rtl="0" algn="l">
              <a:lnSpc>
                <a:spcPct val="115000"/>
              </a:lnSpc>
              <a:spcBef>
                <a:spcPts val="1600"/>
              </a:spcBef>
              <a:spcAft>
                <a:spcPts val="0"/>
              </a:spcAft>
              <a:buClr>
                <a:srgbClr val="1F497D"/>
              </a:buClr>
              <a:buSzPts val="2500"/>
              <a:buChar char="○"/>
              <a:defRPr sz="2500">
                <a:solidFill>
                  <a:srgbClr val="1F497D"/>
                </a:solidFill>
              </a:defRPr>
            </a:lvl2pPr>
            <a:lvl3pPr indent="-355600" lvl="2" marL="1371600" rtl="0" algn="l">
              <a:lnSpc>
                <a:spcPct val="115000"/>
              </a:lnSpc>
              <a:spcBef>
                <a:spcPts val="1600"/>
              </a:spcBef>
              <a:spcAft>
                <a:spcPts val="0"/>
              </a:spcAft>
              <a:buClr>
                <a:srgbClr val="548A2E"/>
              </a:buClr>
              <a:buSzPts val="2000"/>
              <a:buChar char="■"/>
              <a:defRPr sz="2000">
                <a:solidFill>
                  <a:srgbClr val="548A2E"/>
                </a:solidFill>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02" name="Google Shape;102;p21"/>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21"/>
          <p:cNvPicPr preferRelativeResize="0"/>
          <p:nvPr/>
        </p:nvPicPr>
        <p:blipFill rotWithShape="1">
          <a:blip r:embed="rId2">
            <a:alphaModFix/>
          </a:blip>
          <a:srcRect b="0" l="0" r="0" t="0"/>
          <a:stretch/>
        </p:blipFill>
        <p:spPr>
          <a:xfrm>
            <a:off x="99394" y="4465482"/>
            <a:ext cx="1737998" cy="5725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6" name="Google Shape;16;p3"/>
          <p:cNvPicPr preferRelativeResize="0"/>
          <p:nvPr/>
        </p:nvPicPr>
        <p:blipFill>
          <a:blip r:embed="rId2">
            <a:alphaModFix/>
          </a:blip>
          <a:stretch>
            <a:fillRect/>
          </a:stretch>
        </p:blipFill>
        <p:spPr>
          <a:xfrm>
            <a:off x="99394" y="4465482"/>
            <a:ext cx="1737998" cy="57255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43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6" name="Google Shape;106;p2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FF6600"/>
              </a:buClr>
              <a:buSzPts val="1400"/>
              <a:buChar char="●"/>
              <a:defRPr sz="1400">
                <a:solidFill>
                  <a:srgbClr val="FF6600"/>
                </a:solidFill>
              </a:defRPr>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07" name="Google Shape;107;p2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FF6600"/>
              </a:buClr>
              <a:buSzPts val="1400"/>
              <a:buChar char="●"/>
              <a:defRPr sz="1400">
                <a:solidFill>
                  <a:srgbClr val="FF6600"/>
                </a:solidFill>
              </a:defRPr>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08" name="Google Shape;108;p22"/>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9" name="Google Shape;109;p22"/>
          <p:cNvPicPr preferRelativeResize="0"/>
          <p:nvPr/>
        </p:nvPicPr>
        <p:blipFill rotWithShape="1">
          <a:blip r:embed="rId2">
            <a:alphaModFix/>
          </a:blip>
          <a:srcRect b="0" l="0" r="0" t="0"/>
          <a:stretch/>
        </p:blipFill>
        <p:spPr>
          <a:xfrm>
            <a:off x="99394" y="4465482"/>
            <a:ext cx="1737998" cy="57255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0" name="Shape 110"/>
        <p:cNvGrpSpPr/>
        <p:nvPr/>
      </p:nvGrpSpPr>
      <p:grpSpPr>
        <a:xfrm>
          <a:off x="0" y="0"/>
          <a:ext cx="0" cy="0"/>
          <a:chOff x="0" y="0"/>
          <a:chExt cx="0" cy="0"/>
        </a:xfrm>
      </p:grpSpPr>
      <p:sp>
        <p:nvSpPr>
          <p:cNvPr id="111" name="Google Shape;111;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43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2" name="Google Shape;112;p23"/>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13" name="Google Shape;113;p23"/>
          <p:cNvPicPr preferRelativeResize="0"/>
          <p:nvPr/>
        </p:nvPicPr>
        <p:blipFill rotWithShape="1">
          <a:blip r:embed="rId2">
            <a:alphaModFix/>
          </a:blip>
          <a:srcRect b="0" l="0" r="0" t="0"/>
          <a:stretch/>
        </p:blipFill>
        <p:spPr>
          <a:xfrm>
            <a:off x="99394" y="4465482"/>
            <a:ext cx="1737998" cy="57255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4" name="Shape 114"/>
        <p:cNvGrpSpPr/>
        <p:nvPr/>
      </p:nvGrpSpPr>
      <p:grpSpPr>
        <a:xfrm>
          <a:off x="0" y="0"/>
          <a:ext cx="0" cy="0"/>
          <a:chOff x="0" y="0"/>
          <a:chExt cx="0" cy="0"/>
        </a:xfrm>
      </p:grpSpPr>
      <p:sp>
        <p:nvSpPr>
          <p:cNvPr id="115" name="Google Shape;115;p2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16" name="Google Shape;116;p2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17" name="Google Shape;117;p24"/>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18" name="Google Shape;118;p24"/>
          <p:cNvPicPr preferRelativeResize="0"/>
          <p:nvPr/>
        </p:nvPicPr>
        <p:blipFill rotWithShape="1">
          <a:blip r:embed="rId2">
            <a:alphaModFix/>
          </a:blip>
          <a:srcRect b="0" l="0" r="0" t="0"/>
          <a:stretch/>
        </p:blipFill>
        <p:spPr>
          <a:xfrm>
            <a:off x="99394" y="4465482"/>
            <a:ext cx="1737998" cy="57255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9" name="Shape 119"/>
        <p:cNvGrpSpPr/>
        <p:nvPr/>
      </p:nvGrpSpPr>
      <p:grpSpPr>
        <a:xfrm>
          <a:off x="0" y="0"/>
          <a:ext cx="0" cy="0"/>
          <a:chOff x="0" y="0"/>
          <a:chExt cx="0" cy="0"/>
        </a:xfrm>
      </p:grpSpPr>
      <p:sp>
        <p:nvSpPr>
          <p:cNvPr id="120" name="Google Shape;120;p2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21" name="Google Shape;121;p25"/>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22" name="Google Shape;122;p25"/>
          <p:cNvPicPr preferRelativeResize="0"/>
          <p:nvPr/>
        </p:nvPicPr>
        <p:blipFill rotWithShape="1">
          <a:blip r:embed="rId2">
            <a:alphaModFix/>
          </a:blip>
          <a:srcRect b="0" l="0" r="0" t="0"/>
          <a:stretch/>
        </p:blipFill>
        <p:spPr>
          <a:xfrm>
            <a:off x="99394" y="4465482"/>
            <a:ext cx="1737998" cy="572558"/>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3" name="Shape 123"/>
        <p:cNvGrpSpPr/>
        <p:nvPr/>
      </p:nvGrpSpPr>
      <p:grpSpPr>
        <a:xfrm>
          <a:off x="0" y="0"/>
          <a:ext cx="0" cy="0"/>
          <a:chOff x="0" y="0"/>
          <a:chExt cx="0" cy="0"/>
        </a:xfrm>
      </p:grpSpPr>
      <p:sp>
        <p:nvSpPr>
          <p:cNvPr id="124" name="Google Shape;124;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5" name="Google Shape;125;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26" name="Google Shape;126;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rgbClr val="FF6600"/>
              </a:buClr>
              <a:buSzPts val="2100"/>
              <a:buNone/>
              <a:defRPr sz="2100">
                <a:solidFill>
                  <a:srgbClr val="FF6600"/>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7" name="Google Shape;127;p2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419100" lvl="0" marL="457200" rtl="0" algn="l">
              <a:lnSpc>
                <a:spcPct val="115000"/>
              </a:lnSpc>
              <a:spcBef>
                <a:spcPts val="0"/>
              </a:spcBef>
              <a:spcAft>
                <a:spcPts val="0"/>
              </a:spcAft>
              <a:buClr>
                <a:srgbClr val="FF6600"/>
              </a:buClr>
              <a:buSzPts val="3000"/>
              <a:buChar char="●"/>
              <a:defRPr>
                <a:solidFill>
                  <a:srgbClr val="FF6600"/>
                </a:solidFill>
              </a:defRPr>
            </a:lvl1pPr>
            <a:lvl2pPr indent="-387350" lvl="1" marL="914400" rtl="0" algn="l">
              <a:lnSpc>
                <a:spcPct val="115000"/>
              </a:lnSpc>
              <a:spcBef>
                <a:spcPts val="1600"/>
              </a:spcBef>
              <a:spcAft>
                <a:spcPts val="0"/>
              </a:spcAft>
              <a:buSzPts val="2500"/>
              <a:buChar char="○"/>
              <a:defRPr/>
            </a:lvl2pPr>
            <a:lvl3pPr indent="-355600" lvl="2" marL="1371600" rtl="0" algn="l">
              <a:lnSpc>
                <a:spcPct val="115000"/>
              </a:lnSpc>
              <a:spcBef>
                <a:spcPts val="1600"/>
              </a:spcBef>
              <a:spcAft>
                <a:spcPts val="0"/>
              </a:spcAft>
              <a:buSzPts val="20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28" name="Google Shape;128;p26"/>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9" name="Shape 129"/>
        <p:cNvGrpSpPr/>
        <p:nvPr/>
      </p:nvGrpSpPr>
      <p:grpSpPr>
        <a:xfrm>
          <a:off x="0" y="0"/>
          <a:ext cx="0" cy="0"/>
          <a:chOff x="0" y="0"/>
          <a:chExt cx="0" cy="0"/>
        </a:xfrm>
      </p:grpSpPr>
      <p:sp>
        <p:nvSpPr>
          <p:cNvPr id="130" name="Google Shape;130;p2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rgbClr val="548A2E"/>
              </a:buClr>
              <a:buSzPts val="12000"/>
              <a:buNone/>
              <a:defRPr sz="12000">
                <a:solidFill>
                  <a:srgbClr val="548A2E"/>
                </a:solidFill>
              </a:defRPr>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31" name="Google Shape;131;p2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419100" lvl="0" marL="457200" rtl="0" algn="ctr">
              <a:lnSpc>
                <a:spcPct val="115000"/>
              </a:lnSpc>
              <a:spcBef>
                <a:spcPts val="0"/>
              </a:spcBef>
              <a:spcAft>
                <a:spcPts val="0"/>
              </a:spcAft>
              <a:buClr>
                <a:srgbClr val="FF6600"/>
              </a:buClr>
              <a:buSzPts val="3000"/>
              <a:buChar char="●"/>
              <a:defRPr>
                <a:solidFill>
                  <a:srgbClr val="FF6600"/>
                </a:solidFill>
              </a:defRPr>
            </a:lvl1pPr>
            <a:lvl2pPr indent="-387350" lvl="1" marL="914400" rtl="0" algn="ctr">
              <a:lnSpc>
                <a:spcPct val="115000"/>
              </a:lnSpc>
              <a:spcBef>
                <a:spcPts val="1600"/>
              </a:spcBef>
              <a:spcAft>
                <a:spcPts val="0"/>
              </a:spcAft>
              <a:buClr>
                <a:srgbClr val="548A2E"/>
              </a:buClr>
              <a:buSzPts val="2500"/>
              <a:buChar char="○"/>
              <a:defRPr>
                <a:solidFill>
                  <a:srgbClr val="548A2E"/>
                </a:solidFill>
              </a:defRPr>
            </a:lvl2pPr>
            <a:lvl3pPr indent="-355600" lvl="2" marL="1371600" rtl="0" algn="ctr">
              <a:lnSpc>
                <a:spcPct val="115000"/>
              </a:lnSpc>
              <a:spcBef>
                <a:spcPts val="1600"/>
              </a:spcBef>
              <a:spcAft>
                <a:spcPts val="0"/>
              </a:spcAft>
              <a:buSzPts val="20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32" name="Google Shape;132;p27"/>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3" name="Google Shape;133;p27"/>
          <p:cNvPicPr preferRelativeResize="0"/>
          <p:nvPr/>
        </p:nvPicPr>
        <p:blipFill rotWithShape="1">
          <a:blip r:embed="rId2">
            <a:alphaModFix/>
          </a:blip>
          <a:srcRect b="0" l="0" r="0" t="0"/>
          <a:stretch/>
        </p:blipFill>
        <p:spPr>
          <a:xfrm>
            <a:off x="99394" y="4465482"/>
            <a:ext cx="1737998" cy="57255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8"/>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36" name="Google Shape;136;p28"/>
          <p:cNvPicPr preferRelativeResize="0"/>
          <p:nvPr/>
        </p:nvPicPr>
        <p:blipFill rotWithShape="1">
          <a:blip r:embed="rId2">
            <a:alphaModFix/>
          </a:blip>
          <a:srcRect b="0" l="0" r="0" t="0"/>
          <a:stretch/>
        </p:blipFill>
        <p:spPr>
          <a:xfrm>
            <a:off x="99394" y="4465482"/>
            <a:ext cx="1737998" cy="57255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419100" lvl="0" marL="457200" rtl="0">
              <a:spcBef>
                <a:spcPts val="0"/>
              </a:spcBef>
              <a:spcAft>
                <a:spcPts val="0"/>
              </a:spcAft>
              <a:buClr>
                <a:srgbClr val="FF6600"/>
              </a:buClr>
              <a:buSzPts val="3000"/>
              <a:buChar char="●"/>
              <a:defRPr>
                <a:solidFill>
                  <a:srgbClr val="FF6600"/>
                </a:solidFill>
              </a:defRPr>
            </a:lvl1pPr>
            <a:lvl2pPr indent="-387350" lvl="1" marL="914400" rtl="0">
              <a:spcBef>
                <a:spcPts val="1600"/>
              </a:spcBef>
              <a:spcAft>
                <a:spcPts val="0"/>
              </a:spcAft>
              <a:buClr>
                <a:srgbClr val="1F497D"/>
              </a:buClr>
              <a:buSzPts val="2500"/>
              <a:buChar char="○"/>
              <a:defRPr sz="2500">
                <a:solidFill>
                  <a:srgbClr val="1F497D"/>
                </a:solidFill>
              </a:defRPr>
            </a:lvl2pPr>
            <a:lvl3pPr indent="-355600" lvl="2" marL="1371600" rtl="0">
              <a:spcBef>
                <a:spcPts val="1600"/>
              </a:spcBef>
              <a:spcAft>
                <a:spcPts val="0"/>
              </a:spcAft>
              <a:buClr>
                <a:srgbClr val="548A2E"/>
              </a:buClr>
              <a:buSzPts val="2000"/>
              <a:buChar char="■"/>
              <a:defRPr sz="2000">
                <a:solidFill>
                  <a:srgbClr val="548A2E"/>
                </a:solidFill>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99394" y="4465482"/>
            <a:ext cx="1737998" cy="5725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6600"/>
              </a:buClr>
              <a:buSzPts val="1400"/>
              <a:buChar char="●"/>
              <a:defRPr sz="1400">
                <a:solidFill>
                  <a:srgbClr val="FF6600"/>
                </a:solidFill>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F6600"/>
              </a:buClr>
              <a:buSzPts val="1400"/>
              <a:buChar char="●"/>
              <a:defRPr sz="1400">
                <a:solidFill>
                  <a:srgbClr val="FF6600"/>
                </a:solidFill>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5"/>
          <p:cNvPicPr preferRelativeResize="0"/>
          <p:nvPr/>
        </p:nvPicPr>
        <p:blipFill>
          <a:blip r:embed="rId2">
            <a:alphaModFix/>
          </a:blip>
          <a:stretch>
            <a:fillRect/>
          </a:stretch>
        </p:blipFill>
        <p:spPr>
          <a:xfrm>
            <a:off x="99394" y="4465482"/>
            <a:ext cx="1737998" cy="57255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99394" y="4465482"/>
            <a:ext cx="1737998" cy="57255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99394" y="4465482"/>
            <a:ext cx="1737998" cy="5725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9" name="Google Shape;39;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0" name="Google Shape;40;p8"/>
          <p:cNvPicPr preferRelativeResize="0"/>
          <p:nvPr/>
        </p:nvPicPr>
        <p:blipFill>
          <a:blip r:embed="rId2">
            <a:alphaModFix/>
          </a:blip>
          <a:stretch>
            <a:fillRect/>
          </a:stretch>
        </p:blipFill>
        <p:spPr>
          <a:xfrm>
            <a:off x="99394" y="4465482"/>
            <a:ext cx="1737998" cy="5725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4" name="Google Shape;44;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6600"/>
              </a:buClr>
              <a:buSzPts val="2100"/>
              <a:buNone/>
              <a:defRPr sz="2100">
                <a:solidFill>
                  <a:srgbClr val="FF6600"/>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5" name="Google Shape;45;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419100" lvl="0" marL="457200" rtl="0">
              <a:spcBef>
                <a:spcPts val="0"/>
              </a:spcBef>
              <a:spcAft>
                <a:spcPts val="0"/>
              </a:spcAft>
              <a:buClr>
                <a:srgbClr val="FF6600"/>
              </a:buClr>
              <a:buSzPts val="3000"/>
              <a:buChar char="●"/>
              <a:defRPr>
                <a:solidFill>
                  <a:srgbClr val="FF6600"/>
                </a:solidFill>
              </a:defRPr>
            </a:lvl1pPr>
            <a:lvl2pPr indent="-387350" lvl="1" marL="914400" rtl="0">
              <a:spcBef>
                <a:spcPts val="1600"/>
              </a:spcBef>
              <a:spcAft>
                <a:spcPts val="0"/>
              </a:spcAft>
              <a:buSzPts val="2500"/>
              <a:buChar char="○"/>
              <a:defRPr/>
            </a:lvl2pPr>
            <a:lvl3pPr indent="-355600" lvl="2" marL="1371600" rtl="0">
              <a:spcBef>
                <a:spcPts val="1600"/>
              </a:spcBef>
              <a:spcAft>
                <a:spcPts val="0"/>
              </a:spcAft>
              <a:buSzPts val="20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6" name="Google Shape;46;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3000"/>
              <a:buNone/>
              <a:defRPr/>
            </a:lvl1pPr>
          </a:lstStyle>
          <a:p/>
        </p:txBody>
      </p:sp>
      <p:sp>
        <p:nvSpPr>
          <p:cNvPr id="49" name="Google Shape;49;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1.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7EF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1F497D"/>
              </a:buClr>
              <a:buSzPts val="4300"/>
              <a:buFont typeface="Ubuntu"/>
              <a:buNone/>
              <a:defRPr b="1" sz="4300">
                <a:solidFill>
                  <a:srgbClr val="1F497D"/>
                </a:solidFill>
                <a:latin typeface="Ubuntu"/>
                <a:ea typeface="Ubuntu"/>
                <a:cs typeface="Ubuntu"/>
                <a:sym typeface="Ubuntu"/>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419100" lvl="0" marL="457200" rtl="0">
              <a:lnSpc>
                <a:spcPct val="115000"/>
              </a:lnSpc>
              <a:spcBef>
                <a:spcPts val="0"/>
              </a:spcBef>
              <a:spcAft>
                <a:spcPts val="0"/>
              </a:spcAft>
              <a:buClr>
                <a:srgbClr val="FF6600"/>
              </a:buClr>
              <a:buSzPts val="3000"/>
              <a:buFont typeface="Ubuntu"/>
              <a:buChar char="●"/>
              <a:defRPr b="1" sz="3000">
                <a:solidFill>
                  <a:srgbClr val="FF6600"/>
                </a:solidFill>
                <a:latin typeface="Ubuntu"/>
                <a:ea typeface="Ubuntu"/>
                <a:cs typeface="Ubuntu"/>
                <a:sym typeface="Ubuntu"/>
              </a:defRPr>
            </a:lvl1pPr>
            <a:lvl2pPr indent="-387350" lvl="1" marL="914400" rtl="0">
              <a:lnSpc>
                <a:spcPct val="115000"/>
              </a:lnSpc>
              <a:spcBef>
                <a:spcPts val="1600"/>
              </a:spcBef>
              <a:spcAft>
                <a:spcPts val="0"/>
              </a:spcAft>
              <a:buClr>
                <a:srgbClr val="1F497D"/>
              </a:buClr>
              <a:buSzPts val="2500"/>
              <a:buFont typeface="Montserrat"/>
              <a:buChar char="○"/>
              <a:defRPr sz="2500">
                <a:solidFill>
                  <a:srgbClr val="1F497D"/>
                </a:solidFill>
                <a:latin typeface="Montserrat"/>
                <a:ea typeface="Montserrat"/>
                <a:cs typeface="Montserrat"/>
                <a:sym typeface="Montserrat"/>
              </a:defRPr>
            </a:lvl2pPr>
            <a:lvl3pPr indent="-355600" lvl="2" marL="1371600" rtl="0">
              <a:lnSpc>
                <a:spcPct val="115000"/>
              </a:lnSpc>
              <a:spcBef>
                <a:spcPts val="1600"/>
              </a:spcBef>
              <a:spcAft>
                <a:spcPts val="0"/>
              </a:spcAft>
              <a:buClr>
                <a:srgbClr val="548A2E"/>
              </a:buClr>
              <a:buSzPts val="2000"/>
              <a:buFont typeface="Montserrat"/>
              <a:buChar char="■"/>
              <a:defRPr sz="2000">
                <a:solidFill>
                  <a:srgbClr val="548A2E"/>
                </a:solidFill>
                <a:latin typeface="Montserrat"/>
                <a:ea typeface="Montserrat"/>
                <a:cs typeface="Montserrat"/>
                <a:sym typeface="Montserrat"/>
              </a:defRPr>
            </a:lvl3pPr>
            <a:lvl4pPr indent="-317500" lvl="3" marL="1828800" rtl="0">
              <a:lnSpc>
                <a:spcPct val="115000"/>
              </a:lnSpc>
              <a:spcBef>
                <a:spcPts val="1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15000"/>
              </a:lnSpc>
              <a:spcBef>
                <a:spcPts val="1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15000"/>
              </a:lnSpc>
              <a:spcBef>
                <a:spcPts val="1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15000"/>
              </a:lnSpc>
              <a:spcBef>
                <a:spcPts val="1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15000"/>
              </a:lnSpc>
              <a:spcBef>
                <a:spcPts val="1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15000"/>
              </a:lnSpc>
              <a:spcBef>
                <a:spcPts val="1600"/>
              </a:spcBef>
              <a:spcAft>
                <a:spcPts val="16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7EFF3"/>
        </a:solidFill>
      </p:bgPr>
    </p:bg>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1F497D"/>
              </a:buClr>
              <a:buSzPts val="4300"/>
              <a:buFont typeface="Ubuntu"/>
              <a:buNone/>
              <a:defRPr b="1" i="0" sz="4300" u="none" cap="none" strike="noStrike">
                <a:solidFill>
                  <a:srgbClr val="1F497D"/>
                </a:solidFill>
                <a:latin typeface="Ubuntu"/>
                <a:ea typeface="Ubuntu"/>
                <a:cs typeface="Ubuntu"/>
                <a:sym typeface="Ubuntu"/>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9" name="Google Shape;79;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15000"/>
              </a:lnSpc>
              <a:spcBef>
                <a:spcPts val="0"/>
              </a:spcBef>
              <a:spcAft>
                <a:spcPts val="0"/>
              </a:spcAft>
              <a:buClr>
                <a:srgbClr val="FF6600"/>
              </a:buClr>
              <a:buSzPts val="3000"/>
              <a:buFont typeface="Ubuntu"/>
              <a:buChar char="●"/>
              <a:defRPr b="1" i="0" sz="3000" u="none" cap="none" strike="noStrike">
                <a:solidFill>
                  <a:srgbClr val="FF6600"/>
                </a:solidFill>
                <a:latin typeface="Ubuntu"/>
                <a:ea typeface="Ubuntu"/>
                <a:cs typeface="Ubuntu"/>
                <a:sym typeface="Ubuntu"/>
              </a:defRPr>
            </a:lvl1pPr>
            <a:lvl2pPr indent="-387350" lvl="1" marL="914400" marR="0" rtl="0" algn="l">
              <a:lnSpc>
                <a:spcPct val="115000"/>
              </a:lnSpc>
              <a:spcBef>
                <a:spcPts val="1600"/>
              </a:spcBef>
              <a:spcAft>
                <a:spcPts val="0"/>
              </a:spcAft>
              <a:buClr>
                <a:srgbClr val="1F497D"/>
              </a:buClr>
              <a:buSzPts val="2500"/>
              <a:buFont typeface="Montserrat"/>
              <a:buChar char="○"/>
              <a:defRPr b="0" i="0" sz="2500" u="none" cap="none" strike="noStrike">
                <a:solidFill>
                  <a:srgbClr val="1F497D"/>
                </a:solidFill>
                <a:latin typeface="Montserrat"/>
                <a:ea typeface="Montserrat"/>
                <a:cs typeface="Montserrat"/>
                <a:sym typeface="Montserrat"/>
              </a:defRPr>
            </a:lvl2pPr>
            <a:lvl3pPr indent="-355600" lvl="2" marL="1371600" marR="0" rtl="0" algn="l">
              <a:lnSpc>
                <a:spcPct val="115000"/>
              </a:lnSpc>
              <a:spcBef>
                <a:spcPts val="1600"/>
              </a:spcBef>
              <a:spcAft>
                <a:spcPts val="0"/>
              </a:spcAft>
              <a:buClr>
                <a:srgbClr val="548A2E"/>
              </a:buClr>
              <a:buSzPts val="2000"/>
              <a:buFont typeface="Montserrat"/>
              <a:buChar char="■"/>
              <a:defRPr b="0" i="0" sz="2000" u="none" cap="none" strike="noStrike">
                <a:solidFill>
                  <a:srgbClr val="548A2E"/>
                </a:solidFill>
                <a:latin typeface="Montserrat"/>
                <a:ea typeface="Montserrat"/>
                <a:cs typeface="Montserrat"/>
                <a:sym typeface="Montserrat"/>
              </a:defRPr>
            </a:lvl3pPr>
            <a:lvl4pPr indent="-317500" lvl="3" marL="18288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17500" lvl="4" marL="22860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5pPr>
            <a:lvl6pPr indent="-317500" lvl="5" marL="27432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6pPr>
            <a:lvl7pPr indent="-317500" lvl="6" marL="32004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7pPr>
            <a:lvl8pPr indent="-317500" lvl="7" marL="3657600" marR="0" rtl="0" algn="l">
              <a:lnSpc>
                <a:spcPct val="115000"/>
              </a:lnSpc>
              <a:spcBef>
                <a:spcPts val="16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8pPr>
            <a:lvl9pPr indent="-317500" lvl="8" marL="4114800" marR="0" rtl="0" algn="l">
              <a:lnSpc>
                <a:spcPct val="115000"/>
              </a:lnSpc>
              <a:spcBef>
                <a:spcPts val="1600"/>
              </a:spcBef>
              <a:spcAft>
                <a:spcPts val="160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9pPr>
          </a:lstStyle>
          <a:p/>
        </p:txBody>
      </p:sp>
      <p:sp>
        <p:nvSpPr>
          <p:cNvPr id="80" name="Google Shape;80;p16"/>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1" Type="http://schemas.openxmlformats.org/officeDocument/2006/relationships/image" Target="../media/image31.png"/><Relationship Id="rId10" Type="http://schemas.openxmlformats.org/officeDocument/2006/relationships/image" Target="../media/image28.png"/><Relationship Id="rId13" Type="http://schemas.openxmlformats.org/officeDocument/2006/relationships/image" Target="../media/image32.png"/><Relationship Id="rId12" Type="http://schemas.openxmlformats.org/officeDocument/2006/relationships/image" Target="../media/image30.png"/><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9.jpg"/><Relationship Id="rId9" Type="http://schemas.openxmlformats.org/officeDocument/2006/relationships/image" Target="../media/image27.png"/><Relationship Id="rId15" Type="http://schemas.openxmlformats.org/officeDocument/2006/relationships/image" Target="../media/image35.png"/><Relationship Id="rId14" Type="http://schemas.openxmlformats.org/officeDocument/2006/relationships/image" Target="../media/image33.png"/><Relationship Id="rId17" Type="http://schemas.openxmlformats.org/officeDocument/2006/relationships/image" Target="../media/image36.png"/><Relationship Id="rId16" Type="http://schemas.openxmlformats.org/officeDocument/2006/relationships/image" Target="../media/image38.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43.png"/><Relationship Id="rId5" Type="http://schemas.openxmlformats.org/officeDocument/2006/relationships/image" Target="../media/image39.png"/><Relationship Id="rId6" Type="http://schemas.openxmlformats.org/officeDocument/2006/relationships/image" Target="../media/image41.png"/><Relationship Id="rId7" Type="http://schemas.openxmlformats.org/officeDocument/2006/relationships/image" Target="../media/image40.png"/><Relationship Id="rId8" Type="http://schemas.openxmlformats.org/officeDocument/2006/relationships/image" Target="../media/image4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3.png"/><Relationship Id="rId5" Type="http://schemas.openxmlformats.org/officeDocument/2006/relationships/image" Target="../media/image22.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image21.jpg"/><Relationship Id="rId6"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9"/>
          <p:cNvPicPr preferRelativeResize="0"/>
          <p:nvPr/>
        </p:nvPicPr>
        <p:blipFill>
          <a:blip r:embed="rId3">
            <a:alphaModFix/>
          </a:blip>
          <a:stretch>
            <a:fillRect/>
          </a:stretch>
        </p:blipFill>
        <p:spPr>
          <a:xfrm>
            <a:off x="-3" y="0"/>
            <a:ext cx="9134856" cy="5143500"/>
          </a:xfrm>
          <a:prstGeom prst="rect">
            <a:avLst/>
          </a:prstGeom>
          <a:noFill/>
          <a:ln>
            <a:noFill/>
          </a:ln>
        </p:spPr>
      </p:pic>
      <p:sp>
        <p:nvSpPr>
          <p:cNvPr id="142" name="Google Shape;142;p29"/>
          <p:cNvSpPr txBox="1"/>
          <p:nvPr/>
        </p:nvSpPr>
        <p:spPr>
          <a:xfrm>
            <a:off x="3225275" y="3138900"/>
            <a:ext cx="4409400" cy="49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000">
                <a:latin typeface="Ubuntu"/>
                <a:ea typeface="Ubuntu"/>
                <a:cs typeface="Ubuntu"/>
                <a:sym typeface="Ubuntu"/>
              </a:rPr>
              <a:t>Central Massachusetts Regional Planning Commission Presentation</a:t>
            </a:r>
            <a:endParaRPr sz="2000">
              <a:latin typeface="Ubuntu"/>
              <a:ea typeface="Ubuntu"/>
              <a:cs typeface="Ubuntu"/>
              <a:sym typeface="Ubuntu"/>
            </a:endParaRPr>
          </a:p>
        </p:txBody>
      </p:sp>
      <p:sp>
        <p:nvSpPr>
          <p:cNvPr id="143" name="Google Shape;143;p29"/>
          <p:cNvSpPr txBox="1"/>
          <p:nvPr>
            <p:ph idx="1" type="subTitle"/>
          </p:nvPr>
        </p:nvSpPr>
        <p:spPr>
          <a:xfrm>
            <a:off x="1446752" y="4128950"/>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June 29,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nvSpPr>
        <p:spPr>
          <a:xfrm>
            <a:off x="88350" y="4554544"/>
            <a:ext cx="2143200" cy="588900"/>
          </a:xfrm>
          <a:prstGeom prst="rect">
            <a:avLst/>
          </a:prstGeom>
          <a:solidFill>
            <a:srgbClr val="FFFFFF"/>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3" name="Google Shape;243;p38"/>
          <p:cNvSpPr txBox="1"/>
          <p:nvPr>
            <p:ph type="title"/>
          </p:nvPr>
        </p:nvSpPr>
        <p:spPr>
          <a:xfrm>
            <a:off x="198882" y="232069"/>
            <a:ext cx="87684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b="1" lang="en" sz="2900">
                <a:solidFill>
                  <a:srgbClr val="FF6600"/>
                </a:solidFill>
                <a:latin typeface="Ubuntu"/>
                <a:ea typeface="Ubuntu"/>
                <a:cs typeface="Ubuntu"/>
                <a:sym typeface="Ubuntu"/>
              </a:rPr>
              <a:t>Barriers: Spanish Speakers</a:t>
            </a:r>
            <a:endParaRPr b="1" sz="2900">
              <a:solidFill>
                <a:srgbClr val="FF6600"/>
              </a:solidFill>
              <a:latin typeface="Ubuntu"/>
              <a:ea typeface="Ubuntu"/>
              <a:cs typeface="Ubuntu"/>
              <a:sym typeface="Ubuntu"/>
            </a:endParaRPr>
          </a:p>
        </p:txBody>
      </p:sp>
      <p:sp>
        <p:nvSpPr>
          <p:cNvPr id="244" name="Google Shape;244;p38"/>
          <p:cNvSpPr txBox="1"/>
          <p:nvPr/>
        </p:nvSpPr>
        <p:spPr>
          <a:xfrm>
            <a:off x="88350" y="4554656"/>
            <a:ext cx="2143200" cy="588900"/>
          </a:xfrm>
          <a:prstGeom prst="rect">
            <a:avLst/>
          </a:prstGeom>
          <a:solidFill>
            <a:srgbClr val="D7EFF3"/>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5" name="Google Shape;245;p38"/>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46" name="Google Shape;246;p38"/>
          <p:cNvSpPr txBox="1"/>
          <p:nvPr/>
        </p:nvSpPr>
        <p:spPr>
          <a:xfrm>
            <a:off x="291560" y="1176553"/>
            <a:ext cx="8838300" cy="429900"/>
          </a:xfrm>
          <a:prstGeom prst="rect">
            <a:avLst/>
          </a:prstGeom>
          <a:noFill/>
          <a:ln>
            <a:noFill/>
          </a:ln>
        </p:spPr>
        <p:txBody>
          <a:bodyPr anchorCtr="0" anchor="t" bIns="91450" lIns="91450" spcFirstLastPara="1" rIns="91450" wrap="square" tIns="91450">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000000"/>
                </a:solidFill>
                <a:latin typeface="Montserrat"/>
                <a:ea typeface="Montserrat"/>
                <a:cs typeface="Montserrat"/>
                <a:sym typeface="Montserrat"/>
              </a:rPr>
              <a:t>Spanish speakers</a:t>
            </a:r>
            <a:endParaRPr b="1" i="0" sz="2800" u="none" cap="none" strike="noStrike">
              <a:solidFill>
                <a:srgbClr val="000000"/>
              </a:solidFill>
              <a:latin typeface="Montserrat"/>
              <a:ea typeface="Montserrat"/>
              <a:cs typeface="Montserrat"/>
              <a:sym typeface="Montserrat"/>
            </a:endParaRPr>
          </a:p>
        </p:txBody>
      </p:sp>
      <p:sp>
        <p:nvSpPr>
          <p:cNvPr id="247" name="Google Shape;247;p38"/>
          <p:cNvSpPr txBox="1"/>
          <p:nvPr/>
        </p:nvSpPr>
        <p:spPr>
          <a:xfrm>
            <a:off x="326557" y="1693538"/>
            <a:ext cx="8768400" cy="1225500"/>
          </a:xfrm>
          <a:prstGeom prst="rect">
            <a:avLst/>
          </a:prstGeom>
          <a:noFill/>
          <a:ln>
            <a:noFill/>
          </a:ln>
        </p:spPr>
        <p:txBody>
          <a:bodyPr anchorCtr="0" anchor="t" bIns="68575" lIns="68575" spcFirstLastPara="1" rIns="68575" wrap="square" tIns="68575">
            <a:noAutofit/>
          </a:bodyPr>
          <a:lstStyle/>
          <a:p>
            <a:pPr indent="-330200" lvl="0" marL="342900" marR="0" rtl="0" algn="l">
              <a:lnSpc>
                <a:spcPct val="100000"/>
              </a:lnSpc>
              <a:spcBef>
                <a:spcPts val="0"/>
              </a:spcBef>
              <a:spcAft>
                <a:spcPts val="0"/>
              </a:spcAft>
              <a:buClr>
                <a:srgbClr val="000000"/>
              </a:buClr>
              <a:buSzPts val="2600"/>
              <a:buFont typeface="Ubuntu"/>
              <a:buChar char="●"/>
            </a:pPr>
            <a:r>
              <a:rPr b="0" i="0" lang="en" sz="2600" u="none" cap="none" strike="noStrike">
                <a:solidFill>
                  <a:srgbClr val="000000"/>
                </a:solidFill>
                <a:latin typeface="Ubuntu"/>
                <a:ea typeface="Ubuntu"/>
                <a:cs typeface="Ubuntu"/>
                <a:sym typeface="Ubuntu"/>
              </a:rPr>
              <a:t>Most outreach is in English</a:t>
            </a:r>
            <a:endParaRPr b="0" i="0" sz="2600" u="none" cap="none" strike="noStrike">
              <a:solidFill>
                <a:srgbClr val="000000"/>
              </a:solidFill>
              <a:latin typeface="Ubuntu"/>
              <a:ea typeface="Ubuntu"/>
              <a:cs typeface="Ubuntu"/>
              <a:sym typeface="Ubuntu"/>
            </a:endParaRPr>
          </a:p>
          <a:p>
            <a:pPr indent="0" lvl="0" marL="3429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Ubuntu"/>
              <a:ea typeface="Ubuntu"/>
              <a:cs typeface="Ubuntu"/>
              <a:sym typeface="Ubuntu"/>
            </a:endParaRPr>
          </a:p>
          <a:p>
            <a:pPr indent="-330200" lvl="0" marL="342900" marR="0" rtl="0" algn="l">
              <a:lnSpc>
                <a:spcPct val="100000"/>
              </a:lnSpc>
              <a:spcBef>
                <a:spcPts val="0"/>
              </a:spcBef>
              <a:spcAft>
                <a:spcPts val="0"/>
              </a:spcAft>
              <a:buClr>
                <a:srgbClr val="000000"/>
              </a:buClr>
              <a:buSzPts val="2600"/>
              <a:buFont typeface="Ubuntu"/>
              <a:buChar char="●"/>
            </a:pPr>
            <a:r>
              <a:rPr b="0" i="0" lang="en" sz="2600" u="none" cap="none" strike="noStrike">
                <a:solidFill>
                  <a:srgbClr val="000000"/>
                </a:solidFill>
                <a:latin typeface="Ubuntu"/>
                <a:ea typeface="Ubuntu"/>
                <a:cs typeface="Ubuntu"/>
                <a:sym typeface="Ubuntu"/>
              </a:rPr>
              <a:t>Full process not in Spanish (e.g. Spanish language contracts)</a:t>
            </a:r>
            <a:endParaRPr b="0" i="0" sz="2600" u="none" cap="none" strike="noStrike">
              <a:solidFill>
                <a:srgbClr val="000000"/>
              </a:solidFill>
              <a:latin typeface="Ubuntu"/>
              <a:ea typeface="Ubuntu"/>
              <a:cs typeface="Ubuntu"/>
              <a:sym typeface="Ubuntu"/>
            </a:endParaRPr>
          </a:p>
          <a:p>
            <a:pPr indent="0" lvl="0" marL="3429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Ubuntu"/>
              <a:ea typeface="Ubuntu"/>
              <a:cs typeface="Ubuntu"/>
              <a:sym typeface="Ubuntu"/>
            </a:endParaRPr>
          </a:p>
          <a:p>
            <a:pPr indent="-330200" lvl="0" marL="342900" marR="0" rtl="0" algn="l">
              <a:lnSpc>
                <a:spcPct val="100000"/>
              </a:lnSpc>
              <a:spcBef>
                <a:spcPts val="0"/>
              </a:spcBef>
              <a:spcAft>
                <a:spcPts val="0"/>
              </a:spcAft>
              <a:buClr>
                <a:srgbClr val="000000"/>
              </a:buClr>
              <a:buSzPts val="2600"/>
              <a:buFont typeface="Ubuntu"/>
              <a:buChar char="●"/>
            </a:pPr>
            <a:r>
              <a:rPr b="0" i="0" lang="en" sz="2600" u="none" cap="none" strike="noStrike">
                <a:solidFill>
                  <a:srgbClr val="000000"/>
                </a:solidFill>
                <a:latin typeface="Ubuntu"/>
                <a:ea typeface="Ubuntu"/>
                <a:cs typeface="Ubuntu"/>
                <a:sym typeface="Ubuntu"/>
              </a:rPr>
              <a:t>Negative experiences lead to distrust, disenfranchisement</a:t>
            </a:r>
            <a:endParaRPr b="0" i="0" sz="2600" u="none" cap="none" strike="noStrike">
              <a:solidFill>
                <a:srgbClr val="000000"/>
              </a:solidFill>
              <a:latin typeface="Ubuntu"/>
              <a:ea typeface="Ubuntu"/>
              <a:cs typeface="Ubuntu"/>
              <a:sym typeface="Ubuntu"/>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9"/>
          <p:cNvSpPr/>
          <p:nvPr/>
        </p:nvSpPr>
        <p:spPr>
          <a:xfrm>
            <a:off x="5935053" y="1435013"/>
            <a:ext cx="1741800" cy="857400"/>
          </a:xfrm>
          <a:prstGeom prst="rect">
            <a:avLst/>
          </a:prstGeom>
          <a:solidFill>
            <a:srgbClr val="1F497D"/>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3" name="Google Shape;253;p39"/>
          <p:cNvSpPr txBox="1"/>
          <p:nvPr/>
        </p:nvSpPr>
        <p:spPr>
          <a:xfrm>
            <a:off x="88350" y="4554544"/>
            <a:ext cx="2143200" cy="588900"/>
          </a:xfrm>
          <a:prstGeom prst="rect">
            <a:avLst/>
          </a:prstGeom>
          <a:solidFill>
            <a:srgbClr val="FFFFFF"/>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4" name="Google Shape;254;p39"/>
          <p:cNvSpPr txBox="1"/>
          <p:nvPr>
            <p:ph type="title"/>
          </p:nvPr>
        </p:nvSpPr>
        <p:spPr>
          <a:xfrm>
            <a:off x="159734" y="174919"/>
            <a:ext cx="91440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b="1" lang="en" sz="3100">
                <a:solidFill>
                  <a:srgbClr val="FF6600"/>
                </a:solidFill>
                <a:latin typeface="Ubuntu"/>
                <a:ea typeface="Ubuntu"/>
                <a:cs typeface="Ubuntu"/>
                <a:sym typeface="Ubuntu"/>
              </a:rPr>
              <a:t>Spanish Speakers: Merrimack Valley</a:t>
            </a:r>
            <a:endParaRPr b="1" sz="3100">
              <a:solidFill>
                <a:srgbClr val="FF6600"/>
              </a:solidFill>
              <a:latin typeface="Ubuntu"/>
              <a:ea typeface="Ubuntu"/>
              <a:cs typeface="Ubuntu"/>
              <a:sym typeface="Ubuntu"/>
            </a:endParaRPr>
          </a:p>
        </p:txBody>
      </p:sp>
      <p:sp>
        <p:nvSpPr>
          <p:cNvPr id="255" name="Google Shape;255;p39"/>
          <p:cNvSpPr txBox="1"/>
          <p:nvPr/>
        </p:nvSpPr>
        <p:spPr>
          <a:xfrm>
            <a:off x="88350" y="4554656"/>
            <a:ext cx="2143200" cy="588900"/>
          </a:xfrm>
          <a:prstGeom prst="rect">
            <a:avLst/>
          </a:prstGeom>
          <a:solidFill>
            <a:srgbClr val="D7EFF3"/>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6" name="Google Shape;256;p39"/>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257" name="Google Shape;257;p39"/>
          <p:cNvPicPr preferRelativeResize="0"/>
          <p:nvPr/>
        </p:nvPicPr>
        <p:blipFill rotWithShape="1">
          <a:blip r:embed="rId3">
            <a:alphaModFix/>
          </a:blip>
          <a:srcRect b="0" l="0" r="0" t="0"/>
          <a:stretch/>
        </p:blipFill>
        <p:spPr>
          <a:xfrm>
            <a:off x="1019717" y="2161560"/>
            <a:ext cx="819962" cy="820364"/>
          </a:xfrm>
          <a:prstGeom prst="rect">
            <a:avLst/>
          </a:prstGeom>
          <a:noFill/>
          <a:ln>
            <a:noFill/>
          </a:ln>
        </p:spPr>
      </p:pic>
      <p:pic>
        <p:nvPicPr>
          <p:cNvPr id="258" name="Google Shape;258;p39"/>
          <p:cNvPicPr preferRelativeResize="0"/>
          <p:nvPr/>
        </p:nvPicPr>
        <p:blipFill rotWithShape="1">
          <a:blip r:embed="rId4">
            <a:alphaModFix/>
          </a:blip>
          <a:srcRect b="0" l="0" r="0" t="0"/>
          <a:stretch/>
        </p:blipFill>
        <p:spPr>
          <a:xfrm>
            <a:off x="1019717" y="1343199"/>
            <a:ext cx="819962" cy="817082"/>
          </a:xfrm>
          <a:prstGeom prst="rect">
            <a:avLst/>
          </a:prstGeom>
          <a:noFill/>
          <a:ln>
            <a:noFill/>
          </a:ln>
        </p:spPr>
      </p:pic>
      <p:sp>
        <p:nvSpPr>
          <p:cNvPr id="259" name="Google Shape;259;p39"/>
          <p:cNvSpPr txBox="1"/>
          <p:nvPr/>
        </p:nvSpPr>
        <p:spPr>
          <a:xfrm>
            <a:off x="225544" y="903394"/>
            <a:ext cx="4370700" cy="588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Ubuntu"/>
                <a:ea typeface="Ubuntu"/>
                <a:cs typeface="Ubuntu"/>
                <a:sym typeface="Ubuntu"/>
              </a:rPr>
              <a:t>Innovations: </a:t>
            </a:r>
            <a:endParaRPr b="0" i="0" sz="26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Ubuntu"/>
              <a:ea typeface="Ubuntu"/>
              <a:cs typeface="Ubuntu"/>
              <a:sym typeface="Ubuntu"/>
            </a:endParaRPr>
          </a:p>
        </p:txBody>
      </p:sp>
      <p:sp>
        <p:nvSpPr>
          <p:cNvPr id="260" name="Google Shape;260;p39"/>
          <p:cNvSpPr txBox="1"/>
          <p:nvPr/>
        </p:nvSpPr>
        <p:spPr>
          <a:xfrm>
            <a:off x="88353" y="3724631"/>
            <a:ext cx="2431200" cy="8574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Ubuntu"/>
                <a:ea typeface="Ubuntu"/>
                <a:cs typeface="Ubuntu"/>
                <a:sym typeface="Ubuntu"/>
              </a:rPr>
              <a:t>Spanish</a:t>
            </a:r>
            <a:r>
              <a:rPr lang="en" sz="1900">
                <a:solidFill>
                  <a:schemeClr val="dk1"/>
                </a:solidFill>
                <a:latin typeface="Ubuntu"/>
                <a:ea typeface="Ubuntu"/>
                <a:cs typeface="Ubuntu"/>
                <a:sym typeface="Ubuntu"/>
              </a:rPr>
              <a:t>-speaking staff at all levels to provide outreach support</a:t>
            </a:r>
            <a:endParaRPr b="0" i="0" sz="1900" u="none" cap="none" strike="noStrike">
              <a:solidFill>
                <a:schemeClr val="dk1"/>
              </a:solidFill>
              <a:latin typeface="Ubuntu"/>
              <a:ea typeface="Ubuntu"/>
              <a:cs typeface="Ubuntu"/>
              <a:sym typeface="Ubuntu"/>
            </a:endParaRPr>
          </a:p>
        </p:txBody>
      </p:sp>
      <p:sp>
        <p:nvSpPr>
          <p:cNvPr id="261" name="Google Shape;261;p39"/>
          <p:cNvSpPr txBox="1"/>
          <p:nvPr/>
        </p:nvSpPr>
        <p:spPr>
          <a:xfrm>
            <a:off x="6065174" y="3724631"/>
            <a:ext cx="2250600" cy="13677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Ubuntu"/>
                <a:ea typeface="Ubuntu"/>
                <a:cs typeface="Ubuntu"/>
                <a:sym typeface="Ubuntu"/>
              </a:rPr>
              <a:t>City channels + Spanish-language channels</a:t>
            </a:r>
            <a:endParaRPr b="0" i="0" sz="1900" u="none" cap="none" strike="noStrike">
              <a:solidFill>
                <a:schemeClr val="dk1"/>
              </a:solidFill>
              <a:latin typeface="Ubuntu"/>
              <a:ea typeface="Ubuntu"/>
              <a:cs typeface="Ubuntu"/>
              <a:sym typeface="Ubuntu"/>
            </a:endParaRPr>
          </a:p>
        </p:txBody>
      </p:sp>
      <p:sp>
        <p:nvSpPr>
          <p:cNvPr id="262" name="Google Shape;262;p39"/>
          <p:cNvSpPr txBox="1"/>
          <p:nvPr/>
        </p:nvSpPr>
        <p:spPr>
          <a:xfrm>
            <a:off x="2932831" y="3724631"/>
            <a:ext cx="2431200" cy="1185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900"/>
              <a:buFont typeface="Arial"/>
              <a:buNone/>
            </a:pPr>
            <a:r>
              <a:rPr lang="en" sz="1900">
                <a:solidFill>
                  <a:schemeClr val="dk1"/>
                </a:solidFill>
                <a:latin typeface="Ubuntu"/>
                <a:ea typeface="Ubuntu"/>
                <a:cs typeface="Ubuntu"/>
                <a:sym typeface="Ubuntu"/>
              </a:rPr>
              <a:t>Work with vendors to create Spanish language pathways</a:t>
            </a:r>
            <a:endParaRPr b="0" i="0" sz="1900" u="none" cap="none" strike="noStrike">
              <a:solidFill>
                <a:schemeClr val="dk1"/>
              </a:solidFill>
              <a:latin typeface="Ubuntu"/>
              <a:ea typeface="Ubuntu"/>
              <a:cs typeface="Ubuntu"/>
              <a:sym typeface="Ubuntu"/>
            </a:endParaRPr>
          </a:p>
        </p:txBody>
      </p:sp>
      <p:pic>
        <p:nvPicPr>
          <p:cNvPr id="263" name="Google Shape;263;p39"/>
          <p:cNvPicPr preferRelativeResize="0"/>
          <p:nvPr/>
        </p:nvPicPr>
        <p:blipFill rotWithShape="1">
          <a:blip r:embed="rId5">
            <a:alphaModFix/>
          </a:blip>
          <a:srcRect b="0" l="0" r="0" t="0"/>
          <a:stretch/>
        </p:blipFill>
        <p:spPr>
          <a:xfrm>
            <a:off x="3093155" y="1296885"/>
            <a:ext cx="2043656" cy="408731"/>
          </a:xfrm>
          <a:prstGeom prst="rect">
            <a:avLst/>
          </a:prstGeom>
          <a:noFill/>
          <a:ln>
            <a:noFill/>
          </a:ln>
        </p:spPr>
      </p:pic>
      <p:pic>
        <p:nvPicPr>
          <p:cNvPr id="264" name="Google Shape;264;p39"/>
          <p:cNvPicPr preferRelativeResize="0"/>
          <p:nvPr/>
        </p:nvPicPr>
        <p:blipFill rotWithShape="1">
          <a:blip r:embed="rId6">
            <a:alphaModFix/>
          </a:blip>
          <a:srcRect b="0" l="0" r="0" t="0"/>
          <a:stretch/>
        </p:blipFill>
        <p:spPr>
          <a:xfrm>
            <a:off x="3190061" y="1743081"/>
            <a:ext cx="1993106" cy="600075"/>
          </a:xfrm>
          <a:prstGeom prst="rect">
            <a:avLst/>
          </a:prstGeom>
          <a:noFill/>
          <a:ln>
            <a:noFill/>
          </a:ln>
        </p:spPr>
      </p:pic>
      <p:pic>
        <p:nvPicPr>
          <p:cNvPr id="265" name="Google Shape;265;p39"/>
          <p:cNvPicPr preferRelativeResize="0"/>
          <p:nvPr/>
        </p:nvPicPr>
        <p:blipFill rotWithShape="1">
          <a:blip r:embed="rId7">
            <a:alphaModFix/>
          </a:blip>
          <a:srcRect b="0" l="0" r="0" t="0"/>
          <a:stretch/>
        </p:blipFill>
        <p:spPr>
          <a:xfrm>
            <a:off x="5939798" y="1417931"/>
            <a:ext cx="1726380" cy="857475"/>
          </a:xfrm>
          <a:prstGeom prst="rect">
            <a:avLst/>
          </a:prstGeom>
          <a:noFill/>
          <a:ln>
            <a:noFill/>
          </a:ln>
        </p:spPr>
      </p:pic>
      <p:pic>
        <p:nvPicPr>
          <p:cNvPr id="266" name="Google Shape;266;p39"/>
          <p:cNvPicPr preferRelativeResize="0"/>
          <p:nvPr/>
        </p:nvPicPr>
        <p:blipFill rotWithShape="1">
          <a:blip r:embed="rId8">
            <a:alphaModFix/>
          </a:blip>
          <a:srcRect b="0" l="23259" r="22925" t="0"/>
          <a:stretch/>
        </p:blipFill>
        <p:spPr>
          <a:xfrm>
            <a:off x="5939798" y="2479660"/>
            <a:ext cx="937322" cy="851644"/>
          </a:xfrm>
          <a:prstGeom prst="rect">
            <a:avLst/>
          </a:prstGeom>
          <a:noFill/>
          <a:ln>
            <a:noFill/>
          </a:ln>
        </p:spPr>
      </p:pic>
      <p:pic>
        <p:nvPicPr>
          <p:cNvPr id="267" name="Google Shape;267;p39"/>
          <p:cNvPicPr preferRelativeResize="0"/>
          <p:nvPr/>
        </p:nvPicPr>
        <p:blipFill rotWithShape="1">
          <a:blip r:embed="rId9">
            <a:alphaModFix/>
          </a:blip>
          <a:srcRect b="0" l="0" r="0" t="0"/>
          <a:stretch/>
        </p:blipFill>
        <p:spPr>
          <a:xfrm>
            <a:off x="7107699" y="2483419"/>
            <a:ext cx="1628144" cy="600075"/>
          </a:xfrm>
          <a:prstGeom prst="rect">
            <a:avLst/>
          </a:prstGeom>
          <a:noFill/>
          <a:ln>
            <a:noFill/>
          </a:ln>
        </p:spPr>
      </p:pic>
      <p:pic>
        <p:nvPicPr>
          <p:cNvPr id="268" name="Google Shape;268;p39"/>
          <p:cNvPicPr preferRelativeResize="0"/>
          <p:nvPr/>
        </p:nvPicPr>
        <p:blipFill rotWithShape="1">
          <a:blip r:embed="rId10">
            <a:alphaModFix/>
          </a:blip>
          <a:srcRect b="42110" l="76588" r="9703" t="35524"/>
          <a:stretch/>
        </p:blipFill>
        <p:spPr>
          <a:xfrm>
            <a:off x="8031678" y="1435013"/>
            <a:ext cx="546136" cy="857475"/>
          </a:xfrm>
          <a:prstGeom prst="rect">
            <a:avLst/>
          </a:prstGeom>
          <a:noFill/>
          <a:ln cap="flat" cmpd="sng" w="19050">
            <a:solidFill>
              <a:srgbClr val="1F497D"/>
            </a:solidFill>
            <a:prstDash val="solid"/>
            <a:round/>
            <a:headEnd len="sm" w="sm" type="none"/>
            <a:tailEnd len="sm" w="sm" type="none"/>
          </a:ln>
        </p:spPr>
      </p:pic>
      <p:pic>
        <p:nvPicPr>
          <p:cNvPr id="269" name="Google Shape;269;p39"/>
          <p:cNvPicPr preferRelativeResize="0"/>
          <p:nvPr/>
        </p:nvPicPr>
        <p:blipFill>
          <a:blip r:embed="rId11">
            <a:alphaModFix/>
          </a:blip>
          <a:stretch>
            <a:fillRect/>
          </a:stretch>
        </p:blipFill>
        <p:spPr>
          <a:xfrm>
            <a:off x="1019708" y="2969467"/>
            <a:ext cx="819981" cy="820338"/>
          </a:xfrm>
          <a:prstGeom prst="rect">
            <a:avLst/>
          </a:prstGeom>
          <a:noFill/>
          <a:ln>
            <a:noFill/>
          </a:ln>
        </p:spPr>
      </p:pic>
      <p:pic>
        <p:nvPicPr>
          <p:cNvPr id="270" name="Google Shape;270;p39"/>
          <p:cNvPicPr preferRelativeResize="0"/>
          <p:nvPr/>
        </p:nvPicPr>
        <p:blipFill>
          <a:blip r:embed="rId12">
            <a:alphaModFix/>
          </a:blip>
          <a:stretch>
            <a:fillRect/>
          </a:stretch>
        </p:blipFill>
        <p:spPr>
          <a:xfrm>
            <a:off x="1841699" y="2160263"/>
            <a:ext cx="822960" cy="822960"/>
          </a:xfrm>
          <a:prstGeom prst="rect">
            <a:avLst/>
          </a:prstGeom>
          <a:noFill/>
          <a:ln>
            <a:noFill/>
          </a:ln>
        </p:spPr>
      </p:pic>
      <p:pic>
        <p:nvPicPr>
          <p:cNvPr id="271" name="Google Shape;271;p39"/>
          <p:cNvPicPr preferRelativeResize="0"/>
          <p:nvPr/>
        </p:nvPicPr>
        <p:blipFill>
          <a:blip r:embed="rId13">
            <a:alphaModFix/>
          </a:blip>
          <a:stretch>
            <a:fillRect/>
          </a:stretch>
        </p:blipFill>
        <p:spPr>
          <a:xfrm>
            <a:off x="194129" y="2161574"/>
            <a:ext cx="819962" cy="820338"/>
          </a:xfrm>
          <a:prstGeom prst="rect">
            <a:avLst/>
          </a:prstGeom>
          <a:noFill/>
          <a:ln>
            <a:noFill/>
          </a:ln>
        </p:spPr>
      </p:pic>
      <p:pic>
        <p:nvPicPr>
          <p:cNvPr id="272" name="Google Shape;272;p39"/>
          <p:cNvPicPr preferRelativeResize="0"/>
          <p:nvPr/>
        </p:nvPicPr>
        <p:blipFill>
          <a:blip r:embed="rId14">
            <a:alphaModFix/>
          </a:blip>
          <a:stretch>
            <a:fillRect/>
          </a:stretch>
        </p:blipFill>
        <p:spPr>
          <a:xfrm>
            <a:off x="194129" y="2969467"/>
            <a:ext cx="819962" cy="820338"/>
          </a:xfrm>
          <a:prstGeom prst="rect">
            <a:avLst/>
          </a:prstGeom>
          <a:noFill/>
          <a:ln>
            <a:noFill/>
          </a:ln>
        </p:spPr>
      </p:pic>
      <p:pic>
        <p:nvPicPr>
          <p:cNvPr id="273" name="Google Shape;273;p39"/>
          <p:cNvPicPr preferRelativeResize="0"/>
          <p:nvPr/>
        </p:nvPicPr>
        <p:blipFill>
          <a:blip r:embed="rId15">
            <a:alphaModFix/>
          </a:blip>
          <a:stretch>
            <a:fillRect/>
          </a:stretch>
        </p:blipFill>
        <p:spPr>
          <a:xfrm>
            <a:off x="1843197" y="2969466"/>
            <a:ext cx="819963" cy="820341"/>
          </a:xfrm>
          <a:prstGeom prst="rect">
            <a:avLst/>
          </a:prstGeom>
          <a:noFill/>
          <a:ln>
            <a:noFill/>
          </a:ln>
        </p:spPr>
      </p:pic>
      <p:pic>
        <p:nvPicPr>
          <p:cNvPr id="274" name="Google Shape;274;p39"/>
          <p:cNvPicPr preferRelativeResize="0"/>
          <p:nvPr/>
        </p:nvPicPr>
        <p:blipFill>
          <a:blip r:embed="rId16">
            <a:alphaModFix/>
          </a:blip>
          <a:stretch>
            <a:fillRect/>
          </a:stretch>
        </p:blipFill>
        <p:spPr>
          <a:xfrm>
            <a:off x="3080750" y="2343150"/>
            <a:ext cx="2431200" cy="619647"/>
          </a:xfrm>
          <a:prstGeom prst="rect">
            <a:avLst/>
          </a:prstGeom>
          <a:noFill/>
          <a:ln>
            <a:noFill/>
          </a:ln>
        </p:spPr>
      </p:pic>
      <p:pic>
        <p:nvPicPr>
          <p:cNvPr id="275" name="Google Shape;275;p39"/>
          <p:cNvPicPr preferRelativeResize="0"/>
          <p:nvPr/>
        </p:nvPicPr>
        <p:blipFill>
          <a:blip r:embed="rId17">
            <a:alphaModFix/>
          </a:blip>
          <a:stretch>
            <a:fillRect/>
          </a:stretch>
        </p:blipFill>
        <p:spPr>
          <a:xfrm>
            <a:off x="3176369" y="2897975"/>
            <a:ext cx="2324232" cy="822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nvSpPr>
        <p:spPr>
          <a:xfrm>
            <a:off x="88350" y="4554544"/>
            <a:ext cx="2143200" cy="588900"/>
          </a:xfrm>
          <a:prstGeom prst="rect">
            <a:avLst/>
          </a:prstGeom>
          <a:solidFill>
            <a:srgbClr val="FFFFFF"/>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1" name="Google Shape;281;p40"/>
          <p:cNvSpPr txBox="1"/>
          <p:nvPr>
            <p:ph type="title"/>
          </p:nvPr>
        </p:nvSpPr>
        <p:spPr>
          <a:xfrm>
            <a:off x="187797" y="193181"/>
            <a:ext cx="87684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b="1" lang="en" sz="2900">
                <a:solidFill>
                  <a:srgbClr val="FF6600"/>
                </a:solidFill>
                <a:latin typeface="Ubuntu"/>
                <a:ea typeface="Ubuntu"/>
                <a:cs typeface="Ubuntu"/>
                <a:sym typeface="Ubuntu"/>
              </a:rPr>
              <a:t>Barriers: Low-to-Moderate Income</a:t>
            </a:r>
            <a:endParaRPr b="1" sz="2900">
              <a:solidFill>
                <a:srgbClr val="FF6600"/>
              </a:solidFill>
              <a:latin typeface="Ubuntu"/>
              <a:ea typeface="Ubuntu"/>
              <a:cs typeface="Ubuntu"/>
              <a:sym typeface="Ubuntu"/>
            </a:endParaRPr>
          </a:p>
        </p:txBody>
      </p:sp>
      <p:sp>
        <p:nvSpPr>
          <p:cNvPr id="282" name="Google Shape;282;p40"/>
          <p:cNvSpPr txBox="1"/>
          <p:nvPr/>
        </p:nvSpPr>
        <p:spPr>
          <a:xfrm>
            <a:off x="88350" y="4554656"/>
            <a:ext cx="2143200" cy="588900"/>
          </a:xfrm>
          <a:prstGeom prst="rect">
            <a:avLst/>
          </a:prstGeom>
          <a:solidFill>
            <a:srgbClr val="D7EFF3"/>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3" name="Google Shape;283;p40"/>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4" name="Google Shape;284;p40"/>
          <p:cNvSpPr txBox="1"/>
          <p:nvPr/>
        </p:nvSpPr>
        <p:spPr>
          <a:xfrm>
            <a:off x="198875" y="1147425"/>
            <a:ext cx="8838300" cy="429900"/>
          </a:xfrm>
          <a:prstGeom prst="rect">
            <a:avLst/>
          </a:prstGeom>
          <a:noFill/>
          <a:ln>
            <a:noFill/>
          </a:ln>
        </p:spPr>
        <p:txBody>
          <a:bodyPr anchorCtr="0" anchor="t" bIns="91450" lIns="91450" spcFirstLastPara="1" rIns="91450" wrap="square" tIns="91450">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000000"/>
                </a:solidFill>
                <a:latin typeface="Montserrat"/>
                <a:ea typeface="Montserrat"/>
                <a:cs typeface="Montserrat"/>
                <a:sym typeface="Montserrat"/>
              </a:rPr>
              <a:t>Low-to-moderate income families</a:t>
            </a:r>
            <a:endParaRPr b="1" i="0" sz="2800" u="none" cap="none" strike="noStrike">
              <a:solidFill>
                <a:srgbClr val="000000"/>
              </a:solidFill>
              <a:latin typeface="Montserrat"/>
              <a:ea typeface="Montserrat"/>
              <a:cs typeface="Montserrat"/>
              <a:sym typeface="Montserrat"/>
            </a:endParaRPr>
          </a:p>
        </p:txBody>
      </p:sp>
      <p:sp>
        <p:nvSpPr>
          <p:cNvPr id="285" name="Google Shape;285;p40"/>
          <p:cNvSpPr txBox="1"/>
          <p:nvPr/>
        </p:nvSpPr>
        <p:spPr>
          <a:xfrm>
            <a:off x="233871" y="1674169"/>
            <a:ext cx="8768400" cy="1225500"/>
          </a:xfrm>
          <a:prstGeom prst="rect">
            <a:avLst/>
          </a:prstGeom>
          <a:noFill/>
          <a:ln>
            <a:noFill/>
          </a:ln>
        </p:spPr>
        <p:txBody>
          <a:bodyPr anchorCtr="0" anchor="t" bIns="68575" lIns="68575" spcFirstLastPara="1" rIns="68575" wrap="square" tIns="68575">
            <a:noAutofit/>
          </a:bodyPr>
          <a:lstStyle/>
          <a:p>
            <a:pPr indent="-330200" lvl="0" marL="342900" marR="0" rtl="0" algn="l">
              <a:lnSpc>
                <a:spcPct val="100000"/>
              </a:lnSpc>
              <a:spcBef>
                <a:spcPts val="0"/>
              </a:spcBef>
              <a:spcAft>
                <a:spcPts val="0"/>
              </a:spcAft>
              <a:buClr>
                <a:srgbClr val="000000"/>
              </a:buClr>
              <a:buSzPts val="2600"/>
              <a:buFont typeface="Ubuntu"/>
              <a:buChar char="●"/>
            </a:pPr>
            <a:r>
              <a:rPr b="0" i="0" lang="en" sz="2600" u="none" cap="none" strike="noStrike">
                <a:solidFill>
                  <a:srgbClr val="000000"/>
                </a:solidFill>
                <a:latin typeface="Ubuntu"/>
                <a:ea typeface="Ubuntu"/>
                <a:cs typeface="Ubuntu"/>
                <a:sym typeface="Ubuntu"/>
              </a:rPr>
              <a:t>Access to, or desire to take on, loans</a:t>
            </a:r>
            <a:endParaRPr b="0" i="0" sz="2600" u="none" cap="none" strike="noStrike">
              <a:solidFill>
                <a:srgbClr val="000000"/>
              </a:solidFill>
              <a:latin typeface="Ubuntu"/>
              <a:ea typeface="Ubuntu"/>
              <a:cs typeface="Ubuntu"/>
              <a:sym typeface="Ubuntu"/>
            </a:endParaRPr>
          </a:p>
          <a:p>
            <a:pPr indent="0" lvl="0" marL="3429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Ubuntu"/>
              <a:ea typeface="Ubuntu"/>
              <a:cs typeface="Ubuntu"/>
              <a:sym typeface="Ubuntu"/>
            </a:endParaRPr>
          </a:p>
          <a:p>
            <a:pPr indent="-330200" lvl="0" marL="342900" marR="0" rtl="0" algn="l">
              <a:lnSpc>
                <a:spcPct val="100000"/>
              </a:lnSpc>
              <a:spcBef>
                <a:spcPts val="0"/>
              </a:spcBef>
              <a:spcAft>
                <a:spcPts val="0"/>
              </a:spcAft>
              <a:buClr>
                <a:srgbClr val="000000"/>
              </a:buClr>
              <a:buSzPts val="2600"/>
              <a:buFont typeface="Ubuntu"/>
              <a:buChar char="●"/>
            </a:pPr>
            <a:r>
              <a:rPr b="0" i="0" lang="en" sz="2600" u="none" cap="none" strike="noStrike">
                <a:solidFill>
                  <a:srgbClr val="000000"/>
                </a:solidFill>
                <a:latin typeface="Ubuntu"/>
                <a:ea typeface="Ubuntu"/>
                <a:cs typeface="Ubuntu"/>
                <a:sym typeface="Ubuntu"/>
              </a:rPr>
              <a:t>More likely to be behind on utility bills, so immediate savings less meaningful</a:t>
            </a:r>
            <a:endParaRPr b="0" i="0" sz="2600" u="none" cap="none" strike="noStrike">
              <a:solidFill>
                <a:srgbClr val="000000"/>
              </a:solidFill>
              <a:latin typeface="Ubuntu"/>
              <a:ea typeface="Ubuntu"/>
              <a:cs typeface="Ubuntu"/>
              <a:sym typeface="Ubuntu"/>
            </a:endParaRPr>
          </a:p>
          <a:p>
            <a:pPr indent="0" lvl="0" marL="3429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Ubuntu"/>
              <a:ea typeface="Ubuntu"/>
              <a:cs typeface="Ubuntu"/>
              <a:sym typeface="Ubuntu"/>
            </a:endParaRPr>
          </a:p>
          <a:p>
            <a:pPr indent="-330200" lvl="0" marL="342900" marR="0" rtl="0" algn="l">
              <a:lnSpc>
                <a:spcPct val="100000"/>
              </a:lnSpc>
              <a:spcBef>
                <a:spcPts val="0"/>
              </a:spcBef>
              <a:spcAft>
                <a:spcPts val="0"/>
              </a:spcAft>
              <a:buClr>
                <a:srgbClr val="000000"/>
              </a:buClr>
              <a:buSzPts val="2600"/>
              <a:buFont typeface="Ubuntu"/>
              <a:buChar char="●"/>
            </a:pPr>
            <a:r>
              <a:rPr b="0" i="0" lang="en" sz="2600" u="none" cap="none" strike="noStrike">
                <a:solidFill>
                  <a:srgbClr val="000000"/>
                </a:solidFill>
                <a:latin typeface="Ubuntu"/>
                <a:ea typeface="Ubuntu"/>
                <a:cs typeface="Ubuntu"/>
                <a:sym typeface="Ubuntu"/>
              </a:rPr>
              <a:t>Lack time to learn about, enroll in energy programs</a:t>
            </a:r>
            <a:endParaRPr b="0" i="0" sz="2600" u="none" cap="none" strike="noStrike">
              <a:solidFill>
                <a:srgbClr val="000000"/>
              </a:solidFill>
              <a:latin typeface="Ubuntu"/>
              <a:ea typeface="Ubuntu"/>
              <a:cs typeface="Ubuntu"/>
              <a:sym typeface="Ubuntu"/>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1"/>
          <p:cNvSpPr txBox="1"/>
          <p:nvPr/>
        </p:nvSpPr>
        <p:spPr>
          <a:xfrm>
            <a:off x="88350" y="4554544"/>
            <a:ext cx="2143200" cy="588900"/>
          </a:xfrm>
          <a:prstGeom prst="rect">
            <a:avLst/>
          </a:prstGeom>
          <a:solidFill>
            <a:srgbClr val="FFFFFF"/>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1" name="Google Shape;291;p41"/>
          <p:cNvSpPr txBox="1"/>
          <p:nvPr>
            <p:ph type="title"/>
          </p:nvPr>
        </p:nvSpPr>
        <p:spPr>
          <a:xfrm>
            <a:off x="159734" y="174919"/>
            <a:ext cx="91440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b="1" lang="en" sz="3100">
                <a:solidFill>
                  <a:srgbClr val="FF6600"/>
                </a:solidFill>
                <a:latin typeface="Ubuntu"/>
                <a:ea typeface="Ubuntu"/>
                <a:cs typeface="Ubuntu"/>
                <a:sym typeface="Ubuntu"/>
              </a:rPr>
              <a:t>Expanding Access for Low Income Residents</a:t>
            </a:r>
            <a:endParaRPr b="1" sz="3100">
              <a:solidFill>
                <a:srgbClr val="FF6600"/>
              </a:solidFill>
              <a:latin typeface="Ubuntu"/>
              <a:ea typeface="Ubuntu"/>
              <a:cs typeface="Ubuntu"/>
              <a:sym typeface="Ubuntu"/>
            </a:endParaRPr>
          </a:p>
        </p:txBody>
      </p:sp>
      <p:sp>
        <p:nvSpPr>
          <p:cNvPr id="292" name="Google Shape;292;p41"/>
          <p:cNvSpPr txBox="1"/>
          <p:nvPr/>
        </p:nvSpPr>
        <p:spPr>
          <a:xfrm>
            <a:off x="88350" y="4554656"/>
            <a:ext cx="2143200" cy="588900"/>
          </a:xfrm>
          <a:prstGeom prst="rect">
            <a:avLst/>
          </a:prstGeom>
          <a:solidFill>
            <a:srgbClr val="D7EFF3"/>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3" name="Google Shape;293;p41"/>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4" name="Google Shape;294;p41"/>
          <p:cNvSpPr txBox="1"/>
          <p:nvPr/>
        </p:nvSpPr>
        <p:spPr>
          <a:xfrm>
            <a:off x="-140304" y="3216722"/>
            <a:ext cx="2431200" cy="8574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chemeClr val="dk1"/>
                </a:solidFill>
                <a:latin typeface="Ubuntu"/>
                <a:ea typeface="Ubuntu"/>
                <a:cs typeface="Ubuntu"/>
                <a:sym typeface="Ubuntu"/>
              </a:rPr>
              <a:t>Community Surveys to understand needs</a:t>
            </a:r>
            <a:endParaRPr b="0" i="0" sz="2300" u="none" cap="none" strike="noStrike">
              <a:solidFill>
                <a:schemeClr val="dk1"/>
              </a:solidFill>
              <a:latin typeface="Ubuntu"/>
              <a:ea typeface="Ubuntu"/>
              <a:cs typeface="Ubuntu"/>
              <a:sym typeface="Ubuntu"/>
            </a:endParaRPr>
          </a:p>
        </p:txBody>
      </p:sp>
      <p:sp>
        <p:nvSpPr>
          <p:cNvPr id="295" name="Google Shape;295;p41"/>
          <p:cNvSpPr txBox="1"/>
          <p:nvPr/>
        </p:nvSpPr>
        <p:spPr>
          <a:xfrm>
            <a:off x="2368371" y="3216722"/>
            <a:ext cx="2431200" cy="1185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chemeClr val="dk1"/>
                </a:solidFill>
                <a:latin typeface="Ubuntu"/>
                <a:ea typeface="Ubuntu"/>
                <a:cs typeface="Ubuntu"/>
                <a:sym typeface="Ubuntu"/>
              </a:rPr>
              <a:t>Low Income Community Solar offering</a:t>
            </a:r>
            <a:endParaRPr b="0" i="0" sz="2300" u="none" cap="none" strike="noStrike">
              <a:solidFill>
                <a:schemeClr val="dk1"/>
              </a:solidFill>
              <a:latin typeface="Ubuntu"/>
              <a:ea typeface="Ubuntu"/>
              <a:cs typeface="Ubuntu"/>
              <a:sym typeface="Ubuntu"/>
            </a:endParaRPr>
          </a:p>
        </p:txBody>
      </p:sp>
      <p:pic>
        <p:nvPicPr>
          <p:cNvPr id="296" name="Google Shape;296;p41"/>
          <p:cNvPicPr preferRelativeResize="0"/>
          <p:nvPr/>
        </p:nvPicPr>
        <p:blipFill rotWithShape="1">
          <a:blip r:embed="rId3">
            <a:alphaModFix/>
          </a:blip>
          <a:srcRect b="22654" l="0" r="0" t="27685"/>
          <a:stretch/>
        </p:blipFill>
        <p:spPr>
          <a:xfrm>
            <a:off x="331227" y="1700700"/>
            <a:ext cx="1583440" cy="588825"/>
          </a:xfrm>
          <a:prstGeom prst="rect">
            <a:avLst/>
          </a:prstGeom>
          <a:noFill/>
          <a:ln>
            <a:noFill/>
          </a:ln>
        </p:spPr>
      </p:pic>
      <p:pic>
        <p:nvPicPr>
          <p:cNvPr id="297" name="Google Shape;297;p41"/>
          <p:cNvPicPr preferRelativeResize="0"/>
          <p:nvPr/>
        </p:nvPicPr>
        <p:blipFill rotWithShape="1">
          <a:blip r:embed="rId4">
            <a:alphaModFix/>
          </a:blip>
          <a:srcRect b="9187" l="0" r="0" t="16716"/>
          <a:stretch/>
        </p:blipFill>
        <p:spPr>
          <a:xfrm>
            <a:off x="2650919" y="1700588"/>
            <a:ext cx="1526600" cy="589050"/>
          </a:xfrm>
          <a:prstGeom prst="rect">
            <a:avLst/>
          </a:prstGeom>
          <a:noFill/>
          <a:ln>
            <a:noFill/>
          </a:ln>
        </p:spPr>
      </p:pic>
      <p:sp>
        <p:nvSpPr>
          <p:cNvPr id="298" name="Google Shape;298;p41"/>
          <p:cNvSpPr txBox="1"/>
          <p:nvPr/>
        </p:nvSpPr>
        <p:spPr>
          <a:xfrm>
            <a:off x="4799429" y="3216731"/>
            <a:ext cx="2431200" cy="1185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chemeClr val="dk1"/>
                </a:solidFill>
                <a:latin typeface="Ubuntu"/>
                <a:ea typeface="Ubuntu"/>
                <a:cs typeface="Ubuntu"/>
                <a:sym typeface="Ubuntu"/>
              </a:rPr>
              <a:t>Community Outreach Partners</a:t>
            </a:r>
            <a:endParaRPr b="0" i="0" sz="2300" u="none" cap="none" strike="noStrike">
              <a:solidFill>
                <a:schemeClr val="dk1"/>
              </a:solidFill>
              <a:latin typeface="Ubuntu"/>
              <a:ea typeface="Ubuntu"/>
              <a:cs typeface="Ubuntu"/>
              <a:sym typeface="Ubuntu"/>
            </a:endParaRPr>
          </a:p>
        </p:txBody>
      </p:sp>
      <p:pic>
        <p:nvPicPr>
          <p:cNvPr id="299" name="Google Shape;299;p41"/>
          <p:cNvPicPr preferRelativeResize="0"/>
          <p:nvPr/>
        </p:nvPicPr>
        <p:blipFill rotWithShape="1">
          <a:blip r:embed="rId5">
            <a:alphaModFix/>
          </a:blip>
          <a:srcRect b="0" l="0" r="0" t="0"/>
          <a:stretch/>
        </p:blipFill>
        <p:spPr>
          <a:xfrm>
            <a:off x="490352" y="2458716"/>
            <a:ext cx="1254121" cy="588825"/>
          </a:xfrm>
          <a:prstGeom prst="rect">
            <a:avLst/>
          </a:prstGeom>
          <a:noFill/>
          <a:ln>
            <a:noFill/>
          </a:ln>
        </p:spPr>
      </p:pic>
      <p:sp>
        <p:nvSpPr>
          <p:cNvPr id="300" name="Google Shape;300;p41"/>
          <p:cNvSpPr/>
          <p:nvPr/>
        </p:nvSpPr>
        <p:spPr>
          <a:xfrm>
            <a:off x="4913767" y="3655988"/>
            <a:ext cx="278700" cy="290400"/>
          </a:xfrm>
          <a:prstGeom prst="mathPlus">
            <a:avLst>
              <a:gd fmla="val 23520" name="adj1"/>
            </a:avLst>
          </a:prstGeom>
          <a:solidFill>
            <a:srgbClr val="247439"/>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1" name="Google Shape;301;p41"/>
          <p:cNvSpPr/>
          <p:nvPr/>
        </p:nvSpPr>
        <p:spPr>
          <a:xfrm>
            <a:off x="2089760" y="3655978"/>
            <a:ext cx="278700" cy="290400"/>
          </a:xfrm>
          <a:prstGeom prst="mathPlus">
            <a:avLst>
              <a:gd fmla="val 23520" name="adj1"/>
            </a:avLst>
          </a:prstGeom>
          <a:solidFill>
            <a:srgbClr val="247439"/>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2" name="Google Shape;302;p41"/>
          <p:cNvSpPr/>
          <p:nvPr/>
        </p:nvSpPr>
        <p:spPr>
          <a:xfrm>
            <a:off x="7151989" y="3655988"/>
            <a:ext cx="370800" cy="290400"/>
          </a:xfrm>
          <a:prstGeom prst="mathEqual">
            <a:avLst>
              <a:gd fmla="val 23520" name="adj1"/>
              <a:gd fmla="val 11760" name="adj2"/>
            </a:avLst>
          </a:prstGeom>
          <a:solidFill>
            <a:srgbClr val="247439"/>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3" name="Google Shape;303;p41"/>
          <p:cNvSpPr txBox="1"/>
          <p:nvPr/>
        </p:nvSpPr>
        <p:spPr>
          <a:xfrm>
            <a:off x="7605680" y="3241631"/>
            <a:ext cx="1526700" cy="1185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300"/>
              <a:buFont typeface="Arial"/>
              <a:buNone/>
            </a:pPr>
            <a:r>
              <a:rPr b="0" i="0" lang="en" sz="2300" u="none" cap="none" strike="noStrike">
                <a:solidFill>
                  <a:schemeClr val="dk1"/>
                </a:solidFill>
                <a:latin typeface="Ubuntu"/>
                <a:ea typeface="Ubuntu"/>
                <a:cs typeface="Ubuntu"/>
                <a:sym typeface="Ubuntu"/>
              </a:rPr>
              <a:t>Lots of learning!</a:t>
            </a:r>
            <a:endParaRPr b="0" i="0" sz="2300" u="none" cap="none" strike="noStrike">
              <a:solidFill>
                <a:schemeClr val="dk1"/>
              </a:solidFill>
              <a:latin typeface="Ubuntu"/>
              <a:ea typeface="Ubuntu"/>
              <a:cs typeface="Ubuntu"/>
              <a:sym typeface="Ubuntu"/>
            </a:endParaRPr>
          </a:p>
        </p:txBody>
      </p:sp>
      <p:pic>
        <p:nvPicPr>
          <p:cNvPr id="304" name="Google Shape;304;p41"/>
          <p:cNvPicPr preferRelativeResize="0"/>
          <p:nvPr/>
        </p:nvPicPr>
        <p:blipFill rotWithShape="1">
          <a:blip r:embed="rId6">
            <a:alphaModFix/>
          </a:blip>
          <a:srcRect b="0" l="0" r="0" t="0"/>
          <a:stretch/>
        </p:blipFill>
        <p:spPr>
          <a:xfrm>
            <a:off x="5436254" y="1702807"/>
            <a:ext cx="1254113" cy="584608"/>
          </a:xfrm>
          <a:prstGeom prst="rect">
            <a:avLst/>
          </a:prstGeom>
          <a:noFill/>
          <a:ln>
            <a:noFill/>
          </a:ln>
        </p:spPr>
      </p:pic>
      <p:pic>
        <p:nvPicPr>
          <p:cNvPr id="305" name="Google Shape;305;p41"/>
          <p:cNvPicPr preferRelativeResize="0"/>
          <p:nvPr/>
        </p:nvPicPr>
        <p:blipFill rotWithShape="1">
          <a:blip r:embed="rId7">
            <a:alphaModFix/>
          </a:blip>
          <a:srcRect b="0" l="0" r="0" t="0"/>
          <a:stretch/>
        </p:blipFill>
        <p:spPr>
          <a:xfrm>
            <a:off x="4975752" y="2722188"/>
            <a:ext cx="2077913" cy="415584"/>
          </a:xfrm>
          <a:prstGeom prst="rect">
            <a:avLst/>
          </a:prstGeom>
          <a:noFill/>
          <a:ln>
            <a:noFill/>
          </a:ln>
        </p:spPr>
      </p:pic>
      <p:pic>
        <p:nvPicPr>
          <p:cNvPr id="306" name="Google Shape;306;p41"/>
          <p:cNvPicPr preferRelativeResize="0"/>
          <p:nvPr/>
        </p:nvPicPr>
        <p:blipFill rotWithShape="1">
          <a:blip r:embed="rId8">
            <a:alphaModFix/>
          </a:blip>
          <a:srcRect b="0" l="0" r="0" t="0"/>
          <a:stretch/>
        </p:blipFill>
        <p:spPr>
          <a:xfrm>
            <a:off x="7522873" y="1146694"/>
            <a:ext cx="1485478" cy="1980638"/>
          </a:xfrm>
          <a:prstGeom prst="rect">
            <a:avLst/>
          </a:prstGeom>
          <a:noFill/>
          <a:ln>
            <a:noFill/>
          </a:ln>
        </p:spPr>
      </p:pic>
      <p:pic>
        <p:nvPicPr>
          <p:cNvPr id="307" name="Google Shape;307;p41"/>
          <p:cNvPicPr preferRelativeResize="0"/>
          <p:nvPr/>
        </p:nvPicPr>
        <p:blipFill rotWithShape="1">
          <a:blip r:embed="rId9">
            <a:alphaModFix/>
          </a:blip>
          <a:srcRect b="0" l="0" r="0" t="0"/>
          <a:stretch/>
        </p:blipFill>
        <p:spPr>
          <a:xfrm>
            <a:off x="2286357" y="2185622"/>
            <a:ext cx="2317108" cy="10311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2"/>
          <p:cNvSpPr txBox="1"/>
          <p:nvPr>
            <p:ph type="title"/>
          </p:nvPr>
        </p:nvSpPr>
        <p:spPr>
          <a:xfrm>
            <a:off x="457181" y="121435"/>
            <a:ext cx="8229600" cy="857400"/>
          </a:xfrm>
          <a:prstGeom prst="rect">
            <a:avLst/>
          </a:prstGeom>
          <a:noFill/>
          <a:ln>
            <a:noFill/>
          </a:ln>
          <a:effectLst>
            <a:reflection blurRad="0" dir="0" dist="0" endA="0" endPos="1000" fadeDir="5400012" kx="0" rotWithShape="0" algn="bl" stPos="0" sy="-100000" ky="0"/>
          </a:effectLst>
        </p:spPr>
        <p:txBody>
          <a:bodyPr anchorCtr="0" anchor="ctr" bIns="91450" lIns="91450" spcFirstLastPara="1" rIns="91450" wrap="square" tIns="91450">
            <a:noAutofit/>
          </a:bodyPr>
          <a:lstStyle/>
          <a:p>
            <a:pPr indent="0" lvl="0" marL="0" marR="0" rtl="0" algn="ctr">
              <a:lnSpc>
                <a:spcPct val="100000"/>
              </a:lnSpc>
              <a:spcBef>
                <a:spcPts val="0"/>
              </a:spcBef>
              <a:spcAft>
                <a:spcPts val="0"/>
              </a:spcAft>
              <a:buSzPts val="4400"/>
              <a:buNone/>
            </a:pPr>
            <a:r>
              <a:rPr b="1" lang="en" sz="3200">
                <a:solidFill>
                  <a:schemeClr val="dk2"/>
                </a:solidFill>
                <a:latin typeface="Ubuntu"/>
                <a:ea typeface="Ubuntu"/>
                <a:cs typeface="Ubuntu"/>
                <a:sym typeface="Ubuntu"/>
              </a:rPr>
              <a:t>Contact for more information</a:t>
            </a:r>
            <a:endParaRPr b="1" sz="3200">
              <a:solidFill>
                <a:schemeClr val="dk2"/>
              </a:solidFill>
              <a:latin typeface="Ubuntu"/>
              <a:ea typeface="Ubuntu"/>
              <a:cs typeface="Ubuntu"/>
              <a:sym typeface="Ubuntu"/>
            </a:endParaRPr>
          </a:p>
        </p:txBody>
      </p:sp>
      <p:sp>
        <p:nvSpPr>
          <p:cNvPr id="313" name="Google Shape;313;p42"/>
          <p:cNvSpPr txBox="1"/>
          <p:nvPr>
            <p:ph idx="4294967295" type="body"/>
          </p:nvPr>
        </p:nvSpPr>
        <p:spPr>
          <a:xfrm>
            <a:off x="952080" y="1349888"/>
            <a:ext cx="7239900" cy="2739000"/>
          </a:xfrm>
          <a:prstGeom prst="rect">
            <a:avLst/>
          </a:prstGeom>
          <a:noFill/>
          <a:ln>
            <a:noFill/>
          </a:ln>
        </p:spPr>
        <p:txBody>
          <a:bodyPr anchorCtr="0" anchor="t" bIns="91450" lIns="91450" spcFirstLastPara="1" rIns="91450" wrap="square" tIns="91450">
            <a:noAutofit/>
          </a:bodyPr>
          <a:lstStyle/>
          <a:p>
            <a:pPr indent="0" lvl="0" marL="0" rtl="0" algn="ctr">
              <a:lnSpc>
                <a:spcPct val="100000"/>
              </a:lnSpc>
              <a:spcBef>
                <a:spcPts val="700"/>
              </a:spcBef>
              <a:spcAft>
                <a:spcPts val="0"/>
              </a:spcAft>
              <a:buSzPts val="3200"/>
              <a:buNone/>
            </a:pPr>
            <a:r>
              <a:rPr b="1" lang="en">
                <a:solidFill>
                  <a:srgbClr val="FF6600"/>
                </a:solidFill>
                <a:latin typeface="Ubuntu"/>
                <a:ea typeface="Ubuntu"/>
                <a:cs typeface="Ubuntu"/>
                <a:sym typeface="Ubuntu"/>
              </a:rPr>
              <a:t>Gabe Shapiro</a:t>
            </a:r>
            <a:endParaRPr b="1">
              <a:solidFill>
                <a:srgbClr val="FF6600"/>
              </a:solidFill>
              <a:latin typeface="Ubuntu"/>
              <a:ea typeface="Ubuntu"/>
              <a:cs typeface="Ubuntu"/>
              <a:sym typeface="Ubuntu"/>
            </a:endParaRPr>
          </a:p>
          <a:p>
            <a:pPr indent="0" lvl="0" marL="0" rtl="0" algn="ctr">
              <a:lnSpc>
                <a:spcPct val="100000"/>
              </a:lnSpc>
              <a:spcBef>
                <a:spcPts val="800"/>
              </a:spcBef>
              <a:spcAft>
                <a:spcPts val="0"/>
              </a:spcAft>
              <a:buSzPts val="3200"/>
              <a:buNone/>
            </a:pPr>
            <a:r>
              <a:rPr b="1" lang="en">
                <a:solidFill>
                  <a:srgbClr val="FF6600"/>
                </a:solidFill>
                <a:latin typeface="Ubuntu"/>
                <a:ea typeface="Ubuntu"/>
                <a:cs typeface="Ubuntu"/>
                <a:sym typeface="Ubuntu"/>
              </a:rPr>
              <a:t>Co-Founder &amp; Co-Executive Director</a:t>
            </a:r>
            <a:endParaRPr b="1" sz="1400">
              <a:solidFill>
                <a:srgbClr val="FF6600"/>
              </a:solidFill>
              <a:latin typeface="Ubuntu"/>
              <a:ea typeface="Ubuntu"/>
              <a:cs typeface="Ubuntu"/>
              <a:sym typeface="Ubuntu"/>
            </a:endParaRPr>
          </a:p>
          <a:p>
            <a:pPr indent="0" lvl="0" marL="0" rtl="0" algn="ctr">
              <a:lnSpc>
                <a:spcPct val="100000"/>
              </a:lnSpc>
              <a:spcBef>
                <a:spcPts val="800"/>
              </a:spcBef>
              <a:spcAft>
                <a:spcPts val="0"/>
              </a:spcAft>
              <a:buSzPts val="3200"/>
              <a:buNone/>
            </a:pPr>
            <a:r>
              <a:rPr lang="en" sz="2300">
                <a:solidFill>
                  <a:srgbClr val="1F497D"/>
                </a:solidFill>
              </a:rPr>
              <a:t>Gabe@allinenergy.org</a:t>
            </a:r>
            <a:endParaRPr sz="2300">
              <a:solidFill>
                <a:srgbClr val="1F497D"/>
              </a:solidFill>
            </a:endParaRPr>
          </a:p>
          <a:p>
            <a:pPr indent="0" lvl="0" marL="0" rtl="0" algn="ctr">
              <a:lnSpc>
                <a:spcPct val="100000"/>
              </a:lnSpc>
              <a:spcBef>
                <a:spcPts val="800"/>
              </a:spcBef>
              <a:spcAft>
                <a:spcPts val="0"/>
              </a:spcAft>
              <a:buSzPts val="3200"/>
              <a:buNone/>
            </a:pPr>
            <a:r>
              <a:rPr lang="en" sz="2300">
                <a:solidFill>
                  <a:schemeClr val="dk2"/>
                </a:solidFill>
              </a:rPr>
              <a:t>(781) 656-5359</a:t>
            </a:r>
            <a:endParaRPr sz="2300">
              <a:solidFill>
                <a:schemeClr val="dk2"/>
              </a:solidFill>
            </a:endParaRPr>
          </a:p>
          <a:p>
            <a:pPr indent="0" lvl="0" marL="0" rtl="0" algn="ctr">
              <a:lnSpc>
                <a:spcPct val="100000"/>
              </a:lnSpc>
              <a:spcBef>
                <a:spcPts val="800"/>
              </a:spcBef>
              <a:spcAft>
                <a:spcPts val="800"/>
              </a:spcAft>
              <a:buSzPts val="3200"/>
              <a:buNone/>
            </a:pPr>
            <a:r>
              <a:rPr lang="en" sz="2300">
                <a:solidFill>
                  <a:schemeClr val="dk2"/>
                </a:solidFill>
              </a:rPr>
              <a:t>allinenergy.org</a:t>
            </a:r>
            <a:endParaRPr sz="23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0"/>
          <p:cNvSpPr txBox="1"/>
          <p:nvPr/>
        </p:nvSpPr>
        <p:spPr>
          <a:xfrm>
            <a:off x="79596" y="114200"/>
            <a:ext cx="7479300" cy="792600"/>
          </a:xfrm>
          <a:prstGeom prst="rect">
            <a:avLst/>
          </a:prstGeom>
          <a:noFill/>
          <a:ln>
            <a:noFill/>
          </a:ln>
        </p:spPr>
        <p:txBody>
          <a:bodyPr anchorCtr="0" anchor="t" bIns="121875" lIns="121875" spcFirstLastPara="1" rIns="121875" wrap="square" tIns="121875">
            <a:noAutofit/>
          </a:bodyPr>
          <a:lstStyle/>
          <a:p>
            <a:pPr indent="0" lvl="0" marL="0" rtl="0" algn="l">
              <a:spcBef>
                <a:spcPts val="0"/>
              </a:spcBef>
              <a:spcAft>
                <a:spcPts val="0"/>
              </a:spcAft>
              <a:buNone/>
            </a:pPr>
            <a:r>
              <a:rPr b="1" lang="en" sz="3400">
                <a:solidFill>
                  <a:srgbClr val="FF6600"/>
                </a:solidFill>
                <a:latin typeface="Montserrat"/>
                <a:ea typeface="Montserrat"/>
                <a:cs typeface="Montserrat"/>
                <a:sym typeface="Montserrat"/>
              </a:rPr>
              <a:t>Who is All In Energy?</a:t>
            </a:r>
            <a:endParaRPr b="1" sz="3400">
              <a:solidFill>
                <a:srgbClr val="FF6600"/>
              </a:solidFill>
              <a:latin typeface="Montserrat"/>
              <a:ea typeface="Montserrat"/>
              <a:cs typeface="Montserrat"/>
              <a:sym typeface="Montserrat"/>
            </a:endParaRPr>
          </a:p>
        </p:txBody>
      </p:sp>
      <p:sp>
        <p:nvSpPr>
          <p:cNvPr id="149" name="Google Shape;149;p30"/>
          <p:cNvSpPr txBox="1"/>
          <p:nvPr/>
        </p:nvSpPr>
        <p:spPr>
          <a:xfrm>
            <a:off x="79600" y="834725"/>
            <a:ext cx="4947600" cy="3141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2000">
                <a:latin typeface="Ubuntu"/>
                <a:ea typeface="Ubuntu"/>
                <a:cs typeface="Ubuntu"/>
                <a:sym typeface="Ubuntu"/>
              </a:rPr>
              <a:t>Nonprofit with </a:t>
            </a:r>
            <a:r>
              <a:rPr lang="en" sz="2000">
                <a:solidFill>
                  <a:schemeClr val="dk1"/>
                </a:solidFill>
                <a:latin typeface="Ubuntu"/>
                <a:ea typeface="Ubuntu"/>
                <a:cs typeface="Ubuntu"/>
                <a:sym typeface="Ubuntu"/>
              </a:rPr>
              <a:t>mission</a:t>
            </a:r>
            <a:r>
              <a:rPr lang="en" sz="2000">
                <a:latin typeface="Ubuntu"/>
                <a:ea typeface="Ubuntu"/>
                <a:cs typeface="Ubuntu"/>
                <a:sym typeface="Ubuntu"/>
              </a:rPr>
              <a:t> is to accelerate an inclusive clean energy economy. </a:t>
            </a:r>
            <a:endParaRPr sz="2000">
              <a:latin typeface="Ubuntu"/>
              <a:ea typeface="Ubuntu"/>
              <a:cs typeface="Ubuntu"/>
              <a:sym typeface="Ubuntu"/>
            </a:endParaRPr>
          </a:p>
          <a:p>
            <a:pPr indent="0" lvl="0" marL="0" rtl="0" algn="ctr">
              <a:lnSpc>
                <a:spcPct val="150000"/>
              </a:lnSpc>
              <a:spcBef>
                <a:spcPts val="0"/>
              </a:spcBef>
              <a:spcAft>
                <a:spcPts val="0"/>
              </a:spcAft>
              <a:buNone/>
            </a:pPr>
            <a:r>
              <a:t/>
            </a:r>
            <a:endParaRPr sz="2000">
              <a:latin typeface="Ubuntu"/>
              <a:ea typeface="Ubuntu"/>
              <a:cs typeface="Ubuntu"/>
              <a:sym typeface="Ubuntu"/>
            </a:endParaRPr>
          </a:p>
          <a:p>
            <a:pPr indent="0" lvl="0" marL="0" rtl="0" algn="ctr">
              <a:lnSpc>
                <a:spcPct val="150000"/>
              </a:lnSpc>
              <a:spcBef>
                <a:spcPts val="0"/>
              </a:spcBef>
              <a:spcAft>
                <a:spcPts val="0"/>
              </a:spcAft>
              <a:buNone/>
            </a:pPr>
            <a:r>
              <a:rPr lang="en" sz="2000">
                <a:latin typeface="Ubuntu"/>
                <a:ea typeface="Ubuntu"/>
                <a:cs typeface="Ubuntu"/>
                <a:sym typeface="Ubuntu"/>
              </a:rPr>
              <a:t>Support community-outreach campaigns to bring energy efficiency and </a:t>
            </a:r>
            <a:r>
              <a:rPr lang="en" sz="2000">
                <a:latin typeface="Ubuntu"/>
                <a:ea typeface="Ubuntu"/>
                <a:cs typeface="Ubuntu"/>
                <a:sym typeface="Ubuntu"/>
              </a:rPr>
              <a:t>affordable renewables to communities with many renters, low-moderate income households, non-English speakers. </a:t>
            </a:r>
            <a:endParaRPr sz="2000">
              <a:latin typeface="Ubuntu"/>
              <a:ea typeface="Ubuntu"/>
              <a:cs typeface="Ubuntu"/>
              <a:sym typeface="Ubuntu"/>
            </a:endParaRPr>
          </a:p>
        </p:txBody>
      </p:sp>
      <p:grpSp>
        <p:nvGrpSpPr>
          <p:cNvPr id="150" name="Google Shape;150;p30"/>
          <p:cNvGrpSpPr/>
          <p:nvPr/>
        </p:nvGrpSpPr>
        <p:grpSpPr>
          <a:xfrm>
            <a:off x="5336793" y="0"/>
            <a:ext cx="3835717" cy="4999483"/>
            <a:chOff x="5184791" y="0"/>
            <a:chExt cx="3983092" cy="5143501"/>
          </a:xfrm>
        </p:grpSpPr>
        <p:pic>
          <p:nvPicPr>
            <p:cNvPr id="151" name="Google Shape;151;p30"/>
            <p:cNvPicPr preferRelativeResize="0"/>
            <p:nvPr/>
          </p:nvPicPr>
          <p:blipFill>
            <a:blip r:embed="rId3">
              <a:alphaModFix/>
            </a:blip>
            <a:stretch>
              <a:fillRect/>
            </a:stretch>
          </p:blipFill>
          <p:spPr>
            <a:xfrm>
              <a:off x="5184800" y="2531700"/>
              <a:ext cx="3980899" cy="2611801"/>
            </a:xfrm>
            <a:prstGeom prst="rect">
              <a:avLst/>
            </a:prstGeom>
            <a:noFill/>
            <a:ln>
              <a:noFill/>
            </a:ln>
          </p:spPr>
        </p:pic>
        <p:pic>
          <p:nvPicPr>
            <p:cNvPr id="152" name="Google Shape;152;p30"/>
            <p:cNvPicPr preferRelativeResize="0"/>
            <p:nvPr/>
          </p:nvPicPr>
          <p:blipFill>
            <a:blip r:embed="rId4">
              <a:alphaModFix/>
            </a:blip>
            <a:stretch>
              <a:fillRect/>
            </a:stretch>
          </p:blipFill>
          <p:spPr>
            <a:xfrm>
              <a:off x="5184800" y="0"/>
              <a:ext cx="3980900" cy="2611800"/>
            </a:xfrm>
            <a:prstGeom prst="rect">
              <a:avLst/>
            </a:prstGeom>
            <a:noFill/>
            <a:ln>
              <a:noFill/>
            </a:ln>
          </p:spPr>
        </p:pic>
        <p:pic>
          <p:nvPicPr>
            <p:cNvPr id="153" name="Google Shape;153;p30"/>
            <p:cNvPicPr preferRelativeResize="0"/>
            <p:nvPr/>
          </p:nvPicPr>
          <p:blipFill rotWithShape="1">
            <a:blip r:embed="rId5">
              <a:alphaModFix/>
            </a:blip>
            <a:srcRect b="26530" l="0" r="0" t="0"/>
            <a:stretch/>
          </p:blipFill>
          <p:spPr>
            <a:xfrm>
              <a:off x="5184791" y="2611800"/>
              <a:ext cx="1306677" cy="1177295"/>
            </a:xfrm>
            <a:prstGeom prst="rect">
              <a:avLst/>
            </a:prstGeom>
            <a:noFill/>
            <a:ln>
              <a:noFill/>
            </a:ln>
          </p:spPr>
        </p:pic>
        <p:pic>
          <p:nvPicPr>
            <p:cNvPr id="154" name="Google Shape;154;p30"/>
            <p:cNvPicPr preferRelativeResize="0"/>
            <p:nvPr/>
          </p:nvPicPr>
          <p:blipFill rotWithShape="1">
            <a:blip r:embed="rId6">
              <a:alphaModFix/>
            </a:blip>
            <a:srcRect b="3725" l="4961" r="0" t="0"/>
            <a:stretch/>
          </p:blipFill>
          <p:spPr>
            <a:xfrm>
              <a:off x="5184791" y="0"/>
              <a:ext cx="1278054" cy="1284963"/>
            </a:xfrm>
            <a:prstGeom prst="rect">
              <a:avLst/>
            </a:prstGeom>
            <a:noFill/>
            <a:ln>
              <a:noFill/>
            </a:ln>
          </p:spPr>
        </p:pic>
        <p:pic>
          <p:nvPicPr>
            <p:cNvPr id="155" name="Google Shape;155;p30"/>
            <p:cNvPicPr preferRelativeResize="0"/>
            <p:nvPr/>
          </p:nvPicPr>
          <p:blipFill>
            <a:blip r:embed="rId7">
              <a:alphaModFix/>
            </a:blip>
            <a:stretch>
              <a:fillRect/>
            </a:stretch>
          </p:blipFill>
          <p:spPr>
            <a:xfrm>
              <a:off x="7855852" y="1301082"/>
              <a:ext cx="1290836" cy="1290836"/>
            </a:xfrm>
            <a:prstGeom prst="rect">
              <a:avLst/>
            </a:prstGeom>
            <a:noFill/>
            <a:ln>
              <a:noFill/>
            </a:ln>
          </p:spPr>
        </p:pic>
        <p:pic>
          <p:nvPicPr>
            <p:cNvPr id="156" name="Google Shape;156;p30"/>
            <p:cNvPicPr preferRelativeResize="0"/>
            <p:nvPr/>
          </p:nvPicPr>
          <p:blipFill rotWithShape="1">
            <a:blip r:embed="rId8">
              <a:alphaModFix/>
            </a:blip>
            <a:srcRect b="17121" l="11330" r="11330" t="3538"/>
            <a:stretch/>
          </p:blipFill>
          <p:spPr>
            <a:xfrm>
              <a:off x="5203057" y="1311619"/>
              <a:ext cx="1231958" cy="1264257"/>
            </a:xfrm>
            <a:prstGeom prst="rect">
              <a:avLst/>
            </a:prstGeom>
            <a:noFill/>
            <a:ln>
              <a:noFill/>
            </a:ln>
          </p:spPr>
        </p:pic>
        <p:pic>
          <p:nvPicPr>
            <p:cNvPr id="157" name="Google Shape;157;p30"/>
            <p:cNvPicPr preferRelativeResize="0"/>
            <p:nvPr/>
          </p:nvPicPr>
          <p:blipFill>
            <a:blip r:embed="rId9">
              <a:alphaModFix/>
            </a:blip>
            <a:stretch>
              <a:fillRect/>
            </a:stretch>
          </p:blipFill>
          <p:spPr>
            <a:xfrm>
              <a:off x="7882767" y="3825919"/>
              <a:ext cx="1285115" cy="128511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nvSpPr>
        <p:spPr>
          <a:xfrm>
            <a:off x="330425" y="1408150"/>
            <a:ext cx="8517600" cy="79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000000"/>
                </a:solidFill>
                <a:latin typeface="Ubuntu"/>
                <a:ea typeface="Ubuntu"/>
                <a:cs typeface="Ubuntu"/>
                <a:sym typeface="Ubuntu"/>
              </a:rPr>
              <a:t>Accelerate an inclusive clean energy economy</a:t>
            </a:r>
            <a:endParaRPr b="0" i="0" sz="2800" u="none" cap="none" strike="noStrike">
              <a:solidFill>
                <a:srgbClr val="000000"/>
              </a:solidFill>
              <a:latin typeface="Ubuntu"/>
              <a:ea typeface="Ubuntu"/>
              <a:cs typeface="Ubuntu"/>
              <a:sym typeface="Ubuntu"/>
            </a:endParaRPr>
          </a:p>
        </p:txBody>
      </p:sp>
      <p:sp>
        <p:nvSpPr>
          <p:cNvPr id="163" name="Google Shape;163;p31"/>
          <p:cNvSpPr/>
          <p:nvPr/>
        </p:nvSpPr>
        <p:spPr>
          <a:xfrm>
            <a:off x="-18950" y="5013175"/>
            <a:ext cx="6560400" cy="1305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64" name="Google Shape;164;p31"/>
          <p:cNvPicPr preferRelativeResize="0"/>
          <p:nvPr/>
        </p:nvPicPr>
        <p:blipFill rotWithShape="1">
          <a:blip r:embed="rId3">
            <a:alphaModFix/>
          </a:blip>
          <a:srcRect b="0" l="0" r="0" t="0"/>
          <a:stretch/>
        </p:blipFill>
        <p:spPr>
          <a:xfrm>
            <a:off x="4659600" y="2856800"/>
            <a:ext cx="4483275" cy="2286128"/>
          </a:xfrm>
          <a:prstGeom prst="rect">
            <a:avLst/>
          </a:prstGeom>
          <a:noFill/>
          <a:ln>
            <a:noFill/>
          </a:ln>
        </p:spPr>
      </p:pic>
      <p:sp>
        <p:nvSpPr>
          <p:cNvPr id="165" name="Google Shape;165;p31"/>
          <p:cNvSpPr txBox="1"/>
          <p:nvPr/>
        </p:nvSpPr>
        <p:spPr>
          <a:xfrm>
            <a:off x="188850" y="307525"/>
            <a:ext cx="6795000" cy="79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FF6600"/>
                </a:solidFill>
                <a:latin typeface="Montserrat"/>
                <a:ea typeface="Montserrat"/>
                <a:cs typeface="Montserrat"/>
                <a:sym typeface="Montserrat"/>
              </a:rPr>
              <a:t>Mission</a:t>
            </a:r>
            <a:endParaRPr b="1" i="0" sz="3200" u="none" cap="none" strike="noStrike">
              <a:solidFill>
                <a:srgbClr val="FF66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1" name="Google Shape;171;p32"/>
          <p:cNvSpPr txBox="1"/>
          <p:nvPr/>
        </p:nvSpPr>
        <p:spPr>
          <a:xfrm>
            <a:off x="94475" y="76200"/>
            <a:ext cx="9049500" cy="9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FF6600"/>
                </a:solidFill>
                <a:latin typeface="Montserrat"/>
                <a:ea typeface="Montserrat"/>
                <a:cs typeface="Montserrat"/>
                <a:sym typeface="Montserrat"/>
              </a:rPr>
              <a:t>All In Energy works at the nexus of two challenges</a:t>
            </a:r>
            <a:endParaRPr b="1" i="0" sz="3200" u="none" cap="none" strike="noStrike">
              <a:solidFill>
                <a:srgbClr val="FF6600"/>
              </a:solidFill>
              <a:latin typeface="Montserrat"/>
              <a:ea typeface="Montserrat"/>
              <a:cs typeface="Montserrat"/>
              <a:sym typeface="Montserrat"/>
            </a:endParaRPr>
          </a:p>
        </p:txBody>
      </p:sp>
      <p:sp>
        <p:nvSpPr>
          <p:cNvPr id="172" name="Google Shape;172;p32"/>
          <p:cNvSpPr/>
          <p:nvPr/>
        </p:nvSpPr>
        <p:spPr>
          <a:xfrm>
            <a:off x="1506721" y="1119596"/>
            <a:ext cx="3681600" cy="3587400"/>
          </a:xfrm>
          <a:prstGeom prst="flowChartConnector">
            <a:avLst/>
          </a:prstGeom>
          <a:noFill/>
          <a:ln cap="flat" cmpd="sng" w="76200">
            <a:solidFill>
              <a:srgbClr val="FF66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3" name="Google Shape;173;p32"/>
          <p:cNvSpPr/>
          <p:nvPr/>
        </p:nvSpPr>
        <p:spPr>
          <a:xfrm>
            <a:off x="4078788" y="1058275"/>
            <a:ext cx="3634200" cy="3648900"/>
          </a:xfrm>
          <a:prstGeom prst="flowChartConnector">
            <a:avLst/>
          </a:prstGeom>
          <a:noFill/>
          <a:ln cap="flat" cmpd="sng" w="76200">
            <a:solidFill>
              <a:srgbClr val="8DC6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74" name="Google Shape;174;p32"/>
          <p:cNvPicPr preferRelativeResize="0"/>
          <p:nvPr/>
        </p:nvPicPr>
        <p:blipFill rotWithShape="1">
          <a:blip r:embed="rId3">
            <a:alphaModFix/>
          </a:blip>
          <a:srcRect b="0" l="0" r="0" t="0"/>
          <a:stretch/>
        </p:blipFill>
        <p:spPr>
          <a:xfrm>
            <a:off x="4175235" y="2283613"/>
            <a:ext cx="903056" cy="1231355"/>
          </a:xfrm>
          <a:prstGeom prst="rect">
            <a:avLst/>
          </a:prstGeom>
          <a:noFill/>
          <a:ln>
            <a:noFill/>
          </a:ln>
        </p:spPr>
      </p:pic>
      <p:sp>
        <p:nvSpPr>
          <p:cNvPr id="175" name="Google Shape;175;p32"/>
          <p:cNvSpPr/>
          <p:nvPr/>
        </p:nvSpPr>
        <p:spPr>
          <a:xfrm>
            <a:off x="4910615" y="1456575"/>
            <a:ext cx="2493000" cy="1081200"/>
          </a:xfrm>
          <a:prstGeom prst="rect">
            <a:avLst/>
          </a:prstGeom>
          <a:noFill/>
          <a:ln>
            <a:noFill/>
          </a:ln>
        </p:spPr>
        <p:txBody>
          <a:bodyPr anchorCtr="0" anchor="t" bIns="91450" lIns="91450" spcFirstLastPara="1" rIns="91450" wrap="square" tIns="91450">
            <a:noAutofit/>
          </a:bodyPr>
          <a:lstStyle/>
          <a:p>
            <a:pPr indent="0" lvl="0" marL="0" marR="0" rtl="0" algn="ctr">
              <a:lnSpc>
                <a:spcPct val="115000"/>
              </a:lnSpc>
              <a:spcBef>
                <a:spcPts val="0"/>
              </a:spcBef>
              <a:spcAft>
                <a:spcPts val="0"/>
              </a:spcAft>
              <a:buClr>
                <a:srgbClr val="000000"/>
              </a:buClr>
              <a:buSzPts val="800"/>
              <a:buFont typeface="Arial"/>
              <a:buNone/>
            </a:pPr>
            <a:r>
              <a:rPr b="0" i="0" lang="en" sz="1600" u="none" cap="none" strike="noStrike">
                <a:solidFill>
                  <a:srgbClr val="000000"/>
                </a:solidFill>
                <a:latin typeface="Ubuntu"/>
                <a:ea typeface="Ubuntu"/>
                <a:cs typeface="Ubuntu"/>
                <a:sym typeface="Ubuntu"/>
              </a:rPr>
              <a:t>Massachusetts’ clean energy economy is growing</a:t>
            </a:r>
            <a:endParaRPr b="0" i="0" sz="1600" u="none" cap="none" strike="noStrike">
              <a:solidFill>
                <a:srgbClr val="000000"/>
              </a:solidFill>
              <a:latin typeface="Ubuntu"/>
              <a:ea typeface="Ubuntu"/>
              <a:cs typeface="Ubuntu"/>
              <a:sym typeface="Ubuntu"/>
            </a:endParaRPr>
          </a:p>
          <a:p>
            <a:pPr indent="0" lvl="0" marL="0" marR="0" rtl="0" algn="l">
              <a:lnSpc>
                <a:spcPct val="115000"/>
              </a:lnSpc>
              <a:spcBef>
                <a:spcPts val="0"/>
              </a:spcBef>
              <a:spcAft>
                <a:spcPts val="0"/>
              </a:spcAft>
              <a:buClr>
                <a:srgbClr val="000000"/>
              </a:buClr>
              <a:buSzPts val="800"/>
              <a:buFont typeface="Arial"/>
              <a:buNone/>
            </a:pPr>
            <a:r>
              <a:t/>
            </a:r>
            <a:endParaRPr b="1" i="0" sz="16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Ubuntu"/>
              <a:ea typeface="Ubuntu"/>
              <a:cs typeface="Ubuntu"/>
              <a:sym typeface="Ubuntu"/>
            </a:endParaRPr>
          </a:p>
        </p:txBody>
      </p:sp>
      <p:sp>
        <p:nvSpPr>
          <p:cNvPr id="176" name="Google Shape;176;p32"/>
          <p:cNvSpPr/>
          <p:nvPr/>
        </p:nvSpPr>
        <p:spPr>
          <a:xfrm>
            <a:off x="1856696" y="1456575"/>
            <a:ext cx="2633400" cy="833700"/>
          </a:xfrm>
          <a:prstGeom prst="rect">
            <a:avLst/>
          </a:prstGeom>
          <a:noFill/>
          <a:ln>
            <a:noFill/>
          </a:ln>
        </p:spPr>
        <p:txBody>
          <a:bodyPr anchorCtr="0" anchor="t" bIns="91450" lIns="91450" spcFirstLastPara="1" rIns="91450" wrap="square" tIns="91450">
            <a:noAutofit/>
          </a:bodyPr>
          <a:lstStyle/>
          <a:p>
            <a:pPr indent="0" lvl="0" marL="0" marR="0" rtl="0" algn="ctr">
              <a:lnSpc>
                <a:spcPct val="115000"/>
              </a:lnSpc>
              <a:spcBef>
                <a:spcPts val="0"/>
              </a:spcBef>
              <a:spcAft>
                <a:spcPts val="0"/>
              </a:spcAft>
              <a:buClr>
                <a:srgbClr val="000000"/>
              </a:buClr>
              <a:buSzPts val="800"/>
              <a:buFont typeface="Arial"/>
              <a:buNone/>
            </a:pPr>
            <a:r>
              <a:rPr b="0" i="0" lang="en" sz="1600" u="none" cap="none" strike="noStrike">
                <a:solidFill>
                  <a:srgbClr val="000000"/>
                </a:solidFill>
                <a:latin typeface="Ubuntu"/>
                <a:ea typeface="Ubuntu"/>
                <a:cs typeface="Ubuntu"/>
                <a:sym typeface="Ubuntu"/>
              </a:rPr>
              <a:t>Massachusetts has nation-leading energy incentive programs</a:t>
            </a:r>
            <a:endParaRPr b="0" i="0" sz="1600" u="none" cap="none" strike="noStrike">
              <a:solidFill>
                <a:srgbClr val="000000"/>
              </a:solidFill>
              <a:latin typeface="Ubuntu"/>
              <a:ea typeface="Ubuntu"/>
              <a:cs typeface="Ubuntu"/>
              <a:sym typeface="Ubuntu"/>
            </a:endParaRPr>
          </a:p>
          <a:p>
            <a:pPr indent="0" lvl="0" marL="0" marR="0" rtl="0" algn="l">
              <a:lnSpc>
                <a:spcPct val="115000"/>
              </a:lnSpc>
              <a:spcBef>
                <a:spcPts val="0"/>
              </a:spcBef>
              <a:spcAft>
                <a:spcPts val="0"/>
              </a:spcAft>
              <a:buClr>
                <a:srgbClr val="000000"/>
              </a:buClr>
              <a:buSzPts val="800"/>
              <a:buFont typeface="Arial"/>
              <a:buNone/>
            </a:pPr>
            <a:r>
              <a:t/>
            </a:r>
            <a:endParaRPr b="0" i="0" sz="1600" u="none" cap="none" strike="noStrike">
              <a:solidFill>
                <a:srgbClr val="000000"/>
              </a:solidFill>
              <a:latin typeface="Ubuntu"/>
              <a:ea typeface="Ubuntu"/>
              <a:cs typeface="Ubuntu"/>
              <a:sym typeface="Ubuntu"/>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Ubuntu"/>
              <a:ea typeface="Ubuntu"/>
              <a:cs typeface="Ubuntu"/>
              <a:sym typeface="Ubuntu"/>
            </a:endParaRPr>
          </a:p>
        </p:txBody>
      </p:sp>
      <p:sp>
        <p:nvSpPr>
          <p:cNvPr id="177" name="Google Shape;177;p32"/>
          <p:cNvSpPr/>
          <p:nvPr/>
        </p:nvSpPr>
        <p:spPr>
          <a:xfrm>
            <a:off x="1916581" y="2451169"/>
            <a:ext cx="2218500" cy="1481400"/>
          </a:xfrm>
          <a:prstGeom prst="rect">
            <a:avLst/>
          </a:prstGeom>
          <a:noFill/>
          <a:ln>
            <a:noFill/>
          </a:ln>
        </p:spPr>
        <p:txBody>
          <a:bodyPr anchorCtr="0" anchor="t" bIns="91450" lIns="91450" spcFirstLastPara="1" rIns="91450" wrap="square" tIns="91450">
            <a:noAutofit/>
          </a:bodyPr>
          <a:lstStyle/>
          <a:p>
            <a:pPr indent="0" lvl="0" marL="0" marR="0" rtl="0" algn="ctr">
              <a:lnSpc>
                <a:spcPct val="115000"/>
              </a:lnSpc>
              <a:spcBef>
                <a:spcPts val="0"/>
              </a:spcBef>
              <a:spcAft>
                <a:spcPts val="0"/>
              </a:spcAft>
              <a:buClr>
                <a:srgbClr val="000000"/>
              </a:buClr>
              <a:buSzPts val="800"/>
              <a:buFont typeface="Arial"/>
              <a:buNone/>
            </a:pPr>
            <a:r>
              <a:rPr b="0" i="0" lang="en" sz="1600" u="none" cap="none" strike="noStrike">
                <a:solidFill>
                  <a:srgbClr val="000000"/>
                </a:solidFill>
                <a:latin typeface="Ubuntu"/>
                <a:ea typeface="Ubuntu"/>
                <a:cs typeface="Ubuntu"/>
                <a:sym typeface="Ubuntu"/>
              </a:rPr>
              <a:t>BUT</a:t>
            </a:r>
            <a:endParaRPr b="1" i="0" sz="1600" u="none" cap="none" strike="noStrike">
              <a:solidFill>
                <a:srgbClr val="000000"/>
              </a:solidFill>
              <a:latin typeface="Ubuntu"/>
              <a:ea typeface="Ubuntu"/>
              <a:cs typeface="Ubuntu"/>
              <a:sym typeface="Ubuntu"/>
            </a:endParaRPr>
          </a:p>
          <a:p>
            <a:pPr indent="0" lvl="0" marL="0" marR="0" rtl="0" algn="ctr">
              <a:lnSpc>
                <a:spcPct val="115000"/>
              </a:lnSpc>
              <a:spcBef>
                <a:spcPts val="0"/>
              </a:spcBef>
              <a:spcAft>
                <a:spcPts val="0"/>
              </a:spcAft>
              <a:buClr>
                <a:srgbClr val="000000"/>
              </a:buClr>
              <a:buSzPts val="800"/>
              <a:buFont typeface="Arial"/>
              <a:buNone/>
            </a:pPr>
            <a:r>
              <a:t/>
            </a:r>
            <a:endParaRPr b="1" i="0" sz="1600" u="none" cap="none" strike="noStrike">
              <a:solidFill>
                <a:srgbClr val="FF6600"/>
              </a:solidFill>
              <a:latin typeface="Ubuntu"/>
              <a:ea typeface="Ubuntu"/>
              <a:cs typeface="Ubuntu"/>
              <a:sym typeface="Ubuntu"/>
            </a:endParaRPr>
          </a:p>
          <a:p>
            <a:pPr indent="0" lvl="0" marL="0" marR="0" rtl="0" algn="ctr">
              <a:lnSpc>
                <a:spcPct val="115000"/>
              </a:lnSpc>
              <a:spcBef>
                <a:spcPts val="0"/>
              </a:spcBef>
              <a:spcAft>
                <a:spcPts val="0"/>
              </a:spcAft>
              <a:buClr>
                <a:srgbClr val="000000"/>
              </a:buClr>
              <a:buSzPts val="1600"/>
              <a:buFont typeface="Arial"/>
              <a:buNone/>
            </a:pPr>
            <a:r>
              <a:rPr b="1" i="0" lang="en" sz="1600" u="none" cap="none" strike="noStrike">
                <a:solidFill>
                  <a:srgbClr val="FF6600"/>
                </a:solidFill>
                <a:latin typeface="Ubuntu"/>
                <a:ea typeface="Ubuntu"/>
                <a:cs typeface="Ubuntu"/>
                <a:sym typeface="Ubuntu"/>
              </a:rPr>
              <a:t>Renters, non-English speakers and moderate income families are underserved</a:t>
            </a:r>
            <a:endParaRPr b="1" i="0" sz="1600" u="none" cap="none" strike="noStrike">
              <a:solidFill>
                <a:srgbClr val="FF6600"/>
              </a:solidFill>
              <a:latin typeface="Ubuntu"/>
              <a:ea typeface="Ubuntu"/>
              <a:cs typeface="Ubuntu"/>
              <a:sym typeface="Ubuntu"/>
            </a:endParaRPr>
          </a:p>
        </p:txBody>
      </p:sp>
      <p:sp>
        <p:nvSpPr>
          <p:cNvPr id="178" name="Google Shape;178;p32"/>
          <p:cNvSpPr txBox="1"/>
          <p:nvPr/>
        </p:nvSpPr>
        <p:spPr>
          <a:xfrm>
            <a:off x="5242011" y="2484338"/>
            <a:ext cx="1989900" cy="858000"/>
          </a:xfrm>
          <a:prstGeom prst="rect">
            <a:avLst/>
          </a:prstGeom>
          <a:noFill/>
          <a:ln>
            <a:noFill/>
          </a:ln>
        </p:spPr>
        <p:txBody>
          <a:bodyPr anchorCtr="0" anchor="t" bIns="68575" lIns="68575" spcFirstLastPara="1" rIns="68575" wrap="square" tIns="68575">
            <a:noAutofit/>
          </a:bodyPr>
          <a:lstStyle/>
          <a:p>
            <a:pPr indent="0" lvl="0" marL="0" marR="0" rtl="0" algn="ctr">
              <a:lnSpc>
                <a:spcPct val="115000"/>
              </a:lnSpc>
              <a:spcBef>
                <a:spcPts val="0"/>
              </a:spcBef>
              <a:spcAft>
                <a:spcPts val="0"/>
              </a:spcAft>
              <a:buClr>
                <a:srgbClr val="000000"/>
              </a:buClr>
              <a:buSzPts val="800"/>
              <a:buFont typeface="Arial"/>
              <a:buNone/>
            </a:pPr>
            <a:r>
              <a:rPr b="0" i="0" lang="en" sz="1600" u="none" cap="none" strike="noStrike">
                <a:solidFill>
                  <a:srgbClr val="000000"/>
                </a:solidFill>
                <a:latin typeface="Ubuntu"/>
                <a:ea typeface="Ubuntu"/>
                <a:cs typeface="Ubuntu"/>
                <a:sym typeface="Ubuntu"/>
              </a:rPr>
              <a:t>BUT</a:t>
            </a:r>
            <a:endParaRPr b="0" i="0" sz="1600" u="none" cap="none" strike="noStrike">
              <a:solidFill>
                <a:srgbClr val="000000"/>
              </a:solidFill>
              <a:latin typeface="Ubuntu"/>
              <a:ea typeface="Ubuntu"/>
              <a:cs typeface="Ubuntu"/>
              <a:sym typeface="Ubuntu"/>
            </a:endParaRPr>
          </a:p>
          <a:p>
            <a:pPr indent="0" lvl="0" marL="0" marR="0" rtl="0" algn="ctr">
              <a:lnSpc>
                <a:spcPct val="115000"/>
              </a:lnSpc>
              <a:spcBef>
                <a:spcPts val="0"/>
              </a:spcBef>
              <a:spcAft>
                <a:spcPts val="0"/>
              </a:spcAft>
              <a:buClr>
                <a:srgbClr val="000000"/>
              </a:buClr>
              <a:buSzPts val="800"/>
              <a:buFont typeface="Arial"/>
              <a:buNone/>
            </a:pPr>
            <a:r>
              <a:t/>
            </a:r>
            <a:endParaRPr b="0" i="0" sz="1600" u="none" cap="none" strike="noStrike">
              <a:solidFill>
                <a:srgbClr val="1F497D"/>
              </a:solidFill>
              <a:latin typeface="Ubuntu"/>
              <a:ea typeface="Ubuntu"/>
              <a:cs typeface="Ubuntu"/>
              <a:sym typeface="Ubuntu"/>
            </a:endParaRPr>
          </a:p>
          <a:p>
            <a:pPr indent="0" lvl="0" marL="0" marR="0" rtl="0" algn="ctr">
              <a:lnSpc>
                <a:spcPct val="115000"/>
              </a:lnSpc>
              <a:spcBef>
                <a:spcPts val="0"/>
              </a:spcBef>
              <a:spcAft>
                <a:spcPts val="0"/>
              </a:spcAft>
              <a:buClr>
                <a:srgbClr val="000000"/>
              </a:buClr>
              <a:buSzPts val="800"/>
              <a:buFont typeface="Arial"/>
              <a:buNone/>
            </a:pPr>
            <a:r>
              <a:rPr b="1" i="0" lang="en" sz="1600" u="none" cap="none" strike="noStrike">
                <a:solidFill>
                  <a:srgbClr val="8DC63F"/>
                </a:solidFill>
                <a:latin typeface="Ubuntu"/>
                <a:ea typeface="Ubuntu"/>
                <a:cs typeface="Ubuntu"/>
                <a:sym typeface="Ubuntu"/>
              </a:rPr>
              <a:t>Women and people of color are underrepresented</a:t>
            </a:r>
            <a:endParaRPr b="0" i="0" sz="1600" u="none" cap="none" strike="noStrike">
              <a:solidFill>
                <a:srgbClr val="000000"/>
              </a:solidFill>
              <a:latin typeface="Ubuntu"/>
              <a:ea typeface="Ubuntu"/>
              <a:cs typeface="Ubuntu"/>
              <a:sym typeface="Ubunt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4" name="Google Shape;184;p33"/>
          <p:cNvSpPr txBox="1"/>
          <p:nvPr/>
        </p:nvSpPr>
        <p:spPr>
          <a:xfrm>
            <a:off x="94475" y="304800"/>
            <a:ext cx="9049500" cy="9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1" i="0" lang="en" sz="3200" u="none" cap="none" strike="noStrike">
                <a:solidFill>
                  <a:srgbClr val="FF6600"/>
                </a:solidFill>
                <a:latin typeface="Montserrat"/>
                <a:ea typeface="Montserrat"/>
                <a:cs typeface="Montserrat"/>
                <a:sym typeface="Montserrat"/>
              </a:rPr>
              <a:t>Our approach</a:t>
            </a:r>
            <a:endParaRPr b="1" i="0" sz="3200" u="none" cap="none" strike="noStrike">
              <a:solidFill>
                <a:srgbClr val="FF6600"/>
              </a:solidFill>
              <a:latin typeface="Montserrat"/>
              <a:ea typeface="Montserrat"/>
              <a:cs typeface="Montserrat"/>
              <a:sym typeface="Montserrat"/>
            </a:endParaRPr>
          </a:p>
        </p:txBody>
      </p:sp>
      <p:sp>
        <p:nvSpPr>
          <p:cNvPr id="185" name="Google Shape;185;p33"/>
          <p:cNvSpPr/>
          <p:nvPr/>
        </p:nvSpPr>
        <p:spPr>
          <a:xfrm>
            <a:off x="1506721" y="1119596"/>
            <a:ext cx="3681600" cy="3587400"/>
          </a:xfrm>
          <a:prstGeom prst="flowChartConnector">
            <a:avLst/>
          </a:prstGeom>
          <a:noFill/>
          <a:ln cap="flat" cmpd="sng" w="76200">
            <a:solidFill>
              <a:srgbClr val="FF66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6" name="Google Shape;186;p33"/>
          <p:cNvSpPr/>
          <p:nvPr/>
        </p:nvSpPr>
        <p:spPr>
          <a:xfrm>
            <a:off x="4078788" y="1058275"/>
            <a:ext cx="3634200" cy="3648900"/>
          </a:xfrm>
          <a:prstGeom prst="flowChartConnector">
            <a:avLst/>
          </a:prstGeom>
          <a:noFill/>
          <a:ln cap="flat" cmpd="sng" w="76200">
            <a:solidFill>
              <a:srgbClr val="8DC6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87" name="Google Shape;187;p33"/>
          <p:cNvPicPr preferRelativeResize="0"/>
          <p:nvPr/>
        </p:nvPicPr>
        <p:blipFill rotWithShape="1">
          <a:blip r:embed="rId3">
            <a:alphaModFix/>
          </a:blip>
          <a:srcRect b="0" l="0" r="0" t="0"/>
          <a:stretch/>
        </p:blipFill>
        <p:spPr>
          <a:xfrm>
            <a:off x="4175235" y="2283613"/>
            <a:ext cx="903056" cy="1231355"/>
          </a:xfrm>
          <a:prstGeom prst="rect">
            <a:avLst/>
          </a:prstGeom>
          <a:noFill/>
          <a:ln>
            <a:noFill/>
          </a:ln>
        </p:spPr>
      </p:pic>
      <p:sp>
        <p:nvSpPr>
          <p:cNvPr id="188" name="Google Shape;188;p33"/>
          <p:cNvSpPr/>
          <p:nvPr/>
        </p:nvSpPr>
        <p:spPr>
          <a:xfrm>
            <a:off x="5333834" y="2357981"/>
            <a:ext cx="2093400" cy="1049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1100"/>
              <a:buFont typeface="Arial"/>
              <a:buNone/>
            </a:pPr>
            <a:r>
              <a:rPr b="0" i="0" lang="en" sz="1600" u="none" cap="none" strike="noStrike">
                <a:solidFill>
                  <a:srgbClr val="000000"/>
                </a:solidFill>
                <a:latin typeface="Ubuntu"/>
                <a:ea typeface="Ubuntu"/>
                <a:cs typeface="Ubuntu"/>
                <a:sym typeface="Ubuntu"/>
              </a:rPr>
              <a:t>We bring diverse talent to careers in the clean energy industry</a:t>
            </a:r>
            <a:endParaRPr b="0" i="0" sz="1600" u="none" cap="none" strike="noStrike">
              <a:solidFill>
                <a:srgbClr val="000000"/>
              </a:solidFill>
              <a:latin typeface="Ubuntu"/>
              <a:ea typeface="Ubuntu"/>
              <a:cs typeface="Ubuntu"/>
              <a:sym typeface="Ubuntu"/>
            </a:endParaRPr>
          </a:p>
          <a:p>
            <a:pPr indent="0" lvl="0" marL="0" marR="0" rtl="0" algn="ctr">
              <a:lnSpc>
                <a:spcPct val="115000"/>
              </a:lnSpc>
              <a:spcBef>
                <a:spcPts val="0"/>
              </a:spcBef>
              <a:spcAft>
                <a:spcPts val="0"/>
              </a:spcAft>
              <a:buClr>
                <a:srgbClr val="000000"/>
              </a:buClr>
              <a:buSzPts val="1100"/>
              <a:buFont typeface="Arial"/>
              <a:buNone/>
            </a:pPr>
            <a:r>
              <a:t/>
            </a:r>
            <a:endParaRPr b="0" i="0" sz="1600" u="none" cap="none" strike="noStrike">
              <a:solidFill>
                <a:srgbClr val="000000"/>
              </a:solidFill>
              <a:latin typeface="Ubuntu"/>
              <a:ea typeface="Ubuntu"/>
              <a:cs typeface="Ubuntu"/>
              <a:sym typeface="Ubuntu"/>
            </a:endParaRPr>
          </a:p>
          <a:p>
            <a:pPr indent="0" lvl="0" marL="0" marR="0" rtl="0" algn="l">
              <a:lnSpc>
                <a:spcPct val="115000"/>
              </a:lnSpc>
              <a:spcBef>
                <a:spcPts val="0"/>
              </a:spcBef>
              <a:spcAft>
                <a:spcPts val="0"/>
              </a:spcAft>
              <a:buClr>
                <a:srgbClr val="000000"/>
              </a:buClr>
              <a:buSzPts val="1100"/>
              <a:buFont typeface="Arial"/>
              <a:buNone/>
            </a:pPr>
            <a:r>
              <a:t/>
            </a:r>
            <a:endParaRPr b="1" i="0" sz="16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Ubuntu"/>
              <a:ea typeface="Ubuntu"/>
              <a:cs typeface="Ubuntu"/>
              <a:sym typeface="Ubuntu"/>
            </a:endParaRPr>
          </a:p>
        </p:txBody>
      </p:sp>
      <p:sp>
        <p:nvSpPr>
          <p:cNvPr id="189" name="Google Shape;189;p33"/>
          <p:cNvSpPr/>
          <p:nvPr/>
        </p:nvSpPr>
        <p:spPr>
          <a:xfrm>
            <a:off x="1374600" y="2170894"/>
            <a:ext cx="3197400" cy="14568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Ubuntu"/>
                <a:ea typeface="Ubuntu"/>
                <a:cs typeface="Ubuntu"/>
                <a:sym typeface="Ubuntu"/>
              </a:rPr>
              <a:t>We bring energy </a:t>
            </a:r>
            <a:endParaRPr b="0" i="0" sz="1600" u="none" cap="none" strike="noStrike">
              <a:solidFill>
                <a:srgbClr val="000000"/>
              </a:solidFill>
              <a:latin typeface="Ubuntu"/>
              <a:ea typeface="Ubuntu"/>
              <a:cs typeface="Ubuntu"/>
              <a:sym typeface="Ubuntu"/>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Ubuntu"/>
                <a:ea typeface="Ubuntu"/>
                <a:cs typeface="Ubuntu"/>
                <a:sym typeface="Ubuntu"/>
              </a:rPr>
              <a:t>efficiency and </a:t>
            </a:r>
            <a:endParaRPr b="0" i="0" sz="1600" u="none" cap="none" strike="noStrike">
              <a:solidFill>
                <a:srgbClr val="000000"/>
              </a:solidFill>
              <a:latin typeface="Ubuntu"/>
              <a:ea typeface="Ubuntu"/>
              <a:cs typeface="Ubuntu"/>
              <a:sym typeface="Ubuntu"/>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Ubuntu"/>
                <a:ea typeface="Ubuntu"/>
                <a:cs typeface="Ubuntu"/>
                <a:sym typeface="Ubuntu"/>
              </a:rPr>
              <a:t>renewable energy </a:t>
            </a:r>
            <a:endParaRPr b="0" i="0" sz="1600" u="none" cap="none" strike="noStrike">
              <a:solidFill>
                <a:srgbClr val="000000"/>
              </a:solidFill>
              <a:latin typeface="Ubuntu"/>
              <a:ea typeface="Ubuntu"/>
              <a:cs typeface="Ubuntu"/>
              <a:sym typeface="Ubuntu"/>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Ubuntu"/>
                <a:ea typeface="Ubuntu"/>
                <a:cs typeface="Ubuntu"/>
                <a:sym typeface="Ubuntu"/>
              </a:rPr>
              <a:t>to underserved </a:t>
            </a:r>
            <a:endParaRPr b="0" i="0" sz="1600" u="none" cap="none" strike="noStrike">
              <a:solidFill>
                <a:srgbClr val="000000"/>
              </a:solidFill>
              <a:latin typeface="Ubuntu"/>
              <a:ea typeface="Ubuntu"/>
              <a:cs typeface="Ubuntu"/>
              <a:sym typeface="Ubuntu"/>
            </a:endParaRPr>
          </a:p>
          <a:p>
            <a:pPr indent="0" lvl="0" marL="0" marR="0" rtl="0" algn="ctr">
              <a:lnSpc>
                <a:spcPct val="100000"/>
              </a:lnSpc>
              <a:spcBef>
                <a:spcPts val="0"/>
              </a:spcBef>
              <a:spcAft>
                <a:spcPts val="0"/>
              </a:spcAft>
              <a:buClr>
                <a:schemeClr val="dk1"/>
              </a:buClr>
              <a:buSzPts val="1100"/>
              <a:buFont typeface="Arial"/>
              <a:buNone/>
            </a:pPr>
            <a:r>
              <a:rPr b="0" i="0" lang="en" sz="1600" u="none" cap="none" strike="noStrike">
                <a:solidFill>
                  <a:srgbClr val="000000"/>
                </a:solidFill>
                <a:latin typeface="Ubuntu"/>
                <a:ea typeface="Ubuntu"/>
                <a:cs typeface="Ubuntu"/>
                <a:sym typeface="Ubuntu"/>
              </a:rPr>
              <a:t>communities</a:t>
            </a:r>
            <a:endParaRPr b="0" i="0" sz="1600" u="none" cap="none" strike="noStrike">
              <a:solidFill>
                <a:srgbClr val="000000"/>
              </a:solidFill>
              <a:latin typeface="Ubuntu"/>
              <a:ea typeface="Ubuntu"/>
              <a:cs typeface="Ubuntu"/>
              <a:sym typeface="Ubuntu"/>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Ubuntu"/>
              <a:ea typeface="Ubuntu"/>
              <a:cs typeface="Ubuntu"/>
              <a:sym typeface="Ubunt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4"/>
          <p:cNvSpPr txBox="1"/>
          <p:nvPr/>
        </p:nvSpPr>
        <p:spPr>
          <a:xfrm>
            <a:off x="88350" y="4554544"/>
            <a:ext cx="2143200" cy="588900"/>
          </a:xfrm>
          <a:prstGeom prst="rect">
            <a:avLst/>
          </a:prstGeom>
          <a:solidFill>
            <a:srgbClr val="FFFFFF"/>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5" name="Google Shape;195;p34"/>
          <p:cNvSpPr txBox="1"/>
          <p:nvPr>
            <p:ph type="title"/>
          </p:nvPr>
        </p:nvSpPr>
        <p:spPr>
          <a:xfrm>
            <a:off x="198882" y="174919"/>
            <a:ext cx="87684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b="1" lang="en" sz="2900">
                <a:solidFill>
                  <a:srgbClr val="FF6600"/>
                </a:solidFill>
                <a:latin typeface="Ubuntu"/>
                <a:ea typeface="Ubuntu"/>
                <a:cs typeface="Ubuntu"/>
                <a:sym typeface="Ubuntu"/>
              </a:rPr>
              <a:t>Challenges for underserved groups (renters, non-english speakers, low-to-moderate income) </a:t>
            </a:r>
            <a:endParaRPr b="1" sz="2900">
              <a:solidFill>
                <a:srgbClr val="FF6600"/>
              </a:solidFill>
              <a:latin typeface="Ubuntu"/>
              <a:ea typeface="Ubuntu"/>
              <a:cs typeface="Ubuntu"/>
              <a:sym typeface="Ubuntu"/>
            </a:endParaRPr>
          </a:p>
        </p:txBody>
      </p:sp>
      <p:sp>
        <p:nvSpPr>
          <p:cNvPr id="196" name="Google Shape;196;p34"/>
          <p:cNvSpPr txBox="1"/>
          <p:nvPr/>
        </p:nvSpPr>
        <p:spPr>
          <a:xfrm>
            <a:off x="88350" y="4554656"/>
            <a:ext cx="2143200" cy="588900"/>
          </a:xfrm>
          <a:prstGeom prst="rect">
            <a:avLst/>
          </a:prstGeom>
          <a:solidFill>
            <a:srgbClr val="D7EFF3"/>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7" name="Google Shape;197;p34"/>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8" name="Google Shape;198;p34"/>
          <p:cNvSpPr txBox="1"/>
          <p:nvPr/>
        </p:nvSpPr>
        <p:spPr>
          <a:xfrm>
            <a:off x="0" y="1203844"/>
            <a:ext cx="9037500" cy="3047100"/>
          </a:xfrm>
          <a:prstGeom prst="rect">
            <a:avLst/>
          </a:prstGeom>
          <a:noFill/>
          <a:ln>
            <a:noFill/>
          </a:ln>
        </p:spPr>
        <p:txBody>
          <a:bodyPr anchorCtr="0" anchor="t" bIns="91450" lIns="91450" spcFirstLastPara="1" rIns="91450" wrap="square" tIns="91450">
            <a:noAutofit/>
          </a:bodyPr>
          <a:lstStyle/>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Ubuntu"/>
                <a:ea typeface="Ubuntu"/>
                <a:cs typeface="Ubuntu"/>
                <a:sym typeface="Ubuntu"/>
              </a:rPr>
              <a:t>Awaress: Mass marketing, targeted marketing are insufficient</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Ubuntu"/>
                <a:ea typeface="Ubuntu"/>
                <a:cs typeface="Ubuntu"/>
                <a:sym typeface="Ubuntu"/>
              </a:rPr>
              <a:t>Trust: The messenger is as important as the message</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chemeClr val="dk1"/>
                </a:solidFill>
                <a:latin typeface="Ubuntu"/>
                <a:ea typeface="Ubuntu"/>
                <a:cs typeface="Ubuntu"/>
                <a:sym typeface="Ubuntu"/>
              </a:rPr>
              <a:t>Access: One size does not fit all</a:t>
            </a:r>
            <a:endParaRPr b="0" i="0" sz="2500" u="none" cap="none" strike="noStrike">
              <a:solidFill>
                <a:schemeClr val="dk1"/>
              </a:solidFill>
              <a:latin typeface="Ubuntu"/>
              <a:ea typeface="Ubuntu"/>
              <a:cs typeface="Ubuntu"/>
              <a:sym typeface="Ubuntu"/>
            </a:endParaRPr>
          </a:p>
          <a:p>
            <a:pPr indent="0" lvl="0" marL="0" marR="0" rtl="0" algn="l">
              <a:lnSpc>
                <a:spcPct val="100000"/>
              </a:lnSpc>
              <a:spcBef>
                <a:spcPts val="0"/>
              </a:spcBef>
              <a:spcAft>
                <a:spcPts val="0"/>
              </a:spcAft>
              <a:buClr>
                <a:schemeClr val="dk1"/>
              </a:buClr>
              <a:buSzPts val="800"/>
              <a:buFont typeface="Arial"/>
              <a:buNone/>
            </a:pPr>
            <a:r>
              <a:t/>
            </a:r>
            <a:endParaRPr b="0" i="0" sz="2500" u="none" cap="none" strike="noStrike">
              <a:solidFill>
                <a:schemeClr val="dk1"/>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Ubuntu"/>
                <a:ea typeface="Ubuntu"/>
                <a:cs typeface="Ubuntu"/>
                <a:sym typeface="Ubuntu"/>
              </a:rPr>
              <a:t>Time: Barrier to action must be very low</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5"/>
          <p:cNvSpPr txBox="1"/>
          <p:nvPr/>
        </p:nvSpPr>
        <p:spPr>
          <a:xfrm>
            <a:off x="88350" y="4554544"/>
            <a:ext cx="2143200" cy="588900"/>
          </a:xfrm>
          <a:prstGeom prst="rect">
            <a:avLst/>
          </a:prstGeom>
          <a:solidFill>
            <a:srgbClr val="FFFFFF"/>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4" name="Google Shape;204;p35"/>
          <p:cNvSpPr txBox="1"/>
          <p:nvPr>
            <p:ph type="title"/>
          </p:nvPr>
        </p:nvSpPr>
        <p:spPr>
          <a:xfrm>
            <a:off x="198882" y="174919"/>
            <a:ext cx="87684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b="1" lang="en" sz="2900">
                <a:solidFill>
                  <a:srgbClr val="FF6600"/>
                </a:solidFill>
                <a:latin typeface="Ubuntu"/>
                <a:ea typeface="Ubuntu"/>
                <a:cs typeface="Ubuntu"/>
                <a:sym typeface="Ubuntu"/>
              </a:rPr>
              <a:t>Some strategies to overcome barriers</a:t>
            </a:r>
            <a:endParaRPr b="1" sz="2900">
              <a:solidFill>
                <a:srgbClr val="FF6600"/>
              </a:solidFill>
              <a:latin typeface="Ubuntu"/>
              <a:ea typeface="Ubuntu"/>
              <a:cs typeface="Ubuntu"/>
              <a:sym typeface="Ubuntu"/>
            </a:endParaRPr>
          </a:p>
        </p:txBody>
      </p:sp>
      <p:sp>
        <p:nvSpPr>
          <p:cNvPr id="205" name="Google Shape;205;p35"/>
          <p:cNvSpPr txBox="1"/>
          <p:nvPr/>
        </p:nvSpPr>
        <p:spPr>
          <a:xfrm>
            <a:off x="88350" y="4554656"/>
            <a:ext cx="2143200" cy="588900"/>
          </a:xfrm>
          <a:prstGeom prst="rect">
            <a:avLst/>
          </a:prstGeom>
          <a:solidFill>
            <a:srgbClr val="D7EFF3"/>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6" name="Google Shape;206;p35"/>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7" name="Google Shape;207;p35"/>
          <p:cNvSpPr txBox="1"/>
          <p:nvPr/>
        </p:nvSpPr>
        <p:spPr>
          <a:xfrm>
            <a:off x="0" y="1203844"/>
            <a:ext cx="9037500" cy="3047100"/>
          </a:xfrm>
          <a:prstGeom prst="rect">
            <a:avLst/>
          </a:prstGeom>
          <a:noFill/>
          <a:ln>
            <a:noFill/>
          </a:ln>
        </p:spPr>
        <p:txBody>
          <a:bodyPr anchorCtr="0" anchor="t" bIns="91450" lIns="91450" spcFirstLastPara="1" rIns="91450" wrap="square" tIns="91450">
            <a:noAutofit/>
          </a:bodyPr>
          <a:lstStyle/>
          <a:p>
            <a:pPr indent="-387350" lvl="0" marL="457200" marR="0" rtl="0" algn="l">
              <a:lnSpc>
                <a:spcPct val="100000"/>
              </a:lnSpc>
              <a:spcBef>
                <a:spcPts val="0"/>
              </a:spcBef>
              <a:spcAft>
                <a:spcPts val="0"/>
              </a:spcAft>
              <a:buSzPts val="2500"/>
              <a:buFont typeface="Ubuntu"/>
              <a:buChar char="●"/>
            </a:pPr>
            <a:r>
              <a:rPr lang="en" sz="2500">
                <a:latin typeface="Ubuntu"/>
                <a:ea typeface="Ubuntu"/>
                <a:cs typeface="Ubuntu"/>
                <a:sym typeface="Ubuntu"/>
              </a:rPr>
              <a:t>Involve cities and/or local community based organizations</a:t>
            </a:r>
            <a:endParaRPr b="0" i="0" sz="2500" u="none" cap="none" strike="noStrike">
              <a:solidFill>
                <a:srgbClr val="000000"/>
              </a:solidFill>
              <a:latin typeface="Ubuntu"/>
              <a:ea typeface="Ubuntu"/>
              <a:cs typeface="Ubuntu"/>
              <a:sym typeface="Ubuntu"/>
            </a:endParaRPr>
          </a:p>
          <a:p>
            <a:pPr indent="0" lvl="0" marL="457200" marR="0" rtl="0" algn="l">
              <a:lnSpc>
                <a:spcPct val="100000"/>
              </a:lnSpc>
              <a:spcBef>
                <a:spcPts val="0"/>
              </a:spcBef>
              <a:spcAft>
                <a:spcPts val="0"/>
              </a:spcAft>
              <a:buNone/>
            </a:pPr>
            <a:r>
              <a:t/>
            </a:r>
            <a:endParaRPr b="0" i="0" sz="2500" u="none" cap="none" strike="noStrike">
              <a:solidFill>
                <a:srgbClr val="000000"/>
              </a:solidFill>
              <a:latin typeface="Ubuntu"/>
              <a:ea typeface="Ubuntu"/>
              <a:cs typeface="Ubuntu"/>
              <a:sym typeface="Ubuntu"/>
            </a:endParaRPr>
          </a:p>
          <a:p>
            <a:pPr indent="-387350" lvl="0" marL="457200" marR="0" rtl="0" algn="l">
              <a:lnSpc>
                <a:spcPct val="100000"/>
              </a:lnSpc>
              <a:spcBef>
                <a:spcPts val="0"/>
              </a:spcBef>
              <a:spcAft>
                <a:spcPts val="0"/>
              </a:spcAft>
              <a:buSzPts val="2500"/>
              <a:buFont typeface="Ubuntu"/>
              <a:buChar char="●"/>
            </a:pPr>
            <a:r>
              <a:rPr lang="en" sz="2500">
                <a:latin typeface="Ubuntu"/>
                <a:ea typeface="Ubuntu"/>
                <a:cs typeface="Ubuntu"/>
                <a:sym typeface="Ubuntu"/>
              </a:rPr>
              <a:t>Meet people where they are</a:t>
            </a:r>
            <a:endParaRPr b="0" i="0" sz="2500" u="none" cap="none" strike="noStrike">
              <a:solidFill>
                <a:srgbClr val="000000"/>
              </a:solidFill>
              <a:latin typeface="Ubuntu"/>
              <a:ea typeface="Ubuntu"/>
              <a:cs typeface="Ubuntu"/>
              <a:sym typeface="Ubuntu"/>
            </a:endParaRPr>
          </a:p>
          <a:p>
            <a:pPr indent="0" lvl="0" marL="457200" marR="0" rtl="0" algn="l">
              <a:lnSpc>
                <a:spcPct val="100000"/>
              </a:lnSpc>
              <a:spcBef>
                <a:spcPts val="0"/>
              </a:spcBef>
              <a:spcAft>
                <a:spcPts val="0"/>
              </a:spcAft>
              <a:buNone/>
            </a:pPr>
            <a:r>
              <a:t/>
            </a:r>
            <a:endParaRPr sz="2500">
              <a:latin typeface="Ubuntu"/>
              <a:ea typeface="Ubuntu"/>
              <a:cs typeface="Ubuntu"/>
              <a:sym typeface="Ubuntu"/>
            </a:endParaRPr>
          </a:p>
          <a:p>
            <a:pPr indent="-387350" lvl="0" marL="457200" marR="0" rtl="0" algn="l">
              <a:lnSpc>
                <a:spcPct val="100000"/>
              </a:lnSpc>
              <a:spcBef>
                <a:spcPts val="0"/>
              </a:spcBef>
              <a:spcAft>
                <a:spcPts val="0"/>
              </a:spcAft>
              <a:buClr>
                <a:schemeClr val="dk1"/>
              </a:buClr>
              <a:buSzPts val="2500"/>
              <a:buFont typeface="Ubuntu"/>
              <a:buChar char="●"/>
            </a:pPr>
            <a:r>
              <a:rPr lang="en" sz="2500">
                <a:solidFill>
                  <a:schemeClr val="dk1"/>
                </a:solidFill>
                <a:latin typeface="Ubuntu"/>
                <a:ea typeface="Ubuntu"/>
                <a:cs typeface="Ubuntu"/>
                <a:sym typeface="Ubuntu"/>
              </a:rPr>
              <a:t>Think about the whole customer journey. Building awareness and interest is only half the battle</a:t>
            </a:r>
            <a:endParaRPr b="0" i="0" sz="2500" u="none" cap="none" strike="noStrike">
              <a:solidFill>
                <a:schemeClr val="dk1"/>
              </a:solidFill>
              <a:latin typeface="Ubuntu"/>
              <a:ea typeface="Ubuntu"/>
              <a:cs typeface="Ubuntu"/>
              <a:sym typeface="Ubuntu"/>
            </a:endParaRPr>
          </a:p>
          <a:p>
            <a:pPr indent="0" lvl="0" marL="457200" marR="0" rtl="0" algn="l">
              <a:lnSpc>
                <a:spcPct val="100000"/>
              </a:lnSpc>
              <a:spcBef>
                <a:spcPts val="0"/>
              </a:spcBef>
              <a:spcAft>
                <a:spcPts val="0"/>
              </a:spcAft>
              <a:buNone/>
            </a:pPr>
            <a:r>
              <a:t/>
            </a:r>
            <a:endParaRPr b="0" i="0" sz="2500" u="none" cap="none" strike="noStrike">
              <a:solidFill>
                <a:schemeClr val="dk1"/>
              </a:solidFill>
              <a:latin typeface="Ubuntu"/>
              <a:ea typeface="Ubuntu"/>
              <a:cs typeface="Ubuntu"/>
              <a:sym typeface="Ubuntu"/>
            </a:endParaRPr>
          </a:p>
          <a:p>
            <a:pPr indent="-387350" lvl="0" marL="457200" marR="0" rtl="0" algn="l">
              <a:lnSpc>
                <a:spcPct val="100000"/>
              </a:lnSpc>
              <a:spcBef>
                <a:spcPts val="0"/>
              </a:spcBef>
              <a:spcAft>
                <a:spcPts val="0"/>
              </a:spcAft>
              <a:buSzPts val="2500"/>
              <a:buFont typeface="Ubuntu"/>
              <a:buChar char="●"/>
            </a:pPr>
            <a:r>
              <a:rPr lang="en" sz="2500">
                <a:latin typeface="Ubuntu"/>
                <a:ea typeface="Ubuntu"/>
                <a:cs typeface="Ubuntu"/>
                <a:sym typeface="Ubuntu"/>
              </a:rPr>
              <a:t>Use data to target resources to where they are needed most</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6"/>
          <p:cNvSpPr txBox="1"/>
          <p:nvPr/>
        </p:nvSpPr>
        <p:spPr>
          <a:xfrm>
            <a:off x="88350" y="4554544"/>
            <a:ext cx="2143200" cy="588900"/>
          </a:xfrm>
          <a:prstGeom prst="rect">
            <a:avLst/>
          </a:prstGeom>
          <a:solidFill>
            <a:srgbClr val="FFFFFF"/>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3" name="Google Shape;213;p36"/>
          <p:cNvSpPr txBox="1"/>
          <p:nvPr>
            <p:ph type="title"/>
          </p:nvPr>
        </p:nvSpPr>
        <p:spPr>
          <a:xfrm>
            <a:off x="198882" y="232069"/>
            <a:ext cx="87684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b="1" lang="en" sz="2900">
                <a:solidFill>
                  <a:srgbClr val="FF6600"/>
                </a:solidFill>
                <a:latin typeface="Ubuntu"/>
                <a:ea typeface="Ubuntu"/>
                <a:cs typeface="Ubuntu"/>
                <a:sym typeface="Ubuntu"/>
              </a:rPr>
              <a:t>Barriers: Renters</a:t>
            </a:r>
            <a:endParaRPr b="1" sz="2900">
              <a:solidFill>
                <a:srgbClr val="FF6600"/>
              </a:solidFill>
              <a:latin typeface="Ubuntu"/>
              <a:ea typeface="Ubuntu"/>
              <a:cs typeface="Ubuntu"/>
              <a:sym typeface="Ubuntu"/>
            </a:endParaRPr>
          </a:p>
        </p:txBody>
      </p:sp>
      <p:sp>
        <p:nvSpPr>
          <p:cNvPr id="214" name="Google Shape;214;p36"/>
          <p:cNvSpPr txBox="1"/>
          <p:nvPr/>
        </p:nvSpPr>
        <p:spPr>
          <a:xfrm>
            <a:off x="88350" y="4554656"/>
            <a:ext cx="2143200" cy="588900"/>
          </a:xfrm>
          <a:prstGeom prst="rect">
            <a:avLst/>
          </a:prstGeom>
          <a:solidFill>
            <a:srgbClr val="D7EFF3"/>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5" name="Google Shape;215;p36"/>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6" name="Google Shape;216;p36"/>
          <p:cNvSpPr txBox="1"/>
          <p:nvPr/>
        </p:nvSpPr>
        <p:spPr>
          <a:xfrm>
            <a:off x="217798" y="1189856"/>
            <a:ext cx="8838300" cy="429900"/>
          </a:xfrm>
          <a:prstGeom prst="rect">
            <a:avLst/>
          </a:prstGeom>
          <a:noFill/>
          <a:ln>
            <a:noFill/>
          </a:ln>
        </p:spPr>
        <p:txBody>
          <a:bodyPr anchorCtr="0" anchor="t" bIns="91450" lIns="91450" spcFirstLastPara="1" rIns="91450" wrap="square" tIns="91450">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000000"/>
                </a:solidFill>
                <a:latin typeface="Montserrat"/>
                <a:ea typeface="Montserrat"/>
                <a:cs typeface="Montserrat"/>
                <a:sym typeface="Montserrat"/>
              </a:rPr>
              <a:t>Renters</a:t>
            </a:r>
            <a:endParaRPr b="1" i="0" sz="2800" u="none" cap="none" strike="noStrike">
              <a:solidFill>
                <a:srgbClr val="000000"/>
              </a:solidFill>
              <a:latin typeface="Montserrat"/>
              <a:ea typeface="Montserrat"/>
              <a:cs typeface="Montserrat"/>
              <a:sym typeface="Montserrat"/>
            </a:endParaRPr>
          </a:p>
        </p:txBody>
      </p:sp>
      <p:sp>
        <p:nvSpPr>
          <p:cNvPr id="217" name="Google Shape;217;p36"/>
          <p:cNvSpPr txBox="1"/>
          <p:nvPr/>
        </p:nvSpPr>
        <p:spPr>
          <a:xfrm>
            <a:off x="290304" y="1675444"/>
            <a:ext cx="8768400" cy="1325100"/>
          </a:xfrm>
          <a:prstGeom prst="rect">
            <a:avLst/>
          </a:prstGeom>
          <a:noFill/>
          <a:ln>
            <a:noFill/>
          </a:ln>
        </p:spPr>
        <p:txBody>
          <a:bodyPr anchorCtr="0" anchor="t" bIns="68575" lIns="68575" spcFirstLastPara="1" rIns="68575" wrap="square" tIns="68575">
            <a:noAutofit/>
          </a:bodyPr>
          <a:lstStyle/>
          <a:p>
            <a:pPr indent="-330200" lvl="0" marL="342900" marR="0" rtl="0" algn="l">
              <a:lnSpc>
                <a:spcPct val="100000"/>
              </a:lnSpc>
              <a:spcBef>
                <a:spcPts val="0"/>
              </a:spcBef>
              <a:spcAft>
                <a:spcPts val="0"/>
              </a:spcAft>
              <a:buClr>
                <a:srgbClr val="000000"/>
              </a:buClr>
              <a:buSzPts val="2600"/>
              <a:buFont typeface="Ubuntu"/>
              <a:buChar char="●"/>
            </a:pPr>
            <a:r>
              <a:rPr b="0" i="0" lang="en" sz="2600" u="none" cap="none" strike="noStrike">
                <a:solidFill>
                  <a:srgbClr val="000000"/>
                </a:solidFill>
                <a:latin typeface="Ubuntu"/>
                <a:ea typeface="Ubuntu"/>
                <a:cs typeface="Ubuntu"/>
                <a:sym typeface="Ubuntu"/>
              </a:rPr>
              <a:t>Pay into Mass Save monthly, but don’t know they can use it</a:t>
            </a:r>
            <a:endParaRPr b="0" i="0" sz="2600" u="none" cap="none" strike="noStrike">
              <a:solidFill>
                <a:srgbClr val="000000"/>
              </a:solidFill>
              <a:latin typeface="Ubuntu"/>
              <a:ea typeface="Ubuntu"/>
              <a:cs typeface="Ubuntu"/>
              <a:sym typeface="Ubuntu"/>
            </a:endParaRPr>
          </a:p>
          <a:p>
            <a:pPr indent="0" lvl="0" marL="3429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Ubuntu"/>
              <a:ea typeface="Ubuntu"/>
              <a:cs typeface="Ubuntu"/>
              <a:sym typeface="Ubuntu"/>
            </a:endParaRPr>
          </a:p>
          <a:p>
            <a:pPr indent="-330200" lvl="0" marL="342900" marR="0" rtl="0" algn="l">
              <a:lnSpc>
                <a:spcPct val="100000"/>
              </a:lnSpc>
              <a:spcBef>
                <a:spcPts val="0"/>
              </a:spcBef>
              <a:spcAft>
                <a:spcPts val="0"/>
              </a:spcAft>
              <a:buClr>
                <a:srgbClr val="000000"/>
              </a:buClr>
              <a:buSzPts val="2600"/>
              <a:buFont typeface="Ubuntu"/>
              <a:buChar char="●"/>
            </a:pPr>
            <a:r>
              <a:rPr b="0" i="0" lang="en" sz="2600" u="none" cap="none" strike="noStrike">
                <a:solidFill>
                  <a:srgbClr val="000000"/>
                </a:solidFill>
                <a:latin typeface="Ubuntu"/>
                <a:ea typeface="Ubuntu"/>
                <a:cs typeface="Ubuntu"/>
                <a:sym typeface="Ubuntu"/>
              </a:rPr>
              <a:t>Tenant/Landlord incentives for action are misaligned</a:t>
            </a:r>
            <a:endParaRPr b="0" i="0" sz="2600" u="none" cap="none" strike="noStrike">
              <a:solidFill>
                <a:srgbClr val="000000"/>
              </a:solidFill>
              <a:latin typeface="Ubuntu"/>
              <a:ea typeface="Ubuntu"/>
              <a:cs typeface="Ubuntu"/>
              <a:sym typeface="Ubuntu"/>
            </a:endParaRPr>
          </a:p>
          <a:p>
            <a:pPr indent="0" lvl="0" marL="3429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Ubuntu"/>
              <a:ea typeface="Ubuntu"/>
              <a:cs typeface="Ubuntu"/>
              <a:sym typeface="Ubuntu"/>
            </a:endParaRPr>
          </a:p>
          <a:p>
            <a:pPr indent="-330200" lvl="0" marL="342900" marR="0" rtl="0" algn="l">
              <a:lnSpc>
                <a:spcPct val="100000"/>
              </a:lnSpc>
              <a:spcBef>
                <a:spcPts val="0"/>
              </a:spcBef>
              <a:spcAft>
                <a:spcPts val="0"/>
              </a:spcAft>
              <a:buClr>
                <a:srgbClr val="000000"/>
              </a:buClr>
              <a:buSzPts val="2600"/>
              <a:buFont typeface="Ubuntu"/>
              <a:buChar char="●"/>
            </a:pPr>
            <a:r>
              <a:rPr b="0" i="0" lang="en" sz="2600" u="none" cap="none" strike="noStrike">
                <a:solidFill>
                  <a:srgbClr val="000000"/>
                </a:solidFill>
                <a:latin typeface="Ubuntu"/>
                <a:ea typeface="Ubuntu"/>
                <a:cs typeface="Ubuntu"/>
                <a:sym typeface="Ubuntu"/>
              </a:rPr>
              <a:t>Little incentive to serve renters (lower insulation probability)</a:t>
            </a:r>
            <a:endParaRPr b="0" i="0" sz="2600" u="none" cap="none" strike="noStrike">
              <a:solidFill>
                <a:srgbClr val="000000"/>
              </a:solidFill>
              <a:latin typeface="Ubuntu"/>
              <a:ea typeface="Ubuntu"/>
              <a:cs typeface="Ubuntu"/>
              <a:sym typeface="Ubunt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nvSpPr>
        <p:spPr>
          <a:xfrm>
            <a:off x="88350" y="4554544"/>
            <a:ext cx="2143200" cy="588900"/>
          </a:xfrm>
          <a:prstGeom prst="rect">
            <a:avLst/>
          </a:prstGeom>
          <a:solidFill>
            <a:srgbClr val="FFFFFF"/>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3" name="Google Shape;223;p37"/>
          <p:cNvSpPr txBox="1"/>
          <p:nvPr>
            <p:ph type="title"/>
          </p:nvPr>
        </p:nvSpPr>
        <p:spPr>
          <a:xfrm>
            <a:off x="111215" y="174919"/>
            <a:ext cx="8906700" cy="85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400"/>
              <a:buNone/>
            </a:pPr>
            <a:r>
              <a:rPr b="1" lang="en" sz="3200">
                <a:solidFill>
                  <a:srgbClr val="FF6600"/>
                </a:solidFill>
                <a:latin typeface="Ubuntu"/>
                <a:ea typeface="Ubuntu"/>
                <a:cs typeface="Ubuntu"/>
                <a:sym typeface="Ubuntu"/>
              </a:rPr>
              <a:t>Renters: Cambridge</a:t>
            </a:r>
            <a:endParaRPr b="1" sz="2600">
              <a:solidFill>
                <a:srgbClr val="FF6600"/>
              </a:solidFill>
              <a:latin typeface="Ubuntu"/>
              <a:ea typeface="Ubuntu"/>
              <a:cs typeface="Ubuntu"/>
              <a:sym typeface="Ubuntu"/>
            </a:endParaRPr>
          </a:p>
        </p:txBody>
      </p:sp>
      <p:sp>
        <p:nvSpPr>
          <p:cNvPr id="224" name="Google Shape;224;p37"/>
          <p:cNvSpPr txBox="1"/>
          <p:nvPr/>
        </p:nvSpPr>
        <p:spPr>
          <a:xfrm>
            <a:off x="88350" y="4554656"/>
            <a:ext cx="2143200" cy="588900"/>
          </a:xfrm>
          <a:prstGeom prst="rect">
            <a:avLst/>
          </a:prstGeom>
          <a:solidFill>
            <a:srgbClr val="D7EFF3"/>
          </a:solid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5" name="Google Shape;225;p37"/>
          <p:cNvSpPr/>
          <p:nvPr/>
        </p:nvSpPr>
        <p:spPr>
          <a:xfrm>
            <a:off x="-11750" y="5001400"/>
            <a:ext cx="9144000" cy="142200"/>
          </a:xfrm>
          <a:prstGeom prst="rect">
            <a:avLst/>
          </a:prstGeom>
          <a:solidFill>
            <a:srgbClr val="247439"/>
          </a:solidFill>
          <a:ln cap="flat" cmpd="sng" w="9525">
            <a:solidFill>
              <a:srgbClr val="24743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6" name="Google Shape;226;p37"/>
          <p:cNvSpPr txBox="1"/>
          <p:nvPr/>
        </p:nvSpPr>
        <p:spPr>
          <a:xfrm>
            <a:off x="225544" y="903394"/>
            <a:ext cx="4370700" cy="5889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Ubuntu"/>
                <a:ea typeface="Ubuntu"/>
                <a:cs typeface="Ubuntu"/>
                <a:sym typeface="Ubuntu"/>
              </a:rPr>
              <a:t>Innovations: </a:t>
            </a:r>
            <a:endParaRPr b="0" i="0" sz="26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Ubuntu"/>
              <a:ea typeface="Ubuntu"/>
              <a:cs typeface="Ubuntu"/>
              <a:sym typeface="Ubuntu"/>
            </a:endParaRPr>
          </a:p>
        </p:txBody>
      </p:sp>
      <p:pic>
        <p:nvPicPr>
          <p:cNvPr id="227" name="Google Shape;227;p37"/>
          <p:cNvPicPr preferRelativeResize="0"/>
          <p:nvPr/>
        </p:nvPicPr>
        <p:blipFill rotWithShape="1">
          <a:blip r:embed="rId3">
            <a:alphaModFix/>
          </a:blip>
          <a:srcRect b="0" l="0" r="0" t="0"/>
          <a:stretch/>
        </p:blipFill>
        <p:spPr>
          <a:xfrm>
            <a:off x="596783" y="1564294"/>
            <a:ext cx="1233700" cy="1185750"/>
          </a:xfrm>
          <a:prstGeom prst="rect">
            <a:avLst/>
          </a:prstGeom>
          <a:noFill/>
          <a:ln>
            <a:noFill/>
          </a:ln>
        </p:spPr>
      </p:pic>
      <p:pic>
        <p:nvPicPr>
          <p:cNvPr id="228" name="Google Shape;228;p37"/>
          <p:cNvPicPr preferRelativeResize="0"/>
          <p:nvPr/>
        </p:nvPicPr>
        <p:blipFill rotWithShape="1">
          <a:blip r:embed="rId4">
            <a:alphaModFix/>
          </a:blip>
          <a:srcRect b="0" l="0" r="0" t="0"/>
          <a:stretch/>
        </p:blipFill>
        <p:spPr>
          <a:xfrm>
            <a:off x="88353" y="2789575"/>
            <a:ext cx="2143213" cy="929385"/>
          </a:xfrm>
          <a:prstGeom prst="rect">
            <a:avLst/>
          </a:prstGeom>
          <a:noFill/>
          <a:ln>
            <a:noFill/>
          </a:ln>
        </p:spPr>
      </p:pic>
      <p:pic>
        <p:nvPicPr>
          <p:cNvPr id="229" name="Google Shape;229;p37"/>
          <p:cNvPicPr preferRelativeResize="0"/>
          <p:nvPr/>
        </p:nvPicPr>
        <p:blipFill rotWithShape="1">
          <a:blip r:embed="rId5">
            <a:alphaModFix/>
          </a:blip>
          <a:srcRect b="0" l="7133" r="5446" t="0"/>
          <a:stretch/>
        </p:blipFill>
        <p:spPr>
          <a:xfrm>
            <a:off x="2427251" y="1505288"/>
            <a:ext cx="2564331" cy="2199413"/>
          </a:xfrm>
          <a:prstGeom prst="rect">
            <a:avLst/>
          </a:prstGeom>
          <a:noFill/>
          <a:ln>
            <a:noFill/>
          </a:ln>
        </p:spPr>
      </p:pic>
      <p:sp>
        <p:nvSpPr>
          <p:cNvPr id="230" name="Google Shape;230;p37"/>
          <p:cNvSpPr txBox="1"/>
          <p:nvPr/>
        </p:nvSpPr>
        <p:spPr>
          <a:xfrm>
            <a:off x="88353" y="3797869"/>
            <a:ext cx="2250600" cy="8574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Ubuntu"/>
                <a:ea typeface="Ubuntu"/>
                <a:cs typeface="Ubuntu"/>
                <a:sym typeface="Ubuntu"/>
              </a:rPr>
              <a:t>Rental Property Energy Advisor</a:t>
            </a:r>
            <a:endParaRPr b="0" i="0" sz="1900" u="none" cap="none" strike="noStrike">
              <a:solidFill>
                <a:schemeClr val="dk1"/>
              </a:solidFill>
              <a:latin typeface="Ubuntu"/>
              <a:ea typeface="Ubuntu"/>
              <a:cs typeface="Ubuntu"/>
              <a:sym typeface="Ubuntu"/>
            </a:endParaRPr>
          </a:p>
        </p:txBody>
      </p:sp>
      <p:sp>
        <p:nvSpPr>
          <p:cNvPr id="231" name="Google Shape;231;p37"/>
          <p:cNvSpPr txBox="1"/>
          <p:nvPr/>
        </p:nvSpPr>
        <p:spPr>
          <a:xfrm>
            <a:off x="3661028" y="3598519"/>
            <a:ext cx="96900" cy="142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Ubuntu"/>
              <a:ea typeface="Ubuntu"/>
              <a:cs typeface="Ubuntu"/>
              <a:sym typeface="Ubuntu"/>
            </a:endParaRPr>
          </a:p>
        </p:txBody>
      </p:sp>
      <p:sp>
        <p:nvSpPr>
          <p:cNvPr id="232" name="Google Shape;232;p37"/>
          <p:cNvSpPr txBox="1"/>
          <p:nvPr/>
        </p:nvSpPr>
        <p:spPr>
          <a:xfrm>
            <a:off x="2427251" y="3717544"/>
            <a:ext cx="2250600" cy="8574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Ubuntu"/>
                <a:ea typeface="Ubuntu"/>
                <a:cs typeface="Ubuntu"/>
                <a:sym typeface="Ubuntu"/>
              </a:rPr>
              <a:t>Canvassing Team</a:t>
            </a:r>
            <a:endParaRPr b="0" i="0" sz="1900" u="none" cap="none" strike="noStrike">
              <a:solidFill>
                <a:schemeClr val="dk1"/>
              </a:solidFill>
              <a:latin typeface="Ubuntu"/>
              <a:ea typeface="Ubuntu"/>
              <a:cs typeface="Ubuntu"/>
              <a:sym typeface="Ubuntu"/>
            </a:endParaRPr>
          </a:p>
        </p:txBody>
      </p:sp>
      <p:sp>
        <p:nvSpPr>
          <p:cNvPr id="233" name="Google Shape;233;p37"/>
          <p:cNvSpPr txBox="1"/>
          <p:nvPr/>
        </p:nvSpPr>
        <p:spPr>
          <a:xfrm>
            <a:off x="5057972" y="3810000"/>
            <a:ext cx="2250600" cy="1185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900"/>
              <a:buFont typeface="Arial"/>
              <a:buNone/>
            </a:pPr>
            <a:r>
              <a:rPr b="0" i="0" lang="en" sz="1900" u="none" cap="none" strike="noStrike">
                <a:solidFill>
                  <a:schemeClr val="dk1"/>
                </a:solidFill>
                <a:latin typeface="Ubuntu"/>
                <a:ea typeface="Ubuntu"/>
                <a:cs typeface="Ubuntu"/>
                <a:sym typeface="Ubuntu"/>
              </a:rPr>
              <a:t>Landlord letter with 100% incentive</a:t>
            </a:r>
            <a:endParaRPr b="0" i="0" sz="1900" u="none" cap="none" strike="noStrike">
              <a:solidFill>
                <a:schemeClr val="dk1"/>
              </a:solidFill>
              <a:latin typeface="Ubuntu"/>
              <a:ea typeface="Ubuntu"/>
              <a:cs typeface="Ubuntu"/>
              <a:sym typeface="Ubuntu"/>
            </a:endParaRPr>
          </a:p>
        </p:txBody>
      </p:sp>
      <p:pic>
        <p:nvPicPr>
          <p:cNvPr id="234" name="Google Shape;234;p37"/>
          <p:cNvPicPr preferRelativeResize="0"/>
          <p:nvPr/>
        </p:nvPicPr>
        <p:blipFill rotWithShape="1">
          <a:blip r:embed="rId6">
            <a:alphaModFix/>
          </a:blip>
          <a:srcRect b="0" l="0" r="0" t="0"/>
          <a:stretch/>
        </p:blipFill>
        <p:spPr>
          <a:xfrm>
            <a:off x="5358271" y="1501706"/>
            <a:ext cx="1649555" cy="2199413"/>
          </a:xfrm>
          <a:prstGeom prst="rect">
            <a:avLst/>
          </a:prstGeom>
          <a:noFill/>
          <a:ln>
            <a:noFill/>
          </a:ln>
        </p:spPr>
      </p:pic>
      <p:sp>
        <p:nvSpPr>
          <p:cNvPr id="235" name="Google Shape;235;p37"/>
          <p:cNvSpPr txBox="1"/>
          <p:nvPr/>
        </p:nvSpPr>
        <p:spPr>
          <a:xfrm>
            <a:off x="7144637" y="1400888"/>
            <a:ext cx="1854600" cy="25314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Ubuntu"/>
                <a:ea typeface="Ubuntu"/>
                <a:cs typeface="Ubuntu"/>
                <a:sym typeface="Ubuntu"/>
              </a:rPr>
              <a:t>Pre-COVID: 191 Renters Served in 6 months</a:t>
            </a:r>
            <a:endParaRPr b="1" i="0" sz="2100" u="none" cap="none" strike="noStrike">
              <a:solidFill>
                <a:srgbClr val="000000"/>
              </a:solidFill>
              <a:latin typeface="Ubuntu"/>
              <a:ea typeface="Ubuntu"/>
              <a:cs typeface="Ubuntu"/>
              <a:sym typeface="Ubuntu"/>
            </a:endParaRPr>
          </a:p>
          <a:p>
            <a:pPr indent="0" lvl="0" marL="0" marR="0" rtl="0" algn="ctr">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Ubuntu"/>
              <a:ea typeface="Ubuntu"/>
              <a:cs typeface="Ubuntu"/>
              <a:sym typeface="Ubuntu"/>
            </a:endParaRPr>
          </a:p>
          <a:p>
            <a:pPr indent="0" lvl="0" marL="0" marR="0" rtl="0" algn="ctr">
              <a:lnSpc>
                <a:spcPct val="100000"/>
              </a:lnSpc>
              <a:spcBef>
                <a:spcPts val="0"/>
              </a:spcBef>
              <a:spcAft>
                <a:spcPts val="0"/>
              </a:spcAft>
              <a:buClr>
                <a:srgbClr val="000000"/>
              </a:buClr>
              <a:buSzPts val="2100"/>
              <a:buFont typeface="Arial"/>
              <a:buNone/>
            </a:pPr>
            <a:r>
              <a:rPr b="1" i="0" lang="en" sz="2100" u="none" cap="none" strike="noStrike">
                <a:solidFill>
                  <a:srgbClr val="000000"/>
                </a:solidFill>
                <a:latin typeface="Ubuntu"/>
                <a:ea typeface="Ubuntu"/>
                <a:cs typeface="Ubuntu"/>
                <a:sym typeface="Ubuntu"/>
              </a:rPr>
              <a:t>COVID era: </a:t>
            </a:r>
            <a:r>
              <a:rPr b="1" lang="en" sz="2100">
                <a:latin typeface="Ubuntu"/>
                <a:ea typeface="Ubuntu"/>
                <a:cs typeface="Ubuntu"/>
                <a:sym typeface="Ubuntu"/>
              </a:rPr>
              <a:t>100</a:t>
            </a:r>
            <a:r>
              <a:rPr b="1" i="0" lang="en" sz="2100" u="none" cap="none" strike="noStrike">
                <a:solidFill>
                  <a:srgbClr val="000000"/>
                </a:solidFill>
                <a:latin typeface="Ubuntu"/>
                <a:ea typeface="Ubuntu"/>
                <a:cs typeface="Ubuntu"/>
                <a:sym typeface="Ubuntu"/>
              </a:rPr>
              <a:t>+ renters </a:t>
            </a:r>
            <a:r>
              <a:rPr b="1" lang="en" sz="2100">
                <a:latin typeface="Ubuntu"/>
                <a:ea typeface="Ubuntu"/>
                <a:cs typeface="Ubuntu"/>
                <a:sym typeface="Ubuntu"/>
              </a:rPr>
              <a:t>units weatherized </a:t>
            </a:r>
            <a:r>
              <a:rPr b="1" i="0" lang="en" sz="2100" u="none" cap="none" strike="noStrike">
                <a:solidFill>
                  <a:srgbClr val="000000"/>
                </a:solidFill>
                <a:latin typeface="Ubuntu"/>
                <a:ea typeface="Ubuntu"/>
                <a:cs typeface="Ubuntu"/>
                <a:sym typeface="Ubuntu"/>
              </a:rPr>
              <a:t> through landlords</a:t>
            </a:r>
            <a:endParaRPr b="1" i="0" sz="2100" u="none" cap="none" strike="noStrike">
              <a:solidFill>
                <a:srgbClr val="000000"/>
              </a:solidFill>
              <a:latin typeface="Ubuntu"/>
              <a:ea typeface="Ubuntu"/>
              <a:cs typeface="Ubuntu"/>
              <a:sym typeface="Ubuntu"/>
            </a:endParaRPr>
          </a:p>
        </p:txBody>
      </p:sp>
      <p:sp>
        <p:nvSpPr>
          <p:cNvPr id="236" name="Google Shape;236;p37"/>
          <p:cNvSpPr txBox="1"/>
          <p:nvPr/>
        </p:nvSpPr>
        <p:spPr>
          <a:xfrm>
            <a:off x="7247038" y="903394"/>
            <a:ext cx="1650000" cy="588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rgbClr val="000000"/>
                </a:solidFill>
                <a:latin typeface="Ubuntu"/>
                <a:ea typeface="Ubuntu"/>
                <a:cs typeface="Ubuntu"/>
                <a:sym typeface="Ubuntu"/>
              </a:rPr>
              <a:t>Results:</a:t>
            </a:r>
            <a:endParaRPr b="0" i="0" sz="2600" u="none" cap="none" strike="noStrike">
              <a:solidFill>
                <a:srgbClr val="000000"/>
              </a:solidFill>
              <a:latin typeface="Ubuntu"/>
              <a:ea typeface="Ubuntu"/>
              <a:cs typeface="Ubuntu"/>
              <a:sym typeface="Ubuntu"/>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Ubuntu"/>
              <a:ea typeface="Ubuntu"/>
              <a:cs typeface="Ubuntu"/>
              <a:sym typeface="Ubuntu"/>
            </a:endParaRPr>
          </a:p>
        </p:txBody>
      </p:sp>
      <p:cxnSp>
        <p:nvCxnSpPr>
          <p:cNvPr id="237" name="Google Shape;237;p37"/>
          <p:cNvCxnSpPr>
            <a:stCxn id="236" idx="1"/>
          </p:cNvCxnSpPr>
          <p:nvPr/>
        </p:nvCxnSpPr>
        <p:spPr>
          <a:xfrm>
            <a:off x="7247038" y="1197844"/>
            <a:ext cx="10500" cy="3590700"/>
          </a:xfrm>
          <a:prstGeom prst="straightConnector1">
            <a:avLst/>
          </a:prstGeom>
          <a:noFill/>
          <a:ln cap="flat" cmpd="sng" w="28575">
            <a:solidFill>
              <a:srgbClr val="247439"/>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All In Energy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ll In Energy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