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 id="2147483673" r:id="rId3"/>
  </p:sldMasterIdLst>
  <p:notesMasterIdLst>
    <p:notesMasterId r:id="rId40"/>
  </p:notesMasterIdLst>
  <p:handoutMasterIdLst>
    <p:handoutMasterId r:id="rId41"/>
  </p:handoutMasterIdLst>
  <p:sldIdLst>
    <p:sldId id="341" r:id="rId4"/>
    <p:sldId id="347" r:id="rId5"/>
    <p:sldId id="343" r:id="rId6"/>
    <p:sldId id="348" r:id="rId7"/>
    <p:sldId id="349" r:id="rId8"/>
    <p:sldId id="350" r:id="rId9"/>
    <p:sldId id="2627" r:id="rId10"/>
    <p:sldId id="351" r:id="rId11"/>
    <p:sldId id="352" r:id="rId12"/>
    <p:sldId id="353" r:id="rId13"/>
    <p:sldId id="354" r:id="rId14"/>
    <p:sldId id="355" r:id="rId15"/>
    <p:sldId id="2626" r:id="rId16"/>
    <p:sldId id="272" r:id="rId17"/>
    <p:sldId id="270" r:id="rId18"/>
    <p:sldId id="271" r:id="rId19"/>
    <p:sldId id="277" r:id="rId20"/>
    <p:sldId id="279" r:id="rId21"/>
    <p:sldId id="275" r:id="rId22"/>
    <p:sldId id="273" r:id="rId23"/>
    <p:sldId id="274" r:id="rId24"/>
    <p:sldId id="288" r:id="rId25"/>
    <p:sldId id="282" r:id="rId26"/>
    <p:sldId id="284" r:id="rId27"/>
    <p:sldId id="278" r:id="rId28"/>
    <p:sldId id="356" r:id="rId29"/>
    <p:sldId id="357" r:id="rId30"/>
    <p:sldId id="358" r:id="rId31"/>
    <p:sldId id="359" r:id="rId32"/>
    <p:sldId id="360" r:id="rId33"/>
    <p:sldId id="361" r:id="rId34"/>
    <p:sldId id="362" r:id="rId35"/>
    <p:sldId id="363" r:id="rId36"/>
    <p:sldId id="364" r:id="rId37"/>
    <p:sldId id="365" r:id="rId38"/>
    <p:sldId id="366"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74"/>
    <a:srgbClr val="2CB24B"/>
    <a:srgbClr val="1C95CB"/>
    <a:srgbClr val="031663"/>
    <a:srgbClr val="00155D"/>
    <a:srgbClr val="7C7EA7"/>
    <a:srgbClr val="161648"/>
    <a:srgbClr val="000000"/>
    <a:srgbClr val="161642"/>
    <a:srgbClr val="1E1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902" autoAdjust="0"/>
    <p:restoredTop sz="92206" autoAdjust="0"/>
  </p:normalViewPr>
  <p:slideViewPr>
    <p:cSldViewPr>
      <p:cViewPr varScale="1">
        <p:scale>
          <a:sx n="63" d="100"/>
          <a:sy n="63" d="100"/>
        </p:scale>
        <p:origin x="72" y="55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7" d="100"/>
          <a:sy n="67" d="100"/>
        </p:scale>
        <p:origin x="-3254" y="-82"/>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F3AB3C-A3CC-4AAF-8E43-C948A08018A9}"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BC41E406-C744-4455-88A8-B998C8FDF398}">
      <dgm:prSet phldrT="[Text]" custT="1"/>
      <dgm:spPr>
        <a:xfrm>
          <a:off x="0" y="344883"/>
          <a:ext cx="10068338" cy="985380"/>
        </a:xfrm>
      </dgm:spPr>
      <dgm:t>
        <a:bodyPr/>
        <a:lstStyle/>
        <a:p>
          <a:pPr rtl="0">
            <a:buNone/>
          </a:pPr>
          <a:r>
            <a:rPr lang="en-US" sz="4800">
              <a:latin typeface="Gotham"/>
              <a:ea typeface="+mn-ea"/>
              <a:cs typeface="+mn-cs"/>
            </a:rPr>
            <a:t>The Need for Municipal Resilience</a:t>
          </a:r>
        </a:p>
      </dgm:t>
    </dgm:pt>
    <dgm:pt modelId="{7D52320F-ACCF-4D06-AE0E-2C8407B8BB46}" type="parTrans" cxnId="{790FABA5-7D47-4C98-A27B-7133812F5274}">
      <dgm:prSet/>
      <dgm:spPr/>
      <dgm:t>
        <a:bodyPr/>
        <a:lstStyle/>
        <a:p>
          <a:endParaRPr lang="en-US"/>
        </a:p>
      </dgm:t>
    </dgm:pt>
    <dgm:pt modelId="{4033ECC6-4BC9-487F-8EFA-23A95BCAF74E}" type="sibTrans" cxnId="{790FABA5-7D47-4C98-A27B-7133812F5274}">
      <dgm:prSet/>
      <dgm:spPr/>
      <dgm:t>
        <a:bodyPr/>
        <a:lstStyle/>
        <a:p>
          <a:endParaRPr lang="en-US"/>
        </a:p>
      </dgm:t>
    </dgm:pt>
    <dgm:pt modelId="{0F2E631D-0741-48A9-BF95-CB9633537DBC}">
      <dgm:prSet phldrT="[Text]" custT="1">
        <dgm:style>
          <a:lnRef idx="2">
            <a:schemeClr val="accent1"/>
          </a:lnRef>
          <a:fillRef idx="1">
            <a:schemeClr val="lt1"/>
          </a:fillRef>
          <a:effectRef idx="0">
            <a:schemeClr val="accent1"/>
          </a:effectRef>
          <a:fontRef idx="minor">
            <a:schemeClr val="dk1"/>
          </a:fontRef>
        </dgm:style>
      </dgm:prSet>
      <dgm:spPr>
        <a:xfrm>
          <a:off x="1044503" y="1507631"/>
          <a:ext cx="9023835" cy="985380"/>
        </a:xfrm>
      </dgm:spPr>
      <dgm:t>
        <a:bodyPr/>
        <a:lstStyle/>
        <a:p>
          <a:pPr rtl="0">
            <a:buNone/>
          </a:pPr>
          <a:r>
            <a:rPr lang="en-US" sz="2800" dirty="0">
              <a:solidFill>
                <a:schemeClr val="accent1"/>
              </a:solidFill>
              <a:latin typeface="Calibri" panose="020F0502020204030204"/>
              <a:ea typeface="+mn-ea"/>
              <a:cs typeface="+mn-cs"/>
            </a:rPr>
            <a:t>To achieve decarbonization, transportation and heating will need to be electrified</a:t>
          </a:r>
          <a:endParaRPr lang="en-US" sz="2800" dirty="0">
            <a:solidFill>
              <a:schemeClr val="accent1"/>
            </a:solidFill>
            <a:latin typeface="Gotham" panose="02000604030000020004"/>
            <a:ea typeface="+mn-ea"/>
            <a:cs typeface="+mn-cs"/>
          </a:endParaRPr>
        </a:p>
      </dgm:t>
    </dgm:pt>
    <dgm:pt modelId="{9F450E1C-61AC-4C90-92FE-E25F25B6BFE4}" type="parTrans" cxnId="{C9CAF909-C24D-4378-9D20-CFCD1C00E0AD}">
      <dgm:prSet/>
      <dgm:spPr/>
      <dgm:t>
        <a:bodyPr/>
        <a:lstStyle/>
        <a:p>
          <a:endParaRPr lang="en-US"/>
        </a:p>
      </dgm:t>
    </dgm:pt>
    <dgm:pt modelId="{EB1A2283-3AA4-43FE-9FB7-A44CF97BB6C0}" type="sibTrans" cxnId="{C9CAF909-C24D-4378-9D20-CFCD1C00E0AD}">
      <dgm:prSet/>
      <dgm:spPr/>
      <dgm:t>
        <a:bodyPr/>
        <a:lstStyle/>
        <a:p>
          <a:endParaRPr lang="en-US"/>
        </a:p>
      </dgm:t>
    </dgm:pt>
    <dgm:pt modelId="{61E483F3-7BB0-45E6-9279-5219E703FBD0}">
      <dgm:prSet custT="1">
        <dgm:style>
          <a:lnRef idx="2">
            <a:schemeClr val="accent1"/>
          </a:lnRef>
          <a:fillRef idx="1">
            <a:schemeClr val="lt1"/>
          </a:fillRef>
          <a:effectRef idx="0">
            <a:schemeClr val="accent1"/>
          </a:effectRef>
          <a:fontRef idx="minor">
            <a:schemeClr val="dk1"/>
          </a:fontRef>
        </dgm:style>
      </dgm:prSet>
      <dgm:spPr>
        <a:ln/>
      </dgm:spPr>
      <dgm:t>
        <a:bodyPr/>
        <a:lstStyle/>
        <a:p>
          <a:pPr rtl="0"/>
          <a:r>
            <a:rPr lang="en-US" sz="2800" dirty="0">
              <a:solidFill>
                <a:schemeClr val="accent1"/>
              </a:solidFill>
              <a:latin typeface="Gotham" panose="02000604030000020004"/>
              <a:ea typeface="+mn-ea"/>
              <a:cs typeface="+mn-cs"/>
            </a:rPr>
            <a:t>This combination makes electric resilience increasingly critical for communities</a:t>
          </a:r>
        </a:p>
      </dgm:t>
    </dgm:pt>
    <dgm:pt modelId="{C37F389C-0FBB-4379-AD38-D6A5F1982E26}" type="parTrans" cxnId="{3E836E59-225F-4597-8FB1-CA9EA6BCCC6D}">
      <dgm:prSet/>
      <dgm:spPr/>
      <dgm:t>
        <a:bodyPr/>
        <a:lstStyle/>
        <a:p>
          <a:endParaRPr lang="en-US"/>
        </a:p>
      </dgm:t>
    </dgm:pt>
    <dgm:pt modelId="{4DCB45F8-8F46-4CFF-A340-AF8447B6C161}" type="sibTrans" cxnId="{3E836E59-225F-4597-8FB1-CA9EA6BCCC6D}">
      <dgm:prSet/>
      <dgm:spPr/>
      <dgm:t>
        <a:bodyPr/>
        <a:lstStyle/>
        <a:p>
          <a:endParaRPr lang="en-US"/>
        </a:p>
      </dgm:t>
    </dgm:pt>
    <dgm:pt modelId="{7663CC0C-9EC3-4020-9FDC-B83FF00B2DC9}">
      <dgm:prSet phldrT="[Text]" custT="1">
        <dgm:style>
          <a:lnRef idx="2">
            <a:schemeClr val="accent1"/>
          </a:lnRef>
          <a:fillRef idx="1">
            <a:schemeClr val="lt1"/>
          </a:fillRef>
          <a:effectRef idx="0">
            <a:schemeClr val="accent1"/>
          </a:effectRef>
          <a:fontRef idx="minor">
            <a:schemeClr val="dk1"/>
          </a:fontRef>
        </dgm:style>
      </dgm:prSet>
      <dgm:spPr>
        <a:xfrm>
          <a:off x="1044503" y="2611257"/>
          <a:ext cx="9023835" cy="985380"/>
        </a:xfrm>
      </dgm:spPr>
      <dgm:t>
        <a:bodyPr/>
        <a:lstStyle/>
        <a:p>
          <a:r>
            <a:rPr lang="en-US" sz="2800" dirty="0">
              <a:solidFill>
                <a:schemeClr val="accent1"/>
              </a:solidFill>
              <a:latin typeface="Gotham" panose="02000604030000020004"/>
              <a:ea typeface="+mn-ea"/>
              <a:cs typeface="+mn-cs"/>
            </a:rPr>
            <a:t>Climate change will lead to greater frequency and severity of weather events</a:t>
          </a:r>
          <a:endParaRPr lang="en-US" sz="2800" dirty="0">
            <a:solidFill>
              <a:schemeClr val="accent1"/>
            </a:solidFill>
            <a:latin typeface="Calibri" panose="020F0502020204030204"/>
            <a:ea typeface="+mn-ea"/>
            <a:cs typeface="+mn-cs"/>
          </a:endParaRPr>
        </a:p>
      </dgm:t>
    </dgm:pt>
    <dgm:pt modelId="{4DDEF844-7996-4DCF-885F-045866BF7799}" type="sibTrans" cxnId="{D517E853-B8FE-419F-874F-6861DFDC104E}">
      <dgm:prSet/>
      <dgm:spPr/>
      <dgm:t>
        <a:bodyPr/>
        <a:lstStyle/>
        <a:p>
          <a:endParaRPr lang="en-US"/>
        </a:p>
      </dgm:t>
    </dgm:pt>
    <dgm:pt modelId="{57065ECC-7911-4F01-8318-069E43F78CBB}" type="parTrans" cxnId="{D517E853-B8FE-419F-874F-6861DFDC104E}">
      <dgm:prSet/>
      <dgm:spPr/>
      <dgm:t>
        <a:bodyPr/>
        <a:lstStyle/>
        <a:p>
          <a:endParaRPr lang="en-US"/>
        </a:p>
      </dgm:t>
    </dgm:pt>
    <dgm:pt modelId="{C365FBAD-B527-442F-A771-B6F369903C07}" type="pres">
      <dgm:prSet presAssocID="{E8F3AB3C-A3CC-4AAF-8E43-C948A08018A9}" presName="layout" presStyleCnt="0">
        <dgm:presLayoutVars>
          <dgm:chMax/>
          <dgm:chPref/>
          <dgm:dir/>
          <dgm:animOne val="branch"/>
          <dgm:animLvl val="lvl"/>
          <dgm:resizeHandles/>
        </dgm:presLayoutVars>
      </dgm:prSet>
      <dgm:spPr/>
    </dgm:pt>
    <dgm:pt modelId="{5D97BDB9-56B2-4DDF-8EDD-C58E77EB2BAF}" type="pres">
      <dgm:prSet presAssocID="{BC41E406-C744-4455-88A8-B998C8FDF398}" presName="root" presStyleCnt="0">
        <dgm:presLayoutVars>
          <dgm:chMax/>
          <dgm:chPref val="4"/>
        </dgm:presLayoutVars>
      </dgm:prSet>
      <dgm:spPr/>
    </dgm:pt>
    <dgm:pt modelId="{1CDB49BC-715D-4A1B-83B5-434EC441EB52}" type="pres">
      <dgm:prSet presAssocID="{BC41E406-C744-4455-88A8-B998C8FDF398}" presName="rootComposite" presStyleCnt="0">
        <dgm:presLayoutVars/>
      </dgm:prSet>
      <dgm:spPr/>
    </dgm:pt>
    <dgm:pt modelId="{53D60824-4CD1-4AA4-BB6A-FE804E617FC0}" type="pres">
      <dgm:prSet presAssocID="{BC41E406-C744-4455-88A8-B998C8FDF398}" presName="rootText" presStyleLbl="node0" presStyleIdx="0" presStyleCnt="1">
        <dgm:presLayoutVars>
          <dgm:chMax/>
          <dgm:chPref val="4"/>
        </dgm:presLayoutVars>
      </dgm:prSet>
      <dgm:spPr>
        <a:prstGeom prst="roundRect">
          <a:avLst>
            <a:gd name="adj" fmla="val 10000"/>
          </a:avLst>
        </a:prstGeom>
      </dgm:spPr>
    </dgm:pt>
    <dgm:pt modelId="{F21A7CA9-3304-4B71-9CFD-6530D03F32CD}" type="pres">
      <dgm:prSet presAssocID="{BC41E406-C744-4455-88A8-B998C8FDF398}" presName="childShape" presStyleCnt="0">
        <dgm:presLayoutVars>
          <dgm:chMax val="0"/>
          <dgm:chPref val="0"/>
        </dgm:presLayoutVars>
      </dgm:prSet>
      <dgm:spPr/>
    </dgm:pt>
    <dgm:pt modelId="{8410FD83-279E-480E-95C2-FD5823694540}" type="pres">
      <dgm:prSet presAssocID="{0F2E631D-0741-48A9-BF95-CB9633537DBC}" presName="childComposite" presStyleCnt="0">
        <dgm:presLayoutVars>
          <dgm:chMax val="0"/>
          <dgm:chPref val="0"/>
        </dgm:presLayoutVars>
      </dgm:prSet>
      <dgm:spPr/>
    </dgm:pt>
    <dgm:pt modelId="{ACFF46E2-DE5D-4523-A1D6-ED4847CABCFF}" type="pres">
      <dgm:prSet presAssocID="{0F2E631D-0741-48A9-BF95-CB9633537DBC}" presName="Image" presStyleLbl="node1" presStyleIdx="0" presStyleCnt="3"/>
      <dgm:spPr>
        <a:xfrm>
          <a:off x="0" y="1507631"/>
          <a:ext cx="985380" cy="985380"/>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oud With Lightning And Rain with solid fill"/>
        </a:ext>
      </dgm:extLst>
    </dgm:pt>
    <dgm:pt modelId="{C949B8D0-1A0C-4BE0-87FD-061FF4782973}" type="pres">
      <dgm:prSet presAssocID="{0F2E631D-0741-48A9-BF95-CB9633537DBC}" presName="childText" presStyleLbl="lnNode1" presStyleIdx="0" presStyleCnt="3">
        <dgm:presLayoutVars>
          <dgm:chMax val="0"/>
          <dgm:chPref val="0"/>
          <dgm:bulletEnabled val="1"/>
        </dgm:presLayoutVars>
      </dgm:prSet>
      <dgm:spPr>
        <a:prstGeom prst="roundRect">
          <a:avLst>
            <a:gd name="adj" fmla="val 16670"/>
          </a:avLst>
        </a:prstGeom>
      </dgm:spPr>
    </dgm:pt>
    <dgm:pt modelId="{C6CAFF2A-8596-4F68-81D2-9DB2D4E35E6B}" type="pres">
      <dgm:prSet presAssocID="{7663CC0C-9EC3-4020-9FDC-B83FF00B2DC9}" presName="childComposite" presStyleCnt="0">
        <dgm:presLayoutVars>
          <dgm:chMax val="0"/>
          <dgm:chPref val="0"/>
        </dgm:presLayoutVars>
      </dgm:prSet>
      <dgm:spPr/>
    </dgm:pt>
    <dgm:pt modelId="{84FCEDFD-B38C-4423-B2D2-BAF2E8715812}" type="pres">
      <dgm:prSet presAssocID="{7663CC0C-9EC3-4020-9FDC-B83FF00B2DC9}" presName="Image" presStyleLbl="node1" presStyleIdx="1" presStyleCnt="3"/>
      <dgm:spPr>
        <a:xfrm>
          <a:off x="0" y="2611257"/>
          <a:ext cx="985380" cy="985380"/>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lectric car with solid fill"/>
        </a:ext>
      </dgm:extLst>
    </dgm:pt>
    <dgm:pt modelId="{295B073C-E93A-4ACA-AD3C-8D59783F0FC9}" type="pres">
      <dgm:prSet presAssocID="{7663CC0C-9EC3-4020-9FDC-B83FF00B2DC9}" presName="childText" presStyleLbl="lnNode1" presStyleIdx="1" presStyleCnt="3">
        <dgm:presLayoutVars>
          <dgm:chMax val="0"/>
          <dgm:chPref val="0"/>
          <dgm:bulletEnabled val="1"/>
        </dgm:presLayoutVars>
      </dgm:prSet>
      <dgm:spPr>
        <a:prstGeom prst="roundRect">
          <a:avLst>
            <a:gd name="adj" fmla="val 16670"/>
          </a:avLst>
        </a:prstGeom>
      </dgm:spPr>
    </dgm:pt>
    <dgm:pt modelId="{B7384D91-2FC5-4D8A-86C9-1BFDE068EF2A}" type="pres">
      <dgm:prSet presAssocID="{61E483F3-7BB0-45E6-9279-5219E703FBD0}" presName="childComposite" presStyleCnt="0">
        <dgm:presLayoutVars>
          <dgm:chMax val="0"/>
          <dgm:chPref val="0"/>
        </dgm:presLayoutVars>
      </dgm:prSet>
      <dgm:spPr/>
    </dgm:pt>
    <dgm:pt modelId="{679B9A9E-AA7B-4CEE-9B3C-B73902086754}" type="pres">
      <dgm:prSet presAssocID="{61E483F3-7BB0-45E6-9279-5219E703FBD0}" presName="Image"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ower with solid fill"/>
        </a:ext>
      </dgm:extLst>
    </dgm:pt>
    <dgm:pt modelId="{28420A0A-D8B9-4317-BD69-72FB28EBD092}" type="pres">
      <dgm:prSet presAssocID="{61E483F3-7BB0-45E6-9279-5219E703FBD0}" presName="childText" presStyleLbl="lnNode1" presStyleIdx="2" presStyleCnt="3">
        <dgm:presLayoutVars>
          <dgm:chMax val="0"/>
          <dgm:chPref val="0"/>
          <dgm:bulletEnabled val="1"/>
        </dgm:presLayoutVars>
      </dgm:prSet>
      <dgm:spPr/>
    </dgm:pt>
  </dgm:ptLst>
  <dgm:cxnLst>
    <dgm:cxn modelId="{C9CAF909-C24D-4378-9D20-CFCD1C00E0AD}" srcId="{BC41E406-C744-4455-88A8-B998C8FDF398}" destId="{0F2E631D-0741-48A9-BF95-CB9633537DBC}" srcOrd="0" destOrd="0" parTransId="{9F450E1C-61AC-4C90-92FE-E25F25B6BFE4}" sibTransId="{EB1A2283-3AA4-43FE-9FB7-A44CF97BB6C0}"/>
    <dgm:cxn modelId="{76E6771C-11A2-4B17-8AFD-60C1B1572D50}" type="presOf" srcId="{E8F3AB3C-A3CC-4AAF-8E43-C948A08018A9}" destId="{C365FBAD-B527-442F-A771-B6F369903C07}" srcOrd="0" destOrd="0" presId="urn:microsoft.com/office/officeart/2008/layout/PictureAccentList"/>
    <dgm:cxn modelId="{01B1271E-D8B4-421D-A8E6-3E4E815E36CF}" type="presOf" srcId="{0F2E631D-0741-48A9-BF95-CB9633537DBC}" destId="{C949B8D0-1A0C-4BE0-87FD-061FF4782973}" srcOrd="0" destOrd="0" presId="urn:microsoft.com/office/officeart/2008/layout/PictureAccentList"/>
    <dgm:cxn modelId="{D517E853-B8FE-419F-874F-6861DFDC104E}" srcId="{BC41E406-C744-4455-88A8-B998C8FDF398}" destId="{7663CC0C-9EC3-4020-9FDC-B83FF00B2DC9}" srcOrd="1" destOrd="0" parTransId="{57065ECC-7911-4F01-8318-069E43F78CBB}" sibTransId="{4DDEF844-7996-4DCF-885F-045866BF7799}"/>
    <dgm:cxn modelId="{7D5A7054-7294-4C57-A2FE-07E4F264100D}" type="presOf" srcId="{7663CC0C-9EC3-4020-9FDC-B83FF00B2DC9}" destId="{295B073C-E93A-4ACA-AD3C-8D59783F0FC9}" srcOrd="0" destOrd="0" presId="urn:microsoft.com/office/officeart/2008/layout/PictureAccentList"/>
    <dgm:cxn modelId="{3E836E59-225F-4597-8FB1-CA9EA6BCCC6D}" srcId="{BC41E406-C744-4455-88A8-B998C8FDF398}" destId="{61E483F3-7BB0-45E6-9279-5219E703FBD0}" srcOrd="2" destOrd="0" parTransId="{C37F389C-0FBB-4379-AD38-D6A5F1982E26}" sibTransId="{4DCB45F8-8F46-4CFF-A340-AF8447B6C161}"/>
    <dgm:cxn modelId="{790FABA5-7D47-4C98-A27B-7133812F5274}" srcId="{E8F3AB3C-A3CC-4AAF-8E43-C948A08018A9}" destId="{BC41E406-C744-4455-88A8-B998C8FDF398}" srcOrd="0" destOrd="0" parTransId="{7D52320F-ACCF-4D06-AE0E-2C8407B8BB46}" sibTransId="{4033ECC6-4BC9-487F-8EFA-23A95BCAF74E}"/>
    <dgm:cxn modelId="{CABDC2C5-CB7A-4F59-A7B3-E20EFDEEFCF3}" type="presOf" srcId="{61E483F3-7BB0-45E6-9279-5219E703FBD0}" destId="{28420A0A-D8B9-4317-BD69-72FB28EBD092}" srcOrd="0" destOrd="0" presId="urn:microsoft.com/office/officeart/2008/layout/PictureAccentList"/>
    <dgm:cxn modelId="{68FA28DF-C5D8-4A7F-9C33-A95EEF9BB858}" type="presOf" srcId="{BC41E406-C744-4455-88A8-B998C8FDF398}" destId="{53D60824-4CD1-4AA4-BB6A-FE804E617FC0}" srcOrd="0" destOrd="0" presId="urn:microsoft.com/office/officeart/2008/layout/PictureAccentList"/>
    <dgm:cxn modelId="{85000997-55CB-42B1-97CD-8CB4811B1FF9}" type="presParOf" srcId="{C365FBAD-B527-442F-A771-B6F369903C07}" destId="{5D97BDB9-56B2-4DDF-8EDD-C58E77EB2BAF}" srcOrd="0" destOrd="0" presId="urn:microsoft.com/office/officeart/2008/layout/PictureAccentList"/>
    <dgm:cxn modelId="{AABC99FB-ED73-4C0B-BFF2-D19D2D9C4EAF}" type="presParOf" srcId="{5D97BDB9-56B2-4DDF-8EDD-C58E77EB2BAF}" destId="{1CDB49BC-715D-4A1B-83B5-434EC441EB52}" srcOrd="0" destOrd="0" presId="urn:microsoft.com/office/officeart/2008/layout/PictureAccentList"/>
    <dgm:cxn modelId="{0317245D-2C80-41C2-BCC6-CA0484B6746C}" type="presParOf" srcId="{1CDB49BC-715D-4A1B-83B5-434EC441EB52}" destId="{53D60824-4CD1-4AA4-BB6A-FE804E617FC0}" srcOrd="0" destOrd="0" presId="urn:microsoft.com/office/officeart/2008/layout/PictureAccentList"/>
    <dgm:cxn modelId="{04EB8044-D125-427F-BB7B-3F8BA983F6B0}" type="presParOf" srcId="{5D97BDB9-56B2-4DDF-8EDD-C58E77EB2BAF}" destId="{F21A7CA9-3304-4B71-9CFD-6530D03F32CD}" srcOrd="1" destOrd="0" presId="urn:microsoft.com/office/officeart/2008/layout/PictureAccentList"/>
    <dgm:cxn modelId="{7BAE6E7C-412C-4AB7-A759-3D9A8044C093}" type="presParOf" srcId="{F21A7CA9-3304-4B71-9CFD-6530D03F32CD}" destId="{8410FD83-279E-480E-95C2-FD5823694540}" srcOrd="0" destOrd="0" presId="urn:microsoft.com/office/officeart/2008/layout/PictureAccentList"/>
    <dgm:cxn modelId="{D441EF3D-EE53-4A4C-9CE6-491ED4A11B2C}" type="presParOf" srcId="{8410FD83-279E-480E-95C2-FD5823694540}" destId="{ACFF46E2-DE5D-4523-A1D6-ED4847CABCFF}" srcOrd="0" destOrd="0" presId="urn:microsoft.com/office/officeart/2008/layout/PictureAccentList"/>
    <dgm:cxn modelId="{18C13C16-3ADB-4C2E-91A6-ADBAFD425B36}" type="presParOf" srcId="{8410FD83-279E-480E-95C2-FD5823694540}" destId="{C949B8D0-1A0C-4BE0-87FD-061FF4782973}" srcOrd="1" destOrd="0" presId="urn:microsoft.com/office/officeart/2008/layout/PictureAccentList"/>
    <dgm:cxn modelId="{FE75E2AA-FD48-498A-8228-092017D6CAD9}" type="presParOf" srcId="{F21A7CA9-3304-4B71-9CFD-6530D03F32CD}" destId="{C6CAFF2A-8596-4F68-81D2-9DB2D4E35E6B}" srcOrd="1" destOrd="0" presId="urn:microsoft.com/office/officeart/2008/layout/PictureAccentList"/>
    <dgm:cxn modelId="{3A3A5A4D-D9B4-4008-B1B4-5977A5E0C5B5}" type="presParOf" srcId="{C6CAFF2A-8596-4F68-81D2-9DB2D4E35E6B}" destId="{84FCEDFD-B38C-4423-B2D2-BAF2E8715812}" srcOrd="0" destOrd="0" presId="urn:microsoft.com/office/officeart/2008/layout/PictureAccentList"/>
    <dgm:cxn modelId="{21C261D3-03CB-44A1-A77D-511EF90996B5}" type="presParOf" srcId="{C6CAFF2A-8596-4F68-81D2-9DB2D4E35E6B}" destId="{295B073C-E93A-4ACA-AD3C-8D59783F0FC9}" srcOrd="1" destOrd="0" presId="urn:microsoft.com/office/officeart/2008/layout/PictureAccentList"/>
    <dgm:cxn modelId="{187D1630-4337-4778-AC73-B817568CC8AD}" type="presParOf" srcId="{F21A7CA9-3304-4B71-9CFD-6530D03F32CD}" destId="{B7384D91-2FC5-4D8A-86C9-1BFDE068EF2A}" srcOrd="2" destOrd="0" presId="urn:microsoft.com/office/officeart/2008/layout/PictureAccentList"/>
    <dgm:cxn modelId="{7B7D233D-7F1A-4B63-A6F9-770CACFB2937}" type="presParOf" srcId="{B7384D91-2FC5-4D8A-86C9-1BFDE068EF2A}" destId="{679B9A9E-AA7B-4CEE-9B3C-B73902086754}" srcOrd="0" destOrd="0" presId="urn:microsoft.com/office/officeart/2008/layout/PictureAccentList"/>
    <dgm:cxn modelId="{690E6109-7044-405F-817D-7D51A8FF7598}" type="presParOf" srcId="{B7384D91-2FC5-4D8A-86C9-1BFDE068EF2A}" destId="{28420A0A-D8B9-4317-BD69-72FB28EBD092}"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C8647F-C8FC-418D-BDC7-C4B94C00430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3629A9C-4B9B-4329-8D50-D189D0A49EBB}">
      <dgm:prSet phldrT="[Text]" custT="1"/>
      <dgm:spPr/>
      <dgm:t>
        <a:bodyPr/>
        <a:lstStyle/>
        <a:p>
          <a:pPr rtl="0">
            <a:buClrTx/>
            <a:buSzTx/>
            <a:buFont typeface="Arial" panose="020B0604020202020204" pitchFamily="34" charset="0"/>
            <a:buChar char="•"/>
          </a:pPr>
          <a:r>
            <a:rPr kumimoji="0" lang="en-US" sz="2800" b="0" i="0" u="none" strike="noStrike" cap="none" spc="0" normalizeH="0" baseline="0" noProof="0" dirty="0">
              <a:ln>
                <a:noFill/>
              </a:ln>
              <a:effectLst/>
              <a:uLnTx/>
              <a:uFillTx/>
              <a:latin typeface="Gotham" panose="02000604030000020004"/>
            </a:rPr>
            <a:t>Historical data will fail to predict future "typical" </a:t>
          </a:r>
          <a:r>
            <a:rPr kumimoji="0" lang="en-US" sz="2800" b="0" i="0" u="none" strike="noStrike" cap="none" spc="0" normalizeH="0" baseline="0" noProof="0" dirty="0">
              <a:ln>
                <a:noFill/>
              </a:ln>
              <a:solidFill>
                <a:schemeClr val="bg1"/>
              </a:solidFill>
              <a:effectLst/>
              <a:uLnTx/>
              <a:uFillTx/>
              <a:latin typeface="Gotham" panose="02000604030000020004"/>
              <a:ea typeface="+mn-ea"/>
              <a:cs typeface="+mn-cs"/>
            </a:rPr>
            <a:t>outages as climate change causes </a:t>
          </a:r>
          <a:r>
            <a:rPr kumimoji="0" lang="en-US" sz="2800" b="0" i="0" u="none" strike="noStrike" cap="none" spc="0" normalizeH="0" baseline="0" noProof="0" dirty="0">
              <a:ln>
                <a:noFill/>
              </a:ln>
              <a:solidFill>
                <a:srgbClr val="83C32E"/>
              </a:solidFill>
              <a:effectLst/>
              <a:uLnTx/>
              <a:uFillTx/>
              <a:latin typeface="Gotham" panose="02000604030000020004"/>
              <a:ea typeface="+mn-ea"/>
              <a:cs typeface="+mn-cs"/>
            </a:rPr>
            <a:t>atypical events to occur more frequently.</a:t>
          </a:r>
        </a:p>
      </dgm:t>
    </dgm:pt>
    <dgm:pt modelId="{50CA2002-390B-4DF0-B1FF-3C16753B84D7}" type="parTrans" cxnId="{8DB053A9-5242-42B8-A831-F4FE5FABBC02}">
      <dgm:prSet/>
      <dgm:spPr/>
      <dgm:t>
        <a:bodyPr/>
        <a:lstStyle/>
        <a:p>
          <a:endParaRPr lang="en-US"/>
        </a:p>
      </dgm:t>
    </dgm:pt>
    <dgm:pt modelId="{EDCC58C0-86AD-4554-A7DB-40208AB85DBF}" type="sibTrans" cxnId="{8DB053A9-5242-42B8-A831-F4FE5FABBC02}">
      <dgm:prSet/>
      <dgm:spPr/>
      <dgm:t>
        <a:bodyPr/>
        <a:lstStyle/>
        <a:p>
          <a:endParaRPr lang="en-US"/>
        </a:p>
      </dgm:t>
    </dgm:pt>
    <dgm:pt modelId="{25F7BF54-2EEF-493C-9A9E-85B79B669110}">
      <dgm:prSet phldrT="[Text]" custT="1"/>
      <dgm:spPr/>
      <dgm:t>
        <a:bodyPr/>
        <a:lstStyle/>
        <a:p>
          <a:pPr>
            <a:buClrTx/>
            <a:buSzTx/>
            <a:buFont typeface="Arial" panose="020B0604020202020204" pitchFamily="34" charset="0"/>
            <a:buChar char="•"/>
          </a:pPr>
          <a:r>
            <a:rPr kumimoji="0" lang="en-US" sz="2800" b="0" i="0" u="none" strike="noStrike" cap="none" spc="0" normalizeH="0" baseline="0" noProof="0" dirty="0">
              <a:ln>
                <a:noFill/>
              </a:ln>
              <a:solidFill>
                <a:schemeClr val="bg1"/>
              </a:solidFill>
              <a:effectLst/>
              <a:uLnTx/>
              <a:uFillTx/>
              <a:latin typeface="Calibri" panose="020F0502020204030204"/>
              <a:ea typeface="+mn-ea"/>
              <a:cs typeface="+mn-cs"/>
            </a:rPr>
            <a:t>Established </a:t>
          </a:r>
          <a:r>
            <a:rPr kumimoji="0" lang="en-US" sz="2800" b="0" i="0" u="none" strike="noStrike" cap="none" spc="0" normalizeH="0" baseline="0" noProof="0" dirty="0">
              <a:ln>
                <a:noFill/>
              </a:ln>
              <a:solidFill>
                <a:srgbClr val="70AD47"/>
              </a:solidFill>
              <a:effectLst/>
              <a:uLnTx/>
              <a:uFillTx/>
              <a:latin typeface="Calibri" panose="020F0502020204030204"/>
              <a:ea typeface="+mn-ea"/>
              <a:cs typeface="+mn-cs"/>
            </a:rPr>
            <a:t>parameters</a:t>
          </a:r>
          <a:r>
            <a:rPr kumimoji="0" lang="en-US" sz="2800" b="0" i="0" u="none" strike="noStrike" cap="none" spc="0" normalizeH="0" baseline="0" noProof="0" dirty="0">
              <a:ln>
                <a:noFill/>
              </a:ln>
              <a:solidFill>
                <a:schemeClr val="bg1"/>
              </a:solidFill>
              <a:effectLst/>
              <a:uLnTx/>
              <a:uFillTx/>
              <a:latin typeface="Calibri" panose="020F0502020204030204"/>
              <a:ea typeface="+mn-ea"/>
              <a:cs typeface="+mn-cs"/>
            </a:rPr>
            <a:t>, accepted </a:t>
          </a:r>
          <a:r>
            <a:rPr kumimoji="0" lang="en-US" sz="2800" b="0" i="0" u="none" strike="noStrike" cap="none" spc="0" normalizeH="0" baseline="0" noProof="0" dirty="0">
              <a:ln>
                <a:noFill/>
              </a:ln>
              <a:solidFill>
                <a:srgbClr val="70AD47"/>
              </a:solidFill>
              <a:effectLst/>
              <a:uLnTx/>
              <a:uFillTx/>
              <a:latin typeface="Calibri" panose="020F0502020204030204"/>
              <a:ea typeface="+mn-ea"/>
              <a:cs typeface="+mn-cs"/>
            </a:rPr>
            <a:t>definitions</a:t>
          </a:r>
          <a:r>
            <a:rPr kumimoji="0" lang="en-US" sz="2800" b="0" i="0" u="none" strike="noStrike" cap="none" spc="0" normalizeH="0" baseline="0" noProof="0" dirty="0">
              <a:ln>
                <a:noFill/>
              </a:ln>
              <a:solidFill>
                <a:schemeClr val="bg1"/>
              </a:solidFill>
              <a:effectLst/>
              <a:uLnTx/>
              <a:uFillTx/>
              <a:latin typeface="Calibri" panose="020F0502020204030204"/>
              <a:ea typeface="+mn-ea"/>
              <a:cs typeface="+mn-cs"/>
            </a:rPr>
            <a:t>, and </a:t>
          </a:r>
          <a:r>
            <a:rPr kumimoji="0" lang="en-US" sz="2800" b="0" i="0" u="none" strike="noStrike" cap="none" spc="0" normalizeH="0" baseline="0" noProof="0" dirty="0">
              <a:ln>
                <a:noFill/>
              </a:ln>
              <a:solidFill>
                <a:srgbClr val="70AD47"/>
              </a:solidFill>
              <a:effectLst/>
              <a:uLnTx/>
              <a:uFillTx/>
              <a:latin typeface="Calibri" panose="020F0502020204030204"/>
              <a:ea typeface="+mn-ea"/>
              <a:cs typeface="+mn-cs"/>
            </a:rPr>
            <a:t>benefits</a:t>
          </a:r>
          <a:r>
            <a:rPr kumimoji="0" lang="en-US" sz="2800" b="0" i="0" u="none" strike="noStrike" cap="none" spc="0" normalizeH="0" baseline="0" noProof="0" dirty="0">
              <a:ln>
                <a:noFill/>
              </a:ln>
              <a:solidFill>
                <a:schemeClr val="bg1"/>
              </a:solidFill>
              <a:effectLst/>
              <a:uLnTx/>
              <a:uFillTx/>
              <a:latin typeface="Calibri" panose="020F0502020204030204"/>
              <a:ea typeface="+mn-ea"/>
              <a:cs typeface="+mn-cs"/>
            </a:rPr>
            <a:t> of resilience remain undefined.</a:t>
          </a:r>
          <a:endParaRPr lang="en-US" sz="2800" dirty="0">
            <a:solidFill>
              <a:schemeClr val="bg1"/>
            </a:solidFill>
          </a:endParaRPr>
        </a:p>
      </dgm:t>
    </dgm:pt>
    <dgm:pt modelId="{2FB58261-31AE-492B-821A-E1326A6E1748}" type="parTrans" cxnId="{4A9AA85B-CE30-43A0-AAA5-229FD78F12D1}">
      <dgm:prSet/>
      <dgm:spPr/>
      <dgm:t>
        <a:bodyPr/>
        <a:lstStyle/>
        <a:p>
          <a:endParaRPr lang="en-US"/>
        </a:p>
      </dgm:t>
    </dgm:pt>
    <dgm:pt modelId="{0F9432BE-D29D-4A95-86AA-F86F11BC4004}" type="sibTrans" cxnId="{4A9AA85B-CE30-43A0-AAA5-229FD78F12D1}">
      <dgm:prSet/>
      <dgm:spPr/>
      <dgm:t>
        <a:bodyPr/>
        <a:lstStyle/>
        <a:p>
          <a:endParaRPr lang="en-US"/>
        </a:p>
      </dgm:t>
    </dgm:pt>
    <dgm:pt modelId="{153713D0-CD1F-4D2A-B991-2E7EB6ED58BD}">
      <dgm:prSet phldr="0" custT="1"/>
      <dgm:spPr/>
      <dgm:t>
        <a:bodyPr/>
        <a:lstStyle/>
        <a:p>
          <a:r>
            <a:rPr kumimoji="0" lang="en-US" sz="2800" b="0" i="0" u="none" strike="noStrike" cap="none" spc="0" normalizeH="0" baseline="0" noProof="0" dirty="0">
              <a:ln>
                <a:noFill/>
              </a:ln>
              <a:solidFill>
                <a:schemeClr val="bg1"/>
              </a:solidFill>
              <a:effectLst/>
              <a:uLnTx/>
              <a:uFillTx/>
              <a:latin typeface="Gotham" panose="02000604030000020004"/>
              <a:ea typeface="+mn-ea"/>
              <a:cs typeface="+mn-cs"/>
            </a:rPr>
            <a:t>Predicting how typical load shapes will adapt to </a:t>
          </a:r>
          <a:r>
            <a:rPr kumimoji="0" lang="en-US" sz="2800" b="0" i="0" u="none" strike="noStrike" cap="none" spc="0" normalizeH="0" baseline="0" noProof="0" dirty="0">
              <a:ln>
                <a:noFill/>
              </a:ln>
              <a:solidFill>
                <a:srgbClr val="83C32E"/>
              </a:solidFill>
              <a:effectLst/>
              <a:uLnTx/>
              <a:uFillTx/>
              <a:latin typeface="Gotham" panose="02000604030000020004"/>
              <a:ea typeface="+mn-ea"/>
              <a:cs typeface="+mn-cs"/>
            </a:rPr>
            <a:t>unanticipated</a:t>
          </a:r>
          <a:r>
            <a:rPr kumimoji="0" lang="en-US" sz="2800" b="0" i="0" u="none" strike="noStrike" cap="none" spc="0" normalizeH="0" baseline="0" noProof="0" dirty="0">
              <a:ln>
                <a:noFill/>
              </a:ln>
              <a:solidFill>
                <a:schemeClr val="bg1"/>
              </a:solidFill>
              <a:effectLst/>
              <a:uLnTx/>
              <a:uFillTx/>
              <a:latin typeface="Gotham" panose="02000604030000020004"/>
              <a:ea typeface="+mn-ea"/>
              <a:cs typeface="+mn-cs"/>
            </a:rPr>
            <a:t> demands and system constraints is challenging.</a:t>
          </a:r>
          <a:endParaRPr lang="en-US" sz="2800" dirty="0">
            <a:latin typeface="Gotham" panose="02000604030000020004"/>
          </a:endParaRPr>
        </a:p>
      </dgm:t>
    </dgm:pt>
    <dgm:pt modelId="{654C50F3-FDD4-4B25-84F7-CBD124DEFEC9}" type="parTrans" cxnId="{C4CA7782-A830-4580-A5BD-2020920A7B0C}">
      <dgm:prSet/>
      <dgm:spPr/>
      <dgm:t>
        <a:bodyPr/>
        <a:lstStyle/>
        <a:p>
          <a:endParaRPr lang="en-US"/>
        </a:p>
      </dgm:t>
    </dgm:pt>
    <dgm:pt modelId="{2425AAF1-320A-440D-8058-F4A527425FB6}" type="sibTrans" cxnId="{C4CA7782-A830-4580-A5BD-2020920A7B0C}">
      <dgm:prSet/>
      <dgm:spPr/>
      <dgm:t>
        <a:bodyPr/>
        <a:lstStyle/>
        <a:p>
          <a:endParaRPr lang="en-US"/>
        </a:p>
      </dgm:t>
    </dgm:pt>
    <dgm:pt modelId="{45992FDA-3B9B-4DE1-9453-0B1DBB8BFDC0}" type="pres">
      <dgm:prSet presAssocID="{6AC8647F-C8FC-418D-BDC7-C4B94C004300}" presName="linear" presStyleCnt="0">
        <dgm:presLayoutVars>
          <dgm:animLvl val="lvl"/>
          <dgm:resizeHandles val="exact"/>
        </dgm:presLayoutVars>
      </dgm:prSet>
      <dgm:spPr/>
    </dgm:pt>
    <dgm:pt modelId="{B2928B3F-269E-485C-8398-D5B32AC38DB2}" type="pres">
      <dgm:prSet presAssocID="{13629A9C-4B9B-4329-8D50-D189D0A49EBB}" presName="parentText" presStyleLbl="node1" presStyleIdx="0" presStyleCnt="3">
        <dgm:presLayoutVars>
          <dgm:chMax val="0"/>
          <dgm:bulletEnabled val="1"/>
        </dgm:presLayoutVars>
      </dgm:prSet>
      <dgm:spPr/>
    </dgm:pt>
    <dgm:pt modelId="{CF7151D3-2FA0-4A0B-AD31-40F92365A29B}" type="pres">
      <dgm:prSet presAssocID="{EDCC58C0-86AD-4554-A7DB-40208AB85DBF}" presName="spacer" presStyleCnt="0"/>
      <dgm:spPr/>
    </dgm:pt>
    <dgm:pt modelId="{59DC6EA9-7A92-4980-95C8-2B1F26EE1C92}" type="pres">
      <dgm:prSet presAssocID="{153713D0-CD1F-4D2A-B991-2E7EB6ED58BD}" presName="parentText" presStyleLbl="node1" presStyleIdx="1" presStyleCnt="3">
        <dgm:presLayoutVars>
          <dgm:chMax val="0"/>
          <dgm:bulletEnabled val="1"/>
        </dgm:presLayoutVars>
      </dgm:prSet>
      <dgm:spPr/>
    </dgm:pt>
    <dgm:pt modelId="{F32AAAB6-C561-4483-9917-96D4DCB8F18E}" type="pres">
      <dgm:prSet presAssocID="{2425AAF1-320A-440D-8058-F4A527425FB6}" presName="spacer" presStyleCnt="0"/>
      <dgm:spPr/>
    </dgm:pt>
    <dgm:pt modelId="{63FF8BE2-D38A-4C63-AF5F-9C3E7D3F2FE2}" type="pres">
      <dgm:prSet presAssocID="{25F7BF54-2EEF-493C-9A9E-85B79B669110}" presName="parentText" presStyleLbl="node1" presStyleIdx="2" presStyleCnt="3">
        <dgm:presLayoutVars>
          <dgm:chMax val="0"/>
          <dgm:bulletEnabled val="1"/>
        </dgm:presLayoutVars>
      </dgm:prSet>
      <dgm:spPr/>
    </dgm:pt>
  </dgm:ptLst>
  <dgm:cxnLst>
    <dgm:cxn modelId="{16A41B35-B505-41EA-BFDD-984C11756EB5}" type="presOf" srcId="{153713D0-CD1F-4D2A-B991-2E7EB6ED58BD}" destId="{59DC6EA9-7A92-4980-95C8-2B1F26EE1C92}" srcOrd="0" destOrd="0" presId="urn:microsoft.com/office/officeart/2005/8/layout/vList2"/>
    <dgm:cxn modelId="{4A9AA85B-CE30-43A0-AAA5-229FD78F12D1}" srcId="{6AC8647F-C8FC-418D-BDC7-C4B94C004300}" destId="{25F7BF54-2EEF-493C-9A9E-85B79B669110}" srcOrd="2" destOrd="0" parTransId="{2FB58261-31AE-492B-821A-E1326A6E1748}" sibTransId="{0F9432BE-D29D-4A95-86AA-F86F11BC4004}"/>
    <dgm:cxn modelId="{95E91360-62B3-4012-A1A4-D3C9666DC2C9}" type="presOf" srcId="{13629A9C-4B9B-4329-8D50-D189D0A49EBB}" destId="{B2928B3F-269E-485C-8398-D5B32AC38DB2}" srcOrd="0" destOrd="0" presId="urn:microsoft.com/office/officeart/2005/8/layout/vList2"/>
    <dgm:cxn modelId="{C4CA7782-A830-4580-A5BD-2020920A7B0C}" srcId="{6AC8647F-C8FC-418D-BDC7-C4B94C004300}" destId="{153713D0-CD1F-4D2A-B991-2E7EB6ED58BD}" srcOrd="1" destOrd="0" parTransId="{654C50F3-FDD4-4B25-84F7-CBD124DEFEC9}" sibTransId="{2425AAF1-320A-440D-8058-F4A527425FB6}"/>
    <dgm:cxn modelId="{7865E399-8721-454B-B410-79D98DD34C0F}" type="presOf" srcId="{6AC8647F-C8FC-418D-BDC7-C4B94C004300}" destId="{45992FDA-3B9B-4DE1-9453-0B1DBB8BFDC0}" srcOrd="0" destOrd="0" presId="urn:microsoft.com/office/officeart/2005/8/layout/vList2"/>
    <dgm:cxn modelId="{8DB053A9-5242-42B8-A831-F4FE5FABBC02}" srcId="{6AC8647F-C8FC-418D-BDC7-C4B94C004300}" destId="{13629A9C-4B9B-4329-8D50-D189D0A49EBB}" srcOrd="0" destOrd="0" parTransId="{50CA2002-390B-4DF0-B1FF-3C16753B84D7}" sibTransId="{EDCC58C0-86AD-4554-A7DB-40208AB85DBF}"/>
    <dgm:cxn modelId="{1956D7D2-80F4-47A1-8BB7-01EB8AEA7921}" type="presOf" srcId="{25F7BF54-2EEF-493C-9A9E-85B79B669110}" destId="{63FF8BE2-D38A-4C63-AF5F-9C3E7D3F2FE2}" srcOrd="0" destOrd="0" presId="urn:microsoft.com/office/officeart/2005/8/layout/vList2"/>
    <dgm:cxn modelId="{4B40982C-BA13-4E90-9BA3-1885964478BA}" type="presParOf" srcId="{45992FDA-3B9B-4DE1-9453-0B1DBB8BFDC0}" destId="{B2928B3F-269E-485C-8398-D5B32AC38DB2}" srcOrd="0" destOrd="0" presId="urn:microsoft.com/office/officeart/2005/8/layout/vList2"/>
    <dgm:cxn modelId="{A388EDE5-3857-4141-A809-54B0019F1A45}" type="presParOf" srcId="{45992FDA-3B9B-4DE1-9453-0B1DBB8BFDC0}" destId="{CF7151D3-2FA0-4A0B-AD31-40F92365A29B}" srcOrd="1" destOrd="0" presId="urn:microsoft.com/office/officeart/2005/8/layout/vList2"/>
    <dgm:cxn modelId="{E27207F1-1E1D-48DC-A8D9-E093D82BFA7A}" type="presParOf" srcId="{45992FDA-3B9B-4DE1-9453-0B1DBB8BFDC0}" destId="{59DC6EA9-7A92-4980-95C8-2B1F26EE1C92}" srcOrd="2" destOrd="0" presId="urn:microsoft.com/office/officeart/2005/8/layout/vList2"/>
    <dgm:cxn modelId="{1964B0B9-38A6-4D48-B20F-02E6CDDC240A}" type="presParOf" srcId="{45992FDA-3B9B-4DE1-9453-0B1DBB8BFDC0}" destId="{F32AAAB6-C561-4483-9917-96D4DCB8F18E}" srcOrd="3" destOrd="0" presId="urn:microsoft.com/office/officeart/2005/8/layout/vList2"/>
    <dgm:cxn modelId="{4A7741E5-B6E2-47E2-AFC7-1C80FF65BF56}" type="presParOf" srcId="{45992FDA-3B9B-4DE1-9453-0B1DBB8BFDC0}" destId="{63FF8BE2-D38A-4C63-AF5F-9C3E7D3F2FE2}"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F30197-6F3A-4DD8-9524-C3B0B15C00BB}"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A576BAF-6561-45F1-A37E-7DCB5C7B9890}">
      <dgm:prSet/>
      <dgm:spPr/>
      <dgm:t>
        <a:bodyPr/>
        <a:lstStyle/>
        <a:p>
          <a:r>
            <a:rPr lang="en-US" dirty="0"/>
            <a:t>Resiliency is a critical component to reaching net zero emissions due to its secondary mitigation effects that establish a safe and secure path to electrification.</a:t>
          </a:r>
        </a:p>
      </dgm:t>
    </dgm:pt>
    <dgm:pt modelId="{C23B0434-C291-416E-810E-D5152F2E85BC}" type="parTrans" cxnId="{48BAD94F-DABF-4511-87C1-9503589E0716}">
      <dgm:prSet/>
      <dgm:spPr/>
      <dgm:t>
        <a:bodyPr/>
        <a:lstStyle/>
        <a:p>
          <a:endParaRPr lang="en-US"/>
        </a:p>
      </dgm:t>
    </dgm:pt>
    <dgm:pt modelId="{C0E8E228-DEA6-4AC6-8C65-63E5B1F87CBD}" type="sibTrans" cxnId="{48BAD94F-DABF-4511-87C1-9503589E0716}">
      <dgm:prSet/>
      <dgm:spPr/>
      <dgm:t>
        <a:bodyPr/>
        <a:lstStyle/>
        <a:p>
          <a:endParaRPr lang="en-US"/>
        </a:p>
      </dgm:t>
    </dgm:pt>
    <dgm:pt modelId="{B4D62272-04B1-45A4-AD21-7B09C804FA10}">
      <dgm:prSet/>
      <dgm:spPr/>
      <dgm:t>
        <a:bodyPr/>
        <a:lstStyle/>
        <a:p>
          <a:r>
            <a:rPr lang="en-US" dirty="0"/>
            <a:t>The marketplace as currently constructed is not optimized to provide municipal resilience, but a statewide planning strategy could support greater resilience at the community level.</a:t>
          </a:r>
        </a:p>
      </dgm:t>
    </dgm:pt>
    <dgm:pt modelId="{6A2D2D32-534A-4E75-A796-F8582A94965E}" type="parTrans" cxnId="{9354C311-7B04-422C-9AC8-E51F2CE1084C}">
      <dgm:prSet/>
      <dgm:spPr/>
      <dgm:t>
        <a:bodyPr/>
        <a:lstStyle/>
        <a:p>
          <a:endParaRPr lang="en-US"/>
        </a:p>
      </dgm:t>
    </dgm:pt>
    <dgm:pt modelId="{E6511191-35BA-42CE-B8B0-D56346A285EF}" type="sibTrans" cxnId="{9354C311-7B04-422C-9AC8-E51F2CE1084C}">
      <dgm:prSet/>
      <dgm:spPr/>
      <dgm:t>
        <a:bodyPr/>
        <a:lstStyle/>
        <a:p>
          <a:endParaRPr lang="en-US"/>
        </a:p>
      </dgm:t>
    </dgm:pt>
    <dgm:pt modelId="{B831EE4F-DF8A-4129-B350-84011FE7B337}">
      <dgm:prSet/>
      <dgm:spPr/>
      <dgm:t>
        <a:bodyPr/>
        <a:lstStyle/>
        <a:p>
          <a:r>
            <a:rPr lang="en-US" dirty="0"/>
            <a:t>CLEAR aimed to identify scalable and replicable microgrid projects; however, this remains challenging due to site specific constraints and procurement challenges.</a:t>
          </a:r>
        </a:p>
      </dgm:t>
    </dgm:pt>
    <dgm:pt modelId="{6AE443F7-9C42-449B-B51B-6E4F9CCA5EBB}" type="parTrans" cxnId="{DBF2C299-9A6D-4BD7-B113-7328EE00C9BD}">
      <dgm:prSet/>
      <dgm:spPr/>
      <dgm:t>
        <a:bodyPr/>
        <a:lstStyle/>
        <a:p>
          <a:endParaRPr lang="en-US"/>
        </a:p>
      </dgm:t>
    </dgm:pt>
    <dgm:pt modelId="{0386BCE9-BED7-409E-95CF-098424BBF9D1}" type="sibTrans" cxnId="{DBF2C299-9A6D-4BD7-B113-7328EE00C9BD}">
      <dgm:prSet/>
      <dgm:spPr/>
      <dgm:t>
        <a:bodyPr/>
        <a:lstStyle/>
        <a:p>
          <a:endParaRPr lang="en-US"/>
        </a:p>
      </dgm:t>
    </dgm:pt>
    <dgm:pt modelId="{E921ACE2-827B-4470-8974-E550DF2D141C}" type="pres">
      <dgm:prSet presAssocID="{A0F30197-6F3A-4DD8-9524-C3B0B15C00BB}" presName="vert0" presStyleCnt="0">
        <dgm:presLayoutVars>
          <dgm:dir/>
          <dgm:animOne val="branch"/>
          <dgm:animLvl val="lvl"/>
        </dgm:presLayoutVars>
      </dgm:prSet>
      <dgm:spPr/>
    </dgm:pt>
    <dgm:pt modelId="{31AB5402-4242-4152-B116-44BA42C10AD4}" type="pres">
      <dgm:prSet presAssocID="{7A576BAF-6561-45F1-A37E-7DCB5C7B9890}" presName="thickLine" presStyleLbl="alignNode1" presStyleIdx="0" presStyleCnt="3"/>
      <dgm:spPr/>
    </dgm:pt>
    <dgm:pt modelId="{4C4C74A3-FDE2-4B6B-B327-5EC75AD01120}" type="pres">
      <dgm:prSet presAssocID="{7A576BAF-6561-45F1-A37E-7DCB5C7B9890}" presName="horz1" presStyleCnt="0"/>
      <dgm:spPr/>
    </dgm:pt>
    <dgm:pt modelId="{68A746D3-CC68-4181-830F-4CA9AF710DD6}" type="pres">
      <dgm:prSet presAssocID="{7A576BAF-6561-45F1-A37E-7DCB5C7B9890}" presName="tx1" presStyleLbl="revTx" presStyleIdx="0" presStyleCnt="3"/>
      <dgm:spPr/>
    </dgm:pt>
    <dgm:pt modelId="{C42A26C4-2599-4633-BEF8-C51663C620E7}" type="pres">
      <dgm:prSet presAssocID="{7A576BAF-6561-45F1-A37E-7DCB5C7B9890}" presName="vert1" presStyleCnt="0"/>
      <dgm:spPr/>
    </dgm:pt>
    <dgm:pt modelId="{90665891-68C3-4FF6-B898-5D9DD056CFD9}" type="pres">
      <dgm:prSet presAssocID="{B4D62272-04B1-45A4-AD21-7B09C804FA10}" presName="thickLine" presStyleLbl="alignNode1" presStyleIdx="1" presStyleCnt="3"/>
      <dgm:spPr/>
    </dgm:pt>
    <dgm:pt modelId="{B8578D84-EB86-4315-9FE8-1737F935516C}" type="pres">
      <dgm:prSet presAssocID="{B4D62272-04B1-45A4-AD21-7B09C804FA10}" presName="horz1" presStyleCnt="0"/>
      <dgm:spPr/>
    </dgm:pt>
    <dgm:pt modelId="{D076EF33-15C6-4366-AFBD-14305F616EFE}" type="pres">
      <dgm:prSet presAssocID="{B4D62272-04B1-45A4-AD21-7B09C804FA10}" presName="tx1" presStyleLbl="revTx" presStyleIdx="1" presStyleCnt="3"/>
      <dgm:spPr/>
    </dgm:pt>
    <dgm:pt modelId="{6753EA4D-456D-41D1-8B02-0D9B2D2F5BD4}" type="pres">
      <dgm:prSet presAssocID="{B4D62272-04B1-45A4-AD21-7B09C804FA10}" presName="vert1" presStyleCnt="0"/>
      <dgm:spPr/>
    </dgm:pt>
    <dgm:pt modelId="{F487431B-32D9-4E04-9528-932E945AEE50}" type="pres">
      <dgm:prSet presAssocID="{B831EE4F-DF8A-4129-B350-84011FE7B337}" presName="thickLine" presStyleLbl="alignNode1" presStyleIdx="2" presStyleCnt="3"/>
      <dgm:spPr/>
    </dgm:pt>
    <dgm:pt modelId="{D3E2C693-E567-4C96-981C-3F1620C6FE02}" type="pres">
      <dgm:prSet presAssocID="{B831EE4F-DF8A-4129-B350-84011FE7B337}" presName="horz1" presStyleCnt="0"/>
      <dgm:spPr/>
    </dgm:pt>
    <dgm:pt modelId="{B7174B6F-2091-4F14-89C4-3571E9D87805}" type="pres">
      <dgm:prSet presAssocID="{B831EE4F-DF8A-4129-B350-84011FE7B337}" presName="tx1" presStyleLbl="revTx" presStyleIdx="2" presStyleCnt="3"/>
      <dgm:spPr/>
    </dgm:pt>
    <dgm:pt modelId="{BA0C3451-8CFD-4D82-9769-6F27A1C2D696}" type="pres">
      <dgm:prSet presAssocID="{B831EE4F-DF8A-4129-B350-84011FE7B337}" presName="vert1" presStyleCnt="0"/>
      <dgm:spPr/>
    </dgm:pt>
  </dgm:ptLst>
  <dgm:cxnLst>
    <dgm:cxn modelId="{E9EDC403-10FC-4936-9F65-5C7DC8FE88CE}" type="presOf" srcId="{7A576BAF-6561-45F1-A37E-7DCB5C7B9890}" destId="{68A746D3-CC68-4181-830F-4CA9AF710DD6}" srcOrd="0" destOrd="0" presId="urn:microsoft.com/office/officeart/2008/layout/LinedList"/>
    <dgm:cxn modelId="{9354C311-7B04-422C-9AC8-E51F2CE1084C}" srcId="{A0F30197-6F3A-4DD8-9524-C3B0B15C00BB}" destId="{B4D62272-04B1-45A4-AD21-7B09C804FA10}" srcOrd="1" destOrd="0" parTransId="{6A2D2D32-534A-4E75-A796-F8582A94965E}" sibTransId="{E6511191-35BA-42CE-B8B0-D56346A285EF}"/>
    <dgm:cxn modelId="{48BAD94F-DABF-4511-87C1-9503589E0716}" srcId="{A0F30197-6F3A-4DD8-9524-C3B0B15C00BB}" destId="{7A576BAF-6561-45F1-A37E-7DCB5C7B9890}" srcOrd="0" destOrd="0" parTransId="{C23B0434-C291-416E-810E-D5152F2E85BC}" sibTransId="{C0E8E228-DEA6-4AC6-8C65-63E5B1F87CBD}"/>
    <dgm:cxn modelId="{DBF2C299-9A6D-4BD7-B113-7328EE00C9BD}" srcId="{A0F30197-6F3A-4DD8-9524-C3B0B15C00BB}" destId="{B831EE4F-DF8A-4129-B350-84011FE7B337}" srcOrd="2" destOrd="0" parTransId="{6AE443F7-9C42-449B-B51B-6E4F9CCA5EBB}" sibTransId="{0386BCE9-BED7-409E-95CF-098424BBF9D1}"/>
    <dgm:cxn modelId="{519C6DB4-A686-401A-B3FE-C20D5C6AC72E}" type="presOf" srcId="{B831EE4F-DF8A-4129-B350-84011FE7B337}" destId="{B7174B6F-2091-4F14-89C4-3571E9D87805}" srcOrd="0" destOrd="0" presId="urn:microsoft.com/office/officeart/2008/layout/LinedList"/>
    <dgm:cxn modelId="{A3B7E6F5-3493-4C58-A6DF-3DEFC0192EDB}" type="presOf" srcId="{B4D62272-04B1-45A4-AD21-7B09C804FA10}" destId="{D076EF33-15C6-4366-AFBD-14305F616EFE}" srcOrd="0" destOrd="0" presId="urn:microsoft.com/office/officeart/2008/layout/LinedList"/>
    <dgm:cxn modelId="{E5C4BFFC-DAB4-415B-8A68-7E459907B2D2}" type="presOf" srcId="{A0F30197-6F3A-4DD8-9524-C3B0B15C00BB}" destId="{E921ACE2-827B-4470-8974-E550DF2D141C}" srcOrd="0" destOrd="0" presId="urn:microsoft.com/office/officeart/2008/layout/LinedList"/>
    <dgm:cxn modelId="{15C31F84-0017-4DAF-AE3B-C5060E74A7A5}" type="presParOf" srcId="{E921ACE2-827B-4470-8974-E550DF2D141C}" destId="{31AB5402-4242-4152-B116-44BA42C10AD4}" srcOrd="0" destOrd="0" presId="urn:microsoft.com/office/officeart/2008/layout/LinedList"/>
    <dgm:cxn modelId="{EF6B9C6F-4644-4540-A0B2-72B9CCA70E39}" type="presParOf" srcId="{E921ACE2-827B-4470-8974-E550DF2D141C}" destId="{4C4C74A3-FDE2-4B6B-B327-5EC75AD01120}" srcOrd="1" destOrd="0" presId="urn:microsoft.com/office/officeart/2008/layout/LinedList"/>
    <dgm:cxn modelId="{41884564-4885-4C39-BD69-D474CC8ADDC8}" type="presParOf" srcId="{4C4C74A3-FDE2-4B6B-B327-5EC75AD01120}" destId="{68A746D3-CC68-4181-830F-4CA9AF710DD6}" srcOrd="0" destOrd="0" presId="urn:microsoft.com/office/officeart/2008/layout/LinedList"/>
    <dgm:cxn modelId="{2E1A6119-DBC1-476D-8E8E-97F234F50913}" type="presParOf" srcId="{4C4C74A3-FDE2-4B6B-B327-5EC75AD01120}" destId="{C42A26C4-2599-4633-BEF8-C51663C620E7}" srcOrd="1" destOrd="0" presId="urn:microsoft.com/office/officeart/2008/layout/LinedList"/>
    <dgm:cxn modelId="{27C9A71A-51A8-4A87-A834-5615DFA06515}" type="presParOf" srcId="{E921ACE2-827B-4470-8974-E550DF2D141C}" destId="{90665891-68C3-4FF6-B898-5D9DD056CFD9}" srcOrd="2" destOrd="0" presId="urn:microsoft.com/office/officeart/2008/layout/LinedList"/>
    <dgm:cxn modelId="{8E5ABC44-CB18-4202-8315-4AF3E3468593}" type="presParOf" srcId="{E921ACE2-827B-4470-8974-E550DF2D141C}" destId="{B8578D84-EB86-4315-9FE8-1737F935516C}" srcOrd="3" destOrd="0" presId="urn:microsoft.com/office/officeart/2008/layout/LinedList"/>
    <dgm:cxn modelId="{623DA75B-5AB9-42EF-A5F9-4C0ABE8460DD}" type="presParOf" srcId="{B8578D84-EB86-4315-9FE8-1737F935516C}" destId="{D076EF33-15C6-4366-AFBD-14305F616EFE}" srcOrd="0" destOrd="0" presId="urn:microsoft.com/office/officeart/2008/layout/LinedList"/>
    <dgm:cxn modelId="{F4E0CF55-2933-48F5-86E8-A9336F13B3C1}" type="presParOf" srcId="{B8578D84-EB86-4315-9FE8-1737F935516C}" destId="{6753EA4D-456D-41D1-8B02-0D9B2D2F5BD4}" srcOrd="1" destOrd="0" presId="urn:microsoft.com/office/officeart/2008/layout/LinedList"/>
    <dgm:cxn modelId="{0FAC2C53-8C0D-467D-B4A5-1E2BB4028210}" type="presParOf" srcId="{E921ACE2-827B-4470-8974-E550DF2D141C}" destId="{F487431B-32D9-4E04-9528-932E945AEE50}" srcOrd="4" destOrd="0" presId="urn:microsoft.com/office/officeart/2008/layout/LinedList"/>
    <dgm:cxn modelId="{8203280F-A1EC-41C1-99BE-9C0D5538E710}" type="presParOf" srcId="{E921ACE2-827B-4470-8974-E550DF2D141C}" destId="{D3E2C693-E567-4C96-981C-3F1620C6FE02}" srcOrd="5" destOrd="0" presId="urn:microsoft.com/office/officeart/2008/layout/LinedList"/>
    <dgm:cxn modelId="{6F41D105-030A-4F91-8DDC-DE49B5C349B7}" type="presParOf" srcId="{D3E2C693-E567-4C96-981C-3F1620C6FE02}" destId="{B7174B6F-2091-4F14-89C4-3571E9D87805}" srcOrd="0" destOrd="0" presId="urn:microsoft.com/office/officeart/2008/layout/LinedList"/>
    <dgm:cxn modelId="{E6D4A939-1015-46FE-9577-427A98C96804}" type="presParOf" srcId="{D3E2C693-E567-4C96-981C-3F1620C6FE02}" destId="{BA0C3451-8CFD-4D82-9769-6F27A1C2D69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60824-4CD1-4AA4-BB6A-FE804E617FC0}">
      <dsp:nvSpPr>
        <dsp:cNvPr id="0" name=""/>
        <dsp:cNvSpPr/>
      </dsp:nvSpPr>
      <dsp:spPr>
        <a:xfrm>
          <a:off x="481785" y="1481"/>
          <a:ext cx="9104767" cy="8910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marL="0" lvl="0" indent="0" algn="ctr" defTabSz="2133600" rtl="0">
            <a:lnSpc>
              <a:spcPct val="90000"/>
            </a:lnSpc>
            <a:spcBef>
              <a:spcPct val="0"/>
            </a:spcBef>
            <a:spcAft>
              <a:spcPct val="35000"/>
            </a:spcAft>
            <a:buNone/>
          </a:pPr>
          <a:r>
            <a:rPr lang="en-US" sz="4800" kern="1200">
              <a:latin typeface="Gotham"/>
              <a:ea typeface="+mn-ea"/>
              <a:cs typeface="+mn-cs"/>
            </a:rPr>
            <a:t>The Need for Municipal Resilience</a:t>
          </a:r>
        </a:p>
      </dsp:txBody>
      <dsp:txXfrm>
        <a:off x="507884" y="27580"/>
        <a:ext cx="9052569" cy="838878"/>
      </dsp:txXfrm>
    </dsp:sp>
    <dsp:sp modelId="{ACFF46E2-DE5D-4523-A1D6-ED4847CABCFF}">
      <dsp:nvSpPr>
        <dsp:cNvPr id="0" name=""/>
        <dsp:cNvSpPr/>
      </dsp:nvSpPr>
      <dsp:spPr>
        <a:xfrm>
          <a:off x="481785" y="1052951"/>
          <a:ext cx="891076" cy="891076"/>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49B8D0-1A0C-4BE0-87FD-061FF4782973}">
      <dsp:nvSpPr>
        <dsp:cNvPr id="0" name=""/>
        <dsp:cNvSpPr/>
      </dsp:nvSpPr>
      <dsp:spPr>
        <a:xfrm>
          <a:off x="1426326" y="1052951"/>
          <a:ext cx="8160226" cy="891076"/>
        </a:xfrm>
        <a:prstGeom prst="roundRect">
          <a:avLst>
            <a:gd name="adj" fmla="val 1667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solidFill>
                <a:schemeClr val="accent1"/>
              </a:solidFill>
              <a:latin typeface="Calibri" panose="020F0502020204030204"/>
              <a:ea typeface="+mn-ea"/>
              <a:cs typeface="+mn-cs"/>
            </a:rPr>
            <a:t>To achieve decarbonization, transportation and heating will need to be electrified</a:t>
          </a:r>
          <a:endParaRPr lang="en-US" sz="2800" kern="1200" dirty="0">
            <a:solidFill>
              <a:schemeClr val="accent1"/>
            </a:solidFill>
            <a:latin typeface="Gotham" panose="02000604030000020004"/>
            <a:ea typeface="+mn-ea"/>
            <a:cs typeface="+mn-cs"/>
          </a:endParaRPr>
        </a:p>
      </dsp:txBody>
      <dsp:txXfrm>
        <a:off x="1469833" y="1096458"/>
        <a:ext cx="8073212" cy="804062"/>
      </dsp:txXfrm>
    </dsp:sp>
    <dsp:sp modelId="{84FCEDFD-B38C-4423-B2D2-BAF2E8715812}">
      <dsp:nvSpPr>
        <dsp:cNvPr id="0" name=""/>
        <dsp:cNvSpPr/>
      </dsp:nvSpPr>
      <dsp:spPr>
        <a:xfrm>
          <a:off x="481785" y="2050957"/>
          <a:ext cx="891076" cy="891076"/>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5B073C-E93A-4ACA-AD3C-8D59783F0FC9}">
      <dsp:nvSpPr>
        <dsp:cNvPr id="0" name=""/>
        <dsp:cNvSpPr/>
      </dsp:nvSpPr>
      <dsp:spPr>
        <a:xfrm>
          <a:off x="1426326" y="2050957"/>
          <a:ext cx="8160226" cy="891076"/>
        </a:xfrm>
        <a:prstGeom prst="roundRect">
          <a:avLst>
            <a:gd name="adj" fmla="val 1667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accent1"/>
              </a:solidFill>
              <a:latin typeface="Gotham" panose="02000604030000020004"/>
              <a:ea typeface="+mn-ea"/>
              <a:cs typeface="+mn-cs"/>
            </a:rPr>
            <a:t>Climate change will lead to greater frequency and severity of weather events</a:t>
          </a:r>
          <a:endParaRPr lang="en-US" sz="2800" kern="1200" dirty="0">
            <a:solidFill>
              <a:schemeClr val="accent1"/>
            </a:solidFill>
            <a:latin typeface="Calibri" panose="020F0502020204030204"/>
            <a:ea typeface="+mn-ea"/>
            <a:cs typeface="+mn-cs"/>
          </a:endParaRPr>
        </a:p>
      </dsp:txBody>
      <dsp:txXfrm>
        <a:off x="1469833" y="2094464"/>
        <a:ext cx="8073212" cy="804062"/>
      </dsp:txXfrm>
    </dsp:sp>
    <dsp:sp modelId="{679B9A9E-AA7B-4CEE-9B3C-B73902086754}">
      <dsp:nvSpPr>
        <dsp:cNvPr id="0" name=""/>
        <dsp:cNvSpPr/>
      </dsp:nvSpPr>
      <dsp:spPr>
        <a:xfrm>
          <a:off x="481785" y="3048962"/>
          <a:ext cx="891076" cy="891076"/>
        </a:xfrm>
        <a:prstGeom prst="roundRect">
          <a:avLst>
            <a:gd name="adj" fmla="val 1667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420A0A-D8B9-4317-BD69-72FB28EBD092}">
      <dsp:nvSpPr>
        <dsp:cNvPr id="0" name=""/>
        <dsp:cNvSpPr/>
      </dsp:nvSpPr>
      <dsp:spPr>
        <a:xfrm>
          <a:off x="1426326" y="3048962"/>
          <a:ext cx="8160226" cy="891076"/>
        </a:xfrm>
        <a:prstGeom prst="roundRect">
          <a:avLst>
            <a:gd name="adj" fmla="val 1667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solidFill>
                <a:schemeClr val="accent1"/>
              </a:solidFill>
              <a:latin typeface="Gotham" panose="02000604030000020004"/>
              <a:ea typeface="+mn-ea"/>
              <a:cs typeface="+mn-cs"/>
            </a:rPr>
            <a:t>This combination makes electric resilience increasingly critical for communities</a:t>
          </a:r>
        </a:p>
      </dsp:txBody>
      <dsp:txXfrm>
        <a:off x="1469833" y="3092469"/>
        <a:ext cx="8073212" cy="8040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28B3F-269E-485C-8398-D5B32AC38DB2}">
      <dsp:nvSpPr>
        <dsp:cNvPr id="0" name=""/>
        <dsp:cNvSpPr/>
      </dsp:nvSpPr>
      <dsp:spPr>
        <a:xfrm>
          <a:off x="0" y="1204"/>
          <a:ext cx="9206089" cy="13151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ClrTx/>
            <a:buSzTx/>
            <a:buFont typeface="Arial" panose="020B0604020202020204" pitchFamily="34" charset="0"/>
            <a:buNone/>
          </a:pPr>
          <a:r>
            <a:rPr kumimoji="0" lang="en-US" sz="2800" b="0" i="0" u="none" strike="noStrike" kern="1200" cap="none" spc="0" normalizeH="0" baseline="0" noProof="0" dirty="0">
              <a:ln>
                <a:noFill/>
              </a:ln>
              <a:effectLst/>
              <a:uLnTx/>
              <a:uFillTx/>
              <a:latin typeface="Gotham" panose="02000604030000020004"/>
            </a:rPr>
            <a:t>Historical data will fail to predict future "typical" </a:t>
          </a:r>
          <a:r>
            <a:rPr kumimoji="0" lang="en-US" sz="2800" b="0" i="0" u="none" strike="noStrike" kern="1200" cap="none" spc="0" normalizeH="0" baseline="0" noProof="0" dirty="0">
              <a:ln>
                <a:noFill/>
              </a:ln>
              <a:solidFill>
                <a:schemeClr val="bg1"/>
              </a:solidFill>
              <a:effectLst/>
              <a:uLnTx/>
              <a:uFillTx/>
              <a:latin typeface="Gotham" panose="02000604030000020004"/>
              <a:ea typeface="+mn-ea"/>
              <a:cs typeface="+mn-cs"/>
            </a:rPr>
            <a:t>outages as climate change causes </a:t>
          </a:r>
          <a:r>
            <a:rPr kumimoji="0" lang="en-US" sz="2800" b="0" i="0" u="none" strike="noStrike" kern="1200" cap="none" spc="0" normalizeH="0" baseline="0" noProof="0" dirty="0">
              <a:ln>
                <a:noFill/>
              </a:ln>
              <a:solidFill>
                <a:srgbClr val="83C32E"/>
              </a:solidFill>
              <a:effectLst/>
              <a:uLnTx/>
              <a:uFillTx/>
              <a:latin typeface="Gotham" panose="02000604030000020004"/>
              <a:ea typeface="+mn-ea"/>
              <a:cs typeface="+mn-cs"/>
            </a:rPr>
            <a:t>atypical events to occur more frequently.</a:t>
          </a:r>
        </a:p>
      </dsp:txBody>
      <dsp:txXfrm>
        <a:off x="64200" y="65404"/>
        <a:ext cx="9077689" cy="1186753"/>
      </dsp:txXfrm>
    </dsp:sp>
    <dsp:sp modelId="{59DC6EA9-7A92-4980-95C8-2B1F26EE1C92}">
      <dsp:nvSpPr>
        <dsp:cNvPr id="0" name=""/>
        <dsp:cNvSpPr/>
      </dsp:nvSpPr>
      <dsp:spPr>
        <a:xfrm>
          <a:off x="0" y="1328619"/>
          <a:ext cx="9206089" cy="13151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kumimoji="0" lang="en-US" sz="2800" b="0" i="0" u="none" strike="noStrike" kern="1200" cap="none" spc="0" normalizeH="0" baseline="0" noProof="0" dirty="0">
              <a:ln>
                <a:noFill/>
              </a:ln>
              <a:solidFill>
                <a:schemeClr val="bg1"/>
              </a:solidFill>
              <a:effectLst/>
              <a:uLnTx/>
              <a:uFillTx/>
              <a:latin typeface="Gotham" panose="02000604030000020004"/>
              <a:ea typeface="+mn-ea"/>
              <a:cs typeface="+mn-cs"/>
            </a:rPr>
            <a:t>Predicting how typical load shapes will adapt to </a:t>
          </a:r>
          <a:r>
            <a:rPr kumimoji="0" lang="en-US" sz="2800" b="0" i="0" u="none" strike="noStrike" kern="1200" cap="none" spc="0" normalizeH="0" baseline="0" noProof="0" dirty="0">
              <a:ln>
                <a:noFill/>
              </a:ln>
              <a:solidFill>
                <a:srgbClr val="83C32E"/>
              </a:solidFill>
              <a:effectLst/>
              <a:uLnTx/>
              <a:uFillTx/>
              <a:latin typeface="Gotham" panose="02000604030000020004"/>
              <a:ea typeface="+mn-ea"/>
              <a:cs typeface="+mn-cs"/>
            </a:rPr>
            <a:t>unanticipated</a:t>
          </a:r>
          <a:r>
            <a:rPr kumimoji="0" lang="en-US" sz="2800" b="0" i="0" u="none" strike="noStrike" kern="1200" cap="none" spc="0" normalizeH="0" baseline="0" noProof="0" dirty="0">
              <a:ln>
                <a:noFill/>
              </a:ln>
              <a:solidFill>
                <a:schemeClr val="bg1"/>
              </a:solidFill>
              <a:effectLst/>
              <a:uLnTx/>
              <a:uFillTx/>
              <a:latin typeface="Gotham" panose="02000604030000020004"/>
              <a:ea typeface="+mn-ea"/>
              <a:cs typeface="+mn-cs"/>
            </a:rPr>
            <a:t> demands and system constraints is challenging.</a:t>
          </a:r>
          <a:endParaRPr lang="en-US" sz="2800" kern="1200" dirty="0">
            <a:latin typeface="Gotham" panose="02000604030000020004"/>
          </a:endParaRPr>
        </a:p>
      </dsp:txBody>
      <dsp:txXfrm>
        <a:off x="64200" y="1392819"/>
        <a:ext cx="9077689" cy="1186753"/>
      </dsp:txXfrm>
    </dsp:sp>
    <dsp:sp modelId="{63FF8BE2-D38A-4C63-AF5F-9C3E7D3F2FE2}">
      <dsp:nvSpPr>
        <dsp:cNvPr id="0" name=""/>
        <dsp:cNvSpPr/>
      </dsp:nvSpPr>
      <dsp:spPr>
        <a:xfrm>
          <a:off x="0" y="2656035"/>
          <a:ext cx="9206089" cy="13151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ClrTx/>
            <a:buSzTx/>
            <a:buFont typeface="Arial" panose="020B0604020202020204" pitchFamily="34" charset="0"/>
            <a:buNone/>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Established </a:t>
          </a:r>
          <a:r>
            <a:rPr kumimoji="0" lang="en-US" sz="2800" b="0" i="0" u="none" strike="noStrike" kern="1200" cap="none" spc="0" normalizeH="0" baseline="0" noProof="0" dirty="0">
              <a:ln>
                <a:noFill/>
              </a:ln>
              <a:solidFill>
                <a:srgbClr val="70AD47"/>
              </a:solidFill>
              <a:effectLst/>
              <a:uLnTx/>
              <a:uFillTx/>
              <a:latin typeface="Calibri" panose="020F0502020204030204"/>
              <a:ea typeface="+mn-ea"/>
              <a:cs typeface="+mn-cs"/>
            </a:rPr>
            <a:t>parameters</a:t>
          </a: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 accepted </a:t>
          </a:r>
          <a:r>
            <a:rPr kumimoji="0" lang="en-US" sz="2800" b="0" i="0" u="none" strike="noStrike" kern="1200" cap="none" spc="0" normalizeH="0" baseline="0" noProof="0" dirty="0">
              <a:ln>
                <a:noFill/>
              </a:ln>
              <a:solidFill>
                <a:srgbClr val="70AD47"/>
              </a:solidFill>
              <a:effectLst/>
              <a:uLnTx/>
              <a:uFillTx/>
              <a:latin typeface="Calibri" panose="020F0502020204030204"/>
              <a:ea typeface="+mn-ea"/>
              <a:cs typeface="+mn-cs"/>
            </a:rPr>
            <a:t>definitions</a:t>
          </a: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 and </a:t>
          </a:r>
          <a:r>
            <a:rPr kumimoji="0" lang="en-US" sz="2800" b="0" i="0" u="none" strike="noStrike" kern="1200" cap="none" spc="0" normalizeH="0" baseline="0" noProof="0" dirty="0">
              <a:ln>
                <a:noFill/>
              </a:ln>
              <a:solidFill>
                <a:srgbClr val="70AD47"/>
              </a:solidFill>
              <a:effectLst/>
              <a:uLnTx/>
              <a:uFillTx/>
              <a:latin typeface="Calibri" panose="020F0502020204030204"/>
              <a:ea typeface="+mn-ea"/>
              <a:cs typeface="+mn-cs"/>
            </a:rPr>
            <a:t>benefits</a:t>
          </a: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 of resilience remain undefined.</a:t>
          </a:r>
          <a:endParaRPr lang="en-US" sz="2800" kern="1200" dirty="0">
            <a:solidFill>
              <a:schemeClr val="bg1"/>
            </a:solidFill>
          </a:endParaRPr>
        </a:p>
      </dsp:txBody>
      <dsp:txXfrm>
        <a:off x="64200" y="2720235"/>
        <a:ext cx="9077689" cy="11867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B5402-4242-4152-B116-44BA42C10AD4}">
      <dsp:nvSpPr>
        <dsp:cNvPr id="0" name=""/>
        <dsp:cNvSpPr/>
      </dsp:nvSpPr>
      <dsp:spPr>
        <a:xfrm>
          <a:off x="0" y="2402"/>
          <a:ext cx="564197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A746D3-CC68-4181-830F-4CA9AF710DD6}">
      <dsp:nvSpPr>
        <dsp:cNvPr id="0" name=""/>
        <dsp:cNvSpPr/>
      </dsp:nvSpPr>
      <dsp:spPr>
        <a:xfrm>
          <a:off x="0" y="2402"/>
          <a:ext cx="5641974" cy="1638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Resiliency is a critical component to reaching net zero emissions due to its secondary mitigation effects that establish a safe and secure path to electrification.</a:t>
          </a:r>
        </a:p>
      </dsp:txBody>
      <dsp:txXfrm>
        <a:off x="0" y="2402"/>
        <a:ext cx="5641974" cy="1638814"/>
      </dsp:txXfrm>
    </dsp:sp>
    <dsp:sp modelId="{90665891-68C3-4FF6-B898-5D9DD056CFD9}">
      <dsp:nvSpPr>
        <dsp:cNvPr id="0" name=""/>
        <dsp:cNvSpPr/>
      </dsp:nvSpPr>
      <dsp:spPr>
        <a:xfrm>
          <a:off x="0" y="1641217"/>
          <a:ext cx="5641974"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76EF33-15C6-4366-AFBD-14305F616EFE}">
      <dsp:nvSpPr>
        <dsp:cNvPr id="0" name=""/>
        <dsp:cNvSpPr/>
      </dsp:nvSpPr>
      <dsp:spPr>
        <a:xfrm>
          <a:off x="0" y="1641217"/>
          <a:ext cx="5641974" cy="1638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The marketplace as currently constructed is not optimized to provide municipal resilience, but a statewide planning strategy could support greater resilience at the community level.</a:t>
          </a:r>
        </a:p>
      </dsp:txBody>
      <dsp:txXfrm>
        <a:off x="0" y="1641217"/>
        <a:ext cx="5641974" cy="1638814"/>
      </dsp:txXfrm>
    </dsp:sp>
    <dsp:sp modelId="{F487431B-32D9-4E04-9528-932E945AEE50}">
      <dsp:nvSpPr>
        <dsp:cNvPr id="0" name=""/>
        <dsp:cNvSpPr/>
      </dsp:nvSpPr>
      <dsp:spPr>
        <a:xfrm>
          <a:off x="0" y="3280032"/>
          <a:ext cx="5641974"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174B6F-2091-4F14-89C4-3571E9D87805}">
      <dsp:nvSpPr>
        <dsp:cNvPr id="0" name=""/>
        <dsp:cNvSpPr/>
      </dsp:nvSpPr>
      <dsp:spPr>
        <a:xfrm>
          <a:off x="0" y="3280032"/>
          <a:ext cx="5641974" cy="1638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CLEAR aimed to identify scalable and replicable microgrid projects; however, this remains challenging due to site specific constraints and procurement challenges.</a:t>
          </a:r>
        </a:p>
      </dsp:txBody>
      <dsp:txXfrm>
        <a:off x="0" y="3280032"/>
        <a:ext cx="5641974" cy="1638814"/>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3919" tIns="46959" rIns="93919" bIns="46959" rtlCol="0"/>
          <a:lstStyle>
            <a:lvl1pPr algn="l">
              <a:defRPr sz="1200"/>
            </a:lvl1pPr>
          </a:lstStyle>
          <a:p>
            <a:endParaRPr lang="en-US"/>
          </a:p>
        </p:txBody>
      </p:sp>
      <p:sp>
        <p:nvSpPr>
          <p:cNvPr id="3" name="Date Placeholder 2"/>
          <p:cNvSpPr>
            <a:spLocks noGrp="1"/>
          </p:cNvSpPr>
          <p:nvPr>
            <p:ph type="dt" sz="quarter" idx="1"/>
          </p:nvPr>
        </p:nvSpPr>
        <p:spPr>
          <a:xfrm>
            <a:off x="3970940" y="0"/>
            <a:ext cx="3037840" cy="464820"/>
          </a:xfrm>
          <a:prstGeom prst="rect">
            <a:avLst/>
          </a:prstGeom>
        </p:spPr>
        <p:txBody>
          <a:bodyPr vert="horz" lIns="93919" tIns="46959" rIns="93919" bIns="46959" rtlCol="0"/>
          <a:lstStyle>
            <a:lvl1pPr algn="r">
              <a:defRPr sz="1200"/>
            </a:lvl1pPr>
          </a:lstStyle>
          <a:p>
            <a:fld id="{AF04153B-45D7-4D8F-9E7F-401C02D7B907}" type="datetimeFigureOut">
              <a:rPr lang="en-US" smtClean="0"/>
              <a:t>5/27/2022</a:t>
            </a:fld>
            <a:endParaRPr lang="en-US"/>
          </a:p>
        </p:txBody>
      </p:sp>
      <p:sp>
        <p:nvSpPr>
          <p:cNvPr id="4" name="Footer Placeholder 3"/>
          <p:cNvSpPr>
            <a:spLocks noGrp="1"/>
          </p:cNvSpPr>
          <p:nvPr>
            <p:ph type="ftr" sz="quarter" idx="2"/>
          </p:nvPr>
        </p:nvSpPr>
        <p:spPr>
          <a:xfrm>
            <a:off x="2" y="8829967"/>
            <a:ext cx="3037840" cy="464820"/>
          </a:xfrm>
          <a:prstGeom prst="rect">
            <a:avLst/>
          </a:prstGeom>
        </p:spPr>
        <p:txBody>
          <a:bodyPr vert="horz" lIns="93919" tIns="46959" rIns="93919" bIns="46959" rtlCol="0" anchor="b"/>
          <a:lstStyle>
            <a:lvl1pPr algn="l">
              <a:defRPr sz="1200"/>
            </a:lvl1pPr>
          </a:lstStyle>
          <a:p>
            <a:endParaRPr lang="en-US"/>
          </a:p>
        </p:txBody>
      </p:sp>
      <p:sp>
        <p:nvSpPr>
          <p:cNvPr id="5" name="Slide Number Placeholder 4"/>
          <p:cNvSpPr>
            <a:spLocks noGrp="1"/>
          </p:cNvSpPr>
          <p:nvPr>
            <p:ph type="sldNum" sz="quarter" idx="3"/>
          </p:nvPr>
        </p:nvSpPr>
        <p:spPr>
          <a:xfrm>
            <a:off x="3970940" y="8829967"/>
            <a:ext cx="3037840" cy="464820"/>
          </a:xfrm>
          <a:prstGeom prst="rect">
            <a:avLst/>
          </a:prstGeom>
        </p:spPr>
        <p:txBody>
          <a:bodyPr vert="horz" lIns="93919" tIns="46959" rIns="93919" bIns="46959" rtlCol="0" anchor="b"/>
          <a:lstStyle>
            <a:lvl1pPr algn="r">
              <a:defRPr sz="1200"/>
            </a:lvl1pPr>
          </a:lstStyle>
          <a:p>
            <a:fld id="{F9FB8488-11DF-4E2E-A2B9-69E1DF13AF7F}" type="slidenum">
              <a:rPr lang="en-US" smtClean="0"/>
              <a:t>‹#›</a:t>
            </a:fld>
            <a:endParaRPr lang="en-US"/>
          </a:p>
        </p:txBody>
      </p:sp>
    </p:spTree>
    <p:extLst>
      <p:ext uri="{BB962C8B-B14F-4D97-AF65-F5344CB8AC3E}">
        <p14:creationId xmlns:p14="http://schemas.microsoft.com/office/powerpoint/2010/main" val="39726700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3919" tIns="46959" rIns="93919" bIns="46959"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3919" tIns="46959" rIns="93919" bIns="46959" rtlCol="0"/>
          <a:lstStyle>
            <a:lvl1pPr algn="r">
              <a:defRPr sz="1200"/>
            </a:lvl1pPr>
          </a:lstStyle>
          <a:p>
            <a:fld id="{A513A0B4-1468-4E89-8229-DCA6976BE761}" type="datetimeFigureOut">
              <a:rPr lang="en-US" smtClean="0"/>
              <a:t>5/27/2022</a:t>
            </a:fld>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919" tIns="46959" rIns="93919" bIns="469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7"/>
            <a:ext cx="3037840" cy="464820"/>
          </a:xfrm>
          <a:prstGeom prst="rect">
            <a:avLst/>
          </a:prstGeom>
        </p:spPr>
        <p:txBody>
          <a:bodyPr vert="horz" lIns="93919" tIns="46959" rIns="93919" bIns="46959"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3919" tIns="46959" rIns="93919" bIns="46959" rtlCol="0" anchor="b"/>
          <a:lstStyle>
            <a:lvl1pPr algn="r">
              <a:defRPr sz="1200"/>
            </a:lvl1pPr>
          </a:lstStyle>
          <a:p>
            <a:fld id="{339B9850-B501-4E3A-B66C-66598924A4EC}" type="slidenum">
              <a:rPr lang="en-US" smtClean="0"/>
              <a:t>‹#›</a:t>
            </a:fld>
            <a:endParaRPr lang="en-US"/>
          </a:p>
        </p:txBody>
      </p:sp>
      <p:sp>
        <p:nvSpPr>
          <p:cNvPr id="8" name="Slide Image Placeholder 7"/>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919" tIns="46959" rIns="93919" bIns="46959" rtlCol="0" anchor="ctr"/>
          <a:lstStyle/>
          <a:p>
            <a:endParaRPr lang="en-US"/>
          </a:p>
        </p:txBody>
      </p:sp>
    </p:spTree>
    <p:extLst>
      <p:ext uri="{BB962C8B-B14F-4D97-AF65-F5344CB8AC3E}">
        <p14:creationId xmlns:p14="http://schemas.microsoft.com/office/powerpoint/2010/main" val="315695377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9B9850-B501-4E3A-B66C-66598924A4EC}" type="slidenum">
              <a:rPr lang="en-US" smtClean="0"/>
              <a:t>1</a:t>
            </a:fld>
            <a:endParaRPr lang="en-US"/>
          </a:p>
        </p:txBody>
      </p:sp>
    </p:spTree>
    <p:extLst>
      <p:ext uri="{BB962C8B-B14F-4D97-AF65-F5344CB8AC3E}">
        <p14:creationId xmlns:p14="http://schemas.microsoft.com/office/powerpoint/2010/main" val="3028920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srgbClr val="2F5597"/>
                </a:solidFill>
                <a:effectLst/>
                <a:uLnTx/>
                <a:uFillTx/>
                <a:latin typeface="Gotham"/>
                <a:ea typeface="+mn-ea"/>
                <a:cs typeface="+mn-cs"/>
              </a:rPr>
              <a:t>In practice, attempting to reduce costs by </a:t>
            </a:r>
            <a:r>
              <a:rPr lang="en-US" sz="1200" dirty="0">
                <a:solidFill>
                  <a:srgbClr val="2F5597"/>
                </a:solidFill>
                <a:latin typeface="Gotham"/>
              </a:rPr>
              <a:t>supporting only those loads which are critical in an emergency is</a:t>
            </a:r>
            <a:r>
              <a:rPr kumimoji="0" lang="en-US" sz="1200" b="0" i="0" u="none" strike="noStrike" kern="1200" cap="none" spc="0" normalizeH="0" baseline="0" noProof="0" dirty="0">
                <a:ln>
                  <a:noFill/>
                </a:ln>
                <a:solidFill>
                  <a:srgbClr val="2F5597"/>
                </a:solidFill>
                <a:effectLst/>
                <a:uLnTx/>
                <a:uFillTx/>
                <a:latin typeface="Gotham"/>
                <a:ea typeface="+mn-ea"/>
                <a:cs typeface="+mn-cs"/>
              </a:rPr>
              <a:t> </a:t>
            </a:r>
            <a:r>
              <a:rPr lang="en-US" sz="1200" dirty="0">
                <a:solidFill>
                  <a:srgbClr val="2F5597"/>
                </a:solidFill>
                <a:latin typeface="Gotham"/>
              </a:rPr>
              <a:t>challenging due to </a:t>
            </a:r>
            <a:r>
              <a:rPr lang="en-US" sz="1200" dirty="0">
                <a:solidFill>
                  <a:srgbClr val="70AD47"/>
                </a:solidFill>
                <a:latin typeface="Gotham"/>
              </a:rPr>
              <a:t>uncertain foreknowledge and rewiring requirements.</a:t>
            </a:r>
            <a:endParaRPr lang="en-US" dirty="0"/>
          </a:p>
        </p:txBody>
      </p:sp>
      <p:sp>
        <p:nvSpPr>
          <p:cNvPr id="4" name="Slide Number Placeholder 3"/>
          <p:cNvSpPr>
            <a:spLocks noGrp="1"/>
          </p:cNvSpPr>
          <p:nvPr>
            <p:ph type="sldNum" sz="quarter" idx="5"/>
          </p:nvPr>
        </p:nvSpPr>
        <p:spPr/>
        <p:txBody>
          <a:bodyPr/>
          <a:lstStyle/>
          <a:p>
            <a:fld id="{DED4A145-14B5-4563-B6C3-5D5E8344F307}" type="slidenum">
              <a:rPr lang="en-US" smtClean="0"/>
              <a:t>19</a:t>
            </a:fld>
            <a:endParaRPr lang="en-US"/>
          </a:p>
        </p:txBody>
      </p:sp>
    </p:spTree>
    <p:extLst>
      <p:ext uri="{BB962C8B-B14F-4D97-AF65-F5344CB8AC3E}">
        <p14:creationId xmlns:p14="http://schemas.microsoft.com/office/powerpoint/2010/main" val="4114983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A145-14B5-4563-B6C3-5D5E8344F307}" type="slidenum">
              <a:rPr lang="en-US" smtClean="0"/>
              <a:t>20</a:t>
            </a:fld>
            <a:endParaRPr lang="en-US"/>
          </a:p>
        </p:txBody>
      </p:sp>
    </p:spTree>
    <p:extLst>
      <p:ext uri="{BB962C8B-B14F-4D97-AF65-F5344CB8AC3E}">
        <p14:creationId xmlns:p14="http://schemas.microsoft.com/office/powerpoint/2010/main" val="1914209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F5597"/>
                </a:solidFill>
                <a:latin typeface="Gotham" panose="02000604030000020004"/>
              </a:rPr>
              <a:t>Communities must have clear goals for the project and decide how highly to </a:t>
            </a:r>
            <a:r>
              <a:rPr lang="en-US" dirty="0">
                <a:solidFill>
                  <a:srgbClr val="70AD47"/>
                </a:solidFill>
                <a:latin typeface="Gotham" panose="02000604030000020004"/>
              </a:rPr>
              <a:t>prioritize resilience and financial payback</a:t>
            </a:r>
            <a:r>
              <a:rPr lang="en-US" dirty="0">
                <a:solidFill>
                  <a:srgbClr val="2F5597"/>
                </a:solidFill>
                <a:latin typeface="Gotham" panose="02000604030000020004"/>
              </a:rPr>
              <a:t>.</a:t>
            </a:r>
            <a:endParaRPr lang="en-US" b="0" i="0" u="none" strike="noStrike" kern="1200" cap="none" spc="0" normalizeH="0" baseline="0" noProof="0" dirty="0">
              <a:ln>
                <a:noFill/>
              </a:ln>
              <a:solidFill>
                <a:srgbClr val="2F5597"/>
              </a:solidFill>
              <a:effectLst/>
              <a:uLnTx/>
              <a:uFillTx/>
              <a:latin typeface="Gotham" panose="02000604030000020004"/>
            </a:endParaRPr>
          </a:p>
          <a:p>
            <a:endParaRPr lang="en-US" dirty="0"/>
          </a:p>
        </p:txBody>
      </p:sp>
      <p:sp>
        <p:nvSpPr>
          <p:cNvPr id="4" name="Slide Number Placeholder 3"/>
          <p:cNvSpPr>
            <a:spLocks noGrp="1"/>
          </p:cNvSpPr>
          <p:nvPr>
            <p:ph type="sldNum" sz="quarter" idx="5"/>
          </p:nvPr>
        </p:nvSpPr>
        <p:spPr/>
        <p:txBody>
          <a:bodyPr/>
          <a:lstStyle/>
          <a:p>
            <a:fld id="{DED4A145-14B5-4563-B6C3-5D5E8344F307}" type="slidenum">
              <a:rPr lang="en-US" smtClean="0"/>
              <a:t>21</a:t>
            </a:fld>
            <a:endParaRPr lang="en-US"/>
          </a:p>
        </p:txBody>
      </p:sp>
    </p:spTree>
    <p:extLst>
      <p:ext uri="{BB962C8B-B14F-4D97-AF65-F5344CB8AC3E}">
        <p14:creationId xmlns:p14="http://schemas.microsoft.com/office/powerpoint/2010/main" val="3110999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A145-14B5-4563-B6C3-5D5E8344F307}" type="slidenum">
              <a:rPr lang="en-US" smtClean="0"/>
              <a:t>22</a:t>
            </a:fld>
            <a:endParaRPr lang="en-US"/>
          </a:p>
        </p:txBody>
      </p:sp>
    </p:spTree>
    <p:extLst>
      <p:ext uri="{BB962C8B-B14F-4D97-AF65-F5344CB8AC3E}">
        <p14:creationId xmlns:p14="http://schemas.microsoft.com/office/powerpoint/2010/main" val="3595529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A145-14B5-4563-B6C3-5D5E8344F307}" type="slidenum">
              <a:rPr lang="en-US" smtClean="0"/>
              <a:t>23</a:t>
            </a:fld>
            <a:endParaRPr lang="en-US"/>
          </a:p>
        </p:txBody>
      </p:sp>
    </p:spTree>
    <p:extLst>
      <p:ext uri="{BB962C8B-B14F-4D97-AF65-F5344CB8AC3E}">
        <p14:creationId xmlns:p14="http://schemas.microsoft.com/office/powerpoint/2010/main" val="2353589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taken from Example Resiliency Toolkit available on the MassCEC CLEAR website: https://www.masscec.com/clean-energy-and-resiliency-clear </a:t>
            </a:r>
          </a:p>
        </p:txBody>
      </p:sp>
      <p:sp>
        <p:nvSpPr>
          <p:cNvPr id="4" name="Slide Number Placeholder 3"/>
          <p:cNvSpPr>
            <a:spLocks noGrp="1"/>
          </p:cNvSpPr>
          <p:nvPr>
            <p:ph type="sldNum" sz="quarter" idx="5"/>
          </p:nvPr>
        </p:nvSpPr>
        <p:spPr/>
        <p:txBody>
          <a:bodyPr/>
          <a:lstStyle/>
          <a:p>
            <a:fld id="{DED4A145-14B5-4563-B6C3-5D5E8344F307}" type="slidenum">
              <a:rPr lang="en-US" smtClean="0"/>
              <a:t>24</a:t>
            </a:fld>
            <a:endParaRPr lang="en-US"/>
          </a:p>
        </p:txBody>
      </p:sp>
    </p:spTree>
    <p:extLst>
      <p:ext uri="{BB962C8B-B14F-4D97-AF65-F5344CB8AC3E}">
        <p14:creationId xmlns:p14="http://schemas.microsoft.com/office/powerpoint/2010/main" val="2311012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A145-14B5-4563-B6C3-5D5E8344F307}" type="slidenum">
              <a:rPr lang="en-US" smtClean="0"/>
              <a:t>25</a:t>
            </a:fld>
            <a:endParaRPr lang="en-US"/>
          </a:p>
        </p:txBody>
      </p:sp>
    </p:spTree>
    <p:extLst>
      <p:ext uri="{BB962C8B-B14F-4D97-AF65-F5344CB8AC3E}">
        <p14:creationId xmlns:p14="http://schemas.microsoft.com/office/powerpoint/2010/main" val="4025003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person: Jake Friedman</a:t>
            </a:r>
          </a:p>
          <a:p>
            <a:r>
              <a:rPr lang="en-US" dirty="0"/>
              <a:t>Year: 2018</a:t>
            </a:r>
          </a:p>
          <a:p>
            <a:r>
              <a:rPr lang="en-US" dirty="0"/>
              <a:t>Key point: </a:t>
            </a:r>
            <a:r>
              <a:rPr lang="en-US" sz="1200" b="0" i="0" kern="1200" dirty="0">
                <a:solidFill>
                  <a:schemeClr val="tx1"/>
                </a:solidFill>
                <a:effectLst/>
                <a:latin typeface="+mn-lt"/>
                <a:ea typeface="+mn-ea"/>
                <a:cs typeface="+mn-cs"/>
              </a:rPr>
              <a:t>Energy as a Service example</a:t>
            </a:r>
          </a:p>
          <a:p>
            <a:r>
              <a:rPr lang="en-US" dirty="0"/>
              <a:t>Did you know: </a:t>
            </a:r>
          </a:p>
          <a:p>
            <a:pPr marL="171450" indent="-171450">
              <a:buFont typeface="Arial" panose="020B0604020202020204" pitchFamily="34" charset="0"/>
              <a:buChar char="•"/>
            </a:pPr>
            <a:r>
              <a:rPr lang="en-US" b="0" dirty="0"/>
              <a:t>This project in Montgomery County, Maryland was really driven by the </a:t>
            </a:r>
            <a:r>
              <a:rPr lang="en-US" b="0" dirty="0" err="1"/>
              <a:t>Dereches</a:t>
            </a:r>
            <a:r>
              <a:rPr lang="en-US" b="0" dirty="0"/>
              <a:t> of 2012. </a:t>
            </a:r>
          </a:p>
          <a:p>
            <a:pPr marL="171450" indent="-171450">
              <a:buFont typeface="Arial" panose="020B0604020202020204" pitchFamily="34" charset="0"/>
              <a:buChar char="•"/>
            </a:pPr>
            <a:r>
              <a:rPr lang="en-US" b="0" dirty="0"/>
              <a:t>They wanted increase their period of resilience, improve their sustainability metrics, and have more control of their energy costs going forward.  They also required to address all of these wants without having any capital budget.</a:t>
            </a:r>
          </a:p>
          <a:p>
            <a:endParaRPr lang="en-US" dirty="0"/>
          </a:p>
          <a:p>
            <a:r>
              <a:rPr lang="en-US" dirty="0">
                <a:sym typeface="Wingdings" panose="05000000000000000000" pitchFamily="2" charset="2"/>
              </a:rPr>
              <a:t>More information:</a:t>
            </a:r>
          </a:p>
          <a:p>
            <a:pPr marL="0" marR="0" lvl="0" indent="0" algn="l" defTabSz="457184"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Montgomery County government serves the most populous county in the state of Maryland. The County needed to upgrade the electrical infrastructure of two critical facilities, the Public Safety Headquarters (PSHQ) and Montgomery County Correctional Facilities (MCCF) , in order to increase resilience and sustainability. With 9,000 employees, the Maryland country was looking at an innovative solution that would not only improve the county’s power resilience, but also fit in with their budget constraints.  </a:t>
            </a:r>
          </a:p>
          <a:p>
            <a:endParaRPr lang="en-US" dirty="0">
              <a:sym typeface="Wingdings" panose="05000000000000000000" pitchFamily="2" charset="2"/>
            </a:endParaRPr>
          </a:p>
          <a:p>
            <a:r>
              <a:rPr lang="en-US" sz="1200" kern="1200" dirty="0">
                <a:solidFill>
                  <a:schemeClr val="tx1"/>
                </a:solidFill>
                <a:effectLst/>
                <a:latin typeface="+mn-lt"/>
                <a:ea typeface="+mn-ea"/>
                <a:cs typeface="+mn-cs"/>
              </a:rPr>
              <a:t>Schneider Electric partnered with Duke Energy Renewables to offer a solution that enabled the county to install two advanced microgrids without any upfront investment. Our role was to bring comprehensive design and implementation of the solution using Schneider Electric and third-party equipment and software. We provided distributed energy resource management and optimization software and controls, engineering services, protection control and optimization, electrical equipment, electrical design services, cybersecurity, and network design.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25-year Energy-as-a-Service (</a:t>
            </a:r>
            <a:r>
              <a:rPr lang="en-US" sz="1200" kern="1200" dirty="0" err="1">
                <a:solidFill>
                  <a:schemeClr val="tx1"/>
                </a:solidFill>
                <a:effectLst/>
                <a:latin typeface="+mn-lt"/>
                <a:ea typeface="+mn-ea"/>
                <a:cs typeface="+mn-cs"/>
              </a:rPr>
              <a:t>EaaS</a:t>
            </a:r>
            <a:r>
              <a:rPr lang="en-US" sz="1200" kern="1200" dirty="0">
                <a:solidFill>
                  <a:schemeClr val="tx1"/>
                </a:solidFill>
                <a:effectLst/>
                <a:latin typeface="+mn-lt"/>
                <a:ea typeface="+mn-ea"/>
                <a:cs typeface="+mn-cs"/>
              </a:rPr>
              <a:t>) agreement offered by Duke Energy Renewable removes the burden of ownership and operations from the County. </a:t>
            </a:r>
          </a:p>
          <a:p>
            <a:endParaRPr lang="en-US"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687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638175"/>
            <a:ext cx="5680075" cy="3195638"/>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9B9850-B501-4E3A-B66C-66598924A4EC}" type="slidenum">
              <a:rPr lang="en-US" smtClean="0"/>
              <a:t>2</a:t>
            </a:fld>
            <a:endParaRPr lang="en-US"/>
          </a:p>
        </p:txBody>
      </p:sp>
    </p:spTree>
    <p:extLst>
      <p:ext uri="{BB962C8B-B14F-4D97-AF65-F5344CB8AC3E}">
        <p14:creationId xmlns:p14="http://schemas.microsoft.com/office/powerpoint/2010/main" val="4043130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B9850-B501-4E3A-B66C-66598924A4EC}" type="slidenum">
              <a:rPr lang="en-US" smtClean="0"/>
              <a:t>4</a:t>
            </a:fld>
            <a:endParaRPr lang="en-US"/>
          </a:p>
        </p:txBody>
      </p:sp>
    </p:spTree>
    <p:extLst>
      <p:ext uri="{BB962C8B-B14F-4D97-AF65-F5344CB8AC3E}">
        <p14:creationId xmlns:p14="http://schemas.microsoft.com/office/powerpoint/2010/main" val="3593627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F812FA88-6724-4FF5-8549-8894469BD331}" type="slidenum">
              <a:rPr lang="en-US" smtClean="0"/>
              <a:t>13</a:t>
            </a:fld>
            <a:endParaRPr lang="en-US"/>
          </a:p>
        </p:txBody>
      </p:sp>
    </p:spTree>
    <p:extLst>
      <p:ext uri="{BB962C8B-B14F-4D97-AF65-F5344CB8AC3E}">
        <p14:creationId xmlns:p14="http://schemas.microsoft.com/office/powerpoint/2010/main" val="1253966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Challenging market segment to serve—not a large MUSH facility or private C&amp;I building and also not a private residence.</a:t>
            </a:r>
          </a:p>
        </p:txBody>
      </p:sp>
      <p:sp>
        <p:nvSpPr>
          <p:cNvPr id="4" name="Slide Number Placeholder 3"/>
          <p:cNvSpPr>
            <a:spLocks noGrp="1"/>
          </p:cNvSpPr>
          <p:nvPr>
            <p:ph type="sldNum" sz="quarter" idx="5"/>
          </p:nvPr>
        </p:nvSpPr>
        <p:spPr/>
        <p:txBody>
          <a:bodyPr/>
          <a:lstStyle/>
          <a:p>
            <a:fld id="{DED4A145-14B5-4563-B6C3-5D5E8344F307}" type="slidenum">
              <a:rPr lang="en-US" smtClean="0"/>
              <a:t>14</a:t>
            </a:fld>
            <a:endParaRPr lang="en-US"/>
          </a:p>
        </p:txBody>
      </p:sp>
    </p:spTree>
    <p:extLst>
      <p:ext uri="{BB962C8B-B14F-4D97-AF65-F5344CB8AC3E}">
        <p14:creationId xmlns:p14="http://schemas.microsoft.com/office/powerpoint/2010/main" val="556557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MassCEC</a:t>
            </a:r>
            <a:r>
              <a:rPr lang="en-US"/>
              <a:t> awarded funding to three consultants: GE Energy Consulting, The RAND Corporation, and </a:t>
            </a:r>
            <a:r>
              <a:rPr lang="en-US" err="1"/>
              <a:t>Willdan</a:t>
            </a:r>
            <a:endParaRPr lang="en-US"/>
          </a:p>
        </p:txBody>
      </p:sp>
      <p:sp>
        <p:nvSpPr>
          <p:cNvPr id="4" name="Slide Number Placeholder 3"/>
          <p:cNvSpPr>
            <a:spLocks noGrp="1"/>
          </p:cNvSpPr>
          <p:nvPr>
            <p:ph type="sldNum" sz="quarter" idx="5"/>
          </p:nvPr>
        </p:nvSpPr>
        <p:spPr/>
        <p:txBody>
          <a:bodyPr/>
          <a:lstStyle/>
          <a:p>
            <a:fld id="{DED4A145-14B5-4563-B6C3-5D5E8344F307}" type="slidenum">
              <a:rPr lang="en-US" smtClean="0"/>
              <a:t>15</a:t>
            </a:fld>
            <a:endParaRPr lang="en-US"/>
          </a:p>
        </p:txBody>
      </p:sp>
    </p:spTree>
    <p:extLst>
      <p:ext uri="{BB962C8B-B14F-4D97-AF65-F5344CB8AC3E}">
        <p14:creationId xmlns:p14="http://schemas.microsoft.com/office/powerpoint/2010/main" val="2880722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A145-14B5-4563-B6C3-5D5E8344F307}" type="slidenum">
              <a:rPr lang="en-US" smtClean="0"/>
              <a:t>16</a:t>
            </a:fld>
            <a:endParaRPr lang="en-US"/>
          </a:p>
        </p:txBody>
      </p:sp>
    </p:spTree>
    <p:extLst>
      <p:ext uri="{BB962C8B-B14F-4D97-AF65-F5344CB8AC3E}">
        <p14:creationId xmlns:p14="http://schemas.microsoft.com/office/powerpoint/2010/main" val="2121195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To determine how loads will adapt to unanticipated demands, it is necessary to measure the load characteristics of critical infrastructure during outages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a:ln>
                  <a:noFill/>
                </a:ln>
                <a:solidFill>
                  <a:srgbClr val="4472C4">
                    <a:lumMod val="60000"/>
                    <a:lumOff val="40000"/>
                  </a:srgbClr>
                </a:solidFill>
                <a:effectLst/>
                <a:uLnTx/>
                <a:uFillTx/>
                <a:latin typeface="Calibri" panose="020F0502020204030204"/>
                <a:ea typeface="+mn-ea"/>
                <a:cs typeface="+mn-cs"/>
              </a:rPr>
              <a:t>Notably, municipal leaders were unwilling to receive a “resilience certification’ to avoid deprioritizing their facilities during an outage</a:t>
            </a:r>
          </a:p>
        </p:txBody>
      </p:sp>
      <p:sp>
        <p:nvSpPr>
          <p:cNvPr id="4" name="Slide Number Placeholder 3"/>
          <p:cNvSpPr>
            <a:spLocks noGrp="1"/>
          </p:cNvSpPr>
          <p:nvPr>
            <p:ph type="sldNum" sz="quarter" idx="5"/>
          </p:nvPr>
        </p:nvSpPr>
        <p:spPr/>
        <p:txBody>
          <a:bodyPr/>
          <a:lstStyle/>
          <a:p>
            <a:fld id="{DED4A145-14B5-4563-B6C3-5D5E8344F307}" type="slidenum">
              <a:rPr lang="en-US" smtClean="0"/>
              <a:t>17</a:t>
            </a:fld>
            <a:endParaRPr lang="en-US"/>
          </a:p>
        </p:txBody>
      </p:sp>
    </p:spTree>
    <p:extLst>
      <p:ext uri="{BB962C8B-B14F-4D97-AF65-F5344CB8AC3E}">
        <p14:creationId xmlns:p14="http://schemas.microsoft.com/office/powerpoint/2010/main" val="1336530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A145-14B5-4563-B6C3-5D5E8344F307}" type="slidenum">
              <a:rPr lang="en-US" smtClean="0"/>
              <a:t>18</a:t>
            </a:fld>
            <a:endParaRPr lang="en-US"/>
          </a:p>
        </p:txBody>
      </p:sp>
    </p:spTree>
    <p:extLst>
      <p:ext uri="{BB962C8B-B14F-4D97-AF65-F5344CB8AC3E}">
        <p14:creationId xmlns:p14="http://schemas.microsoft.com/office/powerpoint/2010/main" val="2501705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a:prstGeom prst="rect">
            <a:avLst/>
          </a:prstGeom>
        </p:spPr>
        <p:txBody>
          <a:bodyPr/>
          <a:lstStyle>
            <a:lvl1pPr algn="l">
              <a:defRPr sz="2400" b="1" cap="all" baseline="0">
                <a:solidFill>
                  <a:srgbClr val="00155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25D55A-8113-4FAF-B700-237735EF42B2}" type="datetime1">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A8AD4-4B2A-4A67-B523-115C1AFEBA46}" type="slidenum">
              <a:rPr lang="en-US" smtClean="0"/>
              <a:t>‹#›</a:t>
            </a:fld>
            <a:endParaRPr lang="en-US"/>
          </a:p>
        </p:txBody>
      </p:sp>
    </p:spTree>
    <p:extLst>
      <p:ext uri="{BB962C8B-B14F-4D97-AF65-F5344CB8AC3E}">
        <p14:creationId xmlns:p14="http://schemas.microsoft.com/office/powerpoint/2010/main" val="1220938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4075" y="2900204"/>
            <a:ext cx="11511375" cy="492443"/>
          </a:xfrm>
          <a:prstGeom prst="rect">
            <a:avLst/>
          </a:prstGeom>
        </p:spPr>
        <p:txBody>
          <a:bodyPr lIns="0" tIns="0" rIns="0" bIns="0" anchor="ctr" anchorCtr="0">
            <a:spAutoFit/>
          </a:bodyPr>
          <a:lstStyle>
            <a:lvl1pPr algn="l">
              <a:defRPr sz="32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344075" y="3512663"/>
            <a:ext cx="11511375" cy="287259"/>
          </a:xfrm>
          <a:prstGeom prst="rect">
            <a:avLst/>
          </a:prstGeom>
        </p:spPr>
        <p:txBody>
          <a:bodyPr lIns="0" tIns="0" rIns="0" bIns="0" anchor="ctr" anchorCtr="0">
            <a:spAutoFit/>
          </a:bodyPr>
          <a:lstStyle>
            <a:lvl1pPr marL="0" indent="0">
              <a:buNone/>
              <a:defRPr sz="1867" baseline="0">
                <a:solidFill>
                  <a:schemeClr val="accent1"/>
                </a:solidFill>
              </a:defRPr>
            </a:lvl1pPr>
          </a:lstStyle>
          <a:p>
            <a:pPr lvl="0"/>
            <a:r>
              <a:rPr lang="en-US" dirty="0"/>
              <a:t>Click To Edit Optional Subtitle</a:t>
            </a:r>
          </a:p>
        </p:txBody>
      </p:sp>
      <p:sp>
        <p:nvSpPr>
          <p:cNvPr id="13"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585"/>
            <a:r>
              <a:rPr lang="en-US">
                <a:solidFill>
                  <a:srgbClr val="3DCD58"/>
                </a:solidFill>
              </a:rPr>
              <a:t>Page </a:t>
            </a:r>
            <a:fld id="{5A9C12DC-491F-9444-86A2-13AC5C62A2FC}" type="slidenum">
              <a:rPr lang="en-US" smtClean="0">
                <a:solidFill>
                  <a:srgbClr val="3DCD58"/>
                </a:solidFill>
              </a:rPr>
              <a:pPr defTabSz="609585"/>
              <a:t>‹#›</a:t>
            </a:fld>
            <a:endParaRPr lang="en-US" dirty="0">
              <a:solidFill>
                <a:srgbClr val="3DCD58"/>
              </a:solidFill>
            </a:endParaRPr>
          </a:p>
        </p:txBody>
      </p:sp>
    </p:spTree>
    <p:extLst>
      <p:ext uri="{BB962C8B-B14F-4D97-AF65-F5344CB8AC3E}">
        <p14:creationId xmlns:p14="http://schemas.microsoft.com/office/powerpoint/2010/main" val="3166616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0CC14-C2C0-4542-B4DB-F626296479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21225B-5B58-4CB4-BD3F-4DB3F970CA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FD4E2-7884-48D2-B3EA-85556923A314}"/>
              </a:ext>
            </a:extLst>
          </p:cNvPr>
          <p:cNvSpPr>
            <a:spLocks noGrp="1"/>
          </p:cNvSpPr>
          <p:nvPr>
            <p:ph type="dt" sz="half" idx="10"/>
          </p:nvPr>
        </p:nvSpPr>
        <p:spPr/>
        <p:txBody>
          <a:bodyPr/>
          <a:lstStyle/>
          <a:p>
            <a:fld id="{1447B0CE-2B99-4825-9BB0-40E62CF47378}" type="datetimeFigureOut">
              <a:rPr lang="en-US" smtClean="0"/>
              <a:t>5/27/2022</a:t>
            </a:fld>
            <a:endParaRPr lang="en-US"/>
          </a:p>
        </p:txBody>
      </p:sp>
      <p:sp>
        <p:nvSpPr>
          <p:cNvPr id="5" name="Footer Placeholder 4">
            <a:extLst>
              <a:ext uri="{FF2B5EF4-FFF2-40B4-BE49-F238E27FC236}">
                <a16:creationId xmlns:a16="http://schemas.microsoft.com/office/drawing/2014/main" id="{BFAB9AED-E5B1-41FA-851D-3113C0539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058F8-9EED-47BA-B421-EF5E43177DE3}"/>
              </a:ext>
            </a:extLst>
          </p:cNvPr>
          <p:cNvSpPr>
            <a:spLocks noGrp="1"/>
          </p:cNvSpPr>
          <p:nvPr>
            <p:ph type="sldNum" sz="quarter" idx="12"/>
          </p:nvPr>
        </p:nvSpPr>
        <p:spPr/>
        <p:txBody>
          <a:bodyPr/>
          <a:lstStyle/>
          <a:p>
            <a:fld id="{8AD36EC4-B618-4156-8B1B-8D9010F653B5}" type="slidenum">
              <a:rPr lang="en-US" smtClean="0"/>
              <a:t>‹#›</a:t>
            </a:fld>
            <a:endParaRPr lang="en-US"/>
          </a:p>
        </p:txBody>
      </p:sp>
    </p:spTree>
    <p:extLst>
      <p:ext uri="{BB962C8B-B14F-4D97-AF65-F5344CB8AC3E}">
        <p14:creationId xmlns:p14="http://schemas.microsoft.com/office/powerpoint/2010/main" val="3372291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F6EDC-4189-49B9-BA46-B707587357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CA39E4-5F6C-4976-91D1-1FBD55E41F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63DB76-4F2E-4CE2-AE3A-84F83E541494}"/>
              </a:ext>
            </a:extLst>
          </p:cNvPr>
          <p:cNvSpPr>
            <a:spLocks noGrp="1"/>
          </p:cNvSpPr>
          <p:nvPr>
            <p:ph type="dt" sz="half" idx="10"/>
          </p:nvPr>
        </p:nvSpPr>
        <p:spPr/>
        <p:txBody>
          <a:bodyPr/>
          <a:lstStyle/>
          <a:p>
            <a:fld id="{1447B0CE-2B99-4825-9BB0-40E62CF47378}" type="datetimeFigureOut">
              <a:rPr lang="en-US" smtClean="0"/>
              <a:t>5/27/2022</a:t>
            </a:fld>
            <a:endParaRPr lang="en-US"/>
          </a:p>
        </p:txBody>
      </p:sp>
      <p:sp>
        <p:nvSpPr>
          <p:cNvPr id="5" name="Footer Placeholder 4">
            <a:extLst>
              <a:ext uri="{FF2B5EF4-FFF2-40B4-BE49-F238E27FC236}">
                <a16:creationId xmlns:a16="http://schemas.microsoft.com/office/drawing/2014/main" id="{E35AA793-7B30-4E24-9878-DDC0D342E6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6E886-6A80-471B-91DD-B4304A526096}"/>
              </a:ext>
            </a:extLst>
          </p:cNvPr>
          <p:cNvSpPr>
            <a:spLocks noGrp="1"/>
          </p:cNvSpPr>
          <p:nvPr>
            <p:ph type="sldNum" sz="quarter" idx="12"/>
          </p:nvPr>
        </p:nvSpPr>
        <p:spPr/>
        <p:txBody>
          <a:bodyPr/>
          <a:lstStyle/>
          <a:p>
            <a:fld id="{8AD36EC4-B618-4156-8B1B-8D9010F653B5}" type="slidenum">
              <a:rPr lang="en-US" smtClean="0"/>
              <a:t>‹#›</a:t>
            </a:fld>
            <a:endParaRPr lang="en-US"/>
          </a:p>
        </p:txBody>
      </p:sp>
    </p:spTree>
    <p:extLst>
      <p:ext uri="{BB962C8B-B14F-4D97-AF65-F5344CB8AC3E}">
        <p14:creationId xmlns:p14="http://schemas.microsoft.com/office/powerpoint/2010/main" val="1189544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48D0E-3AFA-41E8-B472-55F539CDDC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407201-BBB9-4E63-A1EE-9858C3B44F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9812EE-A1B0-4AC0-9827-9EE5E3F4B4C6}"/>
              </a:ext>
            </a:extLst>
          </p:cNvPr>
          <p:cNvSpPr>
            <a:spLocks noGrp="1"/>
          </p:cNvSpPr>
          <p:nvPr>
            <p:ph type="dt" sz="half" idx="10"/>
          </p:nvPr>
        </p:nvSpPr>
        <p:spPr/>
        <p:txBody>
          <a:bodyPr/>
          <a:lstStyle/>
          <a:p>
            <a:fld id="{1447B0CE-2B99-4825-9BB0-40E62CF47378}" type="datetimeFigureOut">
              <a:rPr lang="en-US" smtClean="0"/>
              <a:t>5/27/2022</a:t>
            </a:fld>
            <a:endParaRPr lang="en-US"/>
          </a:p>
        </p:txBody>
      </p:sp>
      <p:sp>
        <p:nvSpPr>
          <p:cNvPr id="5" name="Footer Placeholder 4">
            <a:extLst>
              <a:ext uri="{FF2B5EF4-FFF2-40B4-BE49-F238E27FC236}">
                <a16:creationId xmlns:a16="http://schemas.microsoft.com/office/drawing/2014/main" id="{277DA6C6-4E64-4473-9061-DBF919AE8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AB54C-6B00-413B-865C-1CA6C2014142}"/>
              </a:ext>
            </a:extLst>
          </p:cNvPr>
          <p:cNvSpPr>
            <a:spLocks noGrp="1"/>
          </p:cNvSpPr>
          <p:nvPr>
            <p:ph type="sldNum" sz="quarter" idx="12"/>
          </p:nvPr>
        </p:nvSpPr>
        <p:spPr/>
        <p:txBody>
          <a:bodyPr/>
          <a:lstStyle/>
          <a:p>
            <a:fld id="{8AD36EC4-B618-4156-8B1B-8D9010F653B5}" type="slidenum">
              <a:rPr lang="en-US" smtClean="0"/>
              <a:t>‹#›</a:t>
            </a:fld>
            <a:endParaRPr lang="en-US"/>
          </a:p>
        </p:txBody>
      </p:sp>
    </p:spTree>
    <p:extLst>
      <p:ext uri="{BB962C8B-B14F-4D97-AF65-F5344CB8AC3E}">
        <p14:creationId xmlns:p14="http://schemas.microsoft.com/office/powerpoint/2010/main" val="508359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57286-052C-41D8-901E-9A12B94BBB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FA71D1-5517-4271-979C-A887002FFF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FDB88F-6448-4402-A4A7-616B062E95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04D7FC-6D85-46AD-8309-E5F3C98BA59E}"/>
              </a:ext>
            </a:extLst>
          </p:cNvPr>
          <p:cNvSpPr>
            <a:spLocks noGrp="1"/>
          </p:cNvSpPr>
          <p:nvPr>
            <p:ph type="dt" sz="half" idx="10"/>
          </p:nvPr>
        </p:nvSpPr>
        <p:spPr/>
        <p:txBody>
          <a:bodyPr/>
          <a:lstStyle/>
          <a:p>
            <a:fld id="{1447B0CE-2B99-4825-9BB0-40E62CF47378}" type="datetimeFigureOut">
              <a:rPr lang="en-US" smtClean="0"/>
              <a:t>5/27/2022</a:t>
            </a:fld>
            <a:endParaRPr lang="en-US"/>
          </a:p>
        </p:txBody>
      </p:sp>
      <p:sp>
        <p:nvSpPr>
          <p:cNvPr id="6" name="Footer Placeholder 5">
            <a:extLst>
              <a:ext uri="{FF2B5EF4-FFF2-40B4-BE49-F238E27FC236}">
                <a16:creationId xmlns:a16="http://schemas.microsoft.com/office/drawing/2014/main" id="{92ED6360-1035-4F26-9300-0429584F72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CC62F5-13A6-4818-BD47-0878CD3810F7}"/>
              </a:ext>
            </a:extLst>
          </p:cNvPr>
          <p:cNvSpPr>
            <a:spLocks noGrp="1"/>
          </p:cNvSpPr>
          <p:nvPr>
            <p:ph type="sldNum" sz="quarter" idx="12"/>
          </p:nvPr>
        </p:nvSpPr>
        <p:spPr/>
        <p:txBody>
          <a:bodyPr/>
          <a:lstStyle/>
          <a:p>
            <a:fld id="{8AD36EC4-B618-4156-8B1B-8D9010F653B5}" type="slidenum">
              <a:rPr lang="en-US" smtClean="0"/>
              <a:t>‹#›</a:t>
            </a:fld>
            <a:endParaRPr lang="en-US"/>
          </a:p>
        </p:txBody>
      </p:sp>
    </p:spTree>
    <p:extLst>
      <p:ext uri="{BB962C8B-B14F-4D97-AF65-F5344CB8AC3E}">
        <p14:creationId xmlns:p14="http://schemas.microsoft.com/office/powerpoint/2010/main" val="1546395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C35A1-BDCE-406F-8167-4CBABB927F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0AC58E-B04E-4453-B072-5CE71FBBD1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278C97-CD38-4DA3-818C-8E1F60CFD8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49EF9B-0352-4EC4-8028-827C026EBD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CEA47E-356F-4446-AC36-7EF251E7D1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A9E238-F7BC-43F8-9A8C-7C288A0DDF75}"/>
              </a:ext>
            </a:extLst>
          </p:cNvPr>
          <p:cNvSpPr>
            <a:spLocks noGrp="1"/>
          </p:cNvSpPr>
          <p:nvPr>
            <p:ph type="dt" sz="half" idx="10"/>
          </p:nvPr>
        </p:nvSpPr>
        <p:spPr/>
        <p:txBody>
          <a:bodyPr/>
          <a:lstStyle/>
          <a:p>
            <a:fld id="{1447B0CE-2B99-4825-9BB0-40E62CF47378}" type="datetimeFigureOut">
              <a:rPr lang="en-US" smtClean="0"/>
              <a:t>5/27/2022</a:t>
            </a:fld>
            <a:endParaRPr lang="en-US"/>
          </a:p>
        </p:txBody>
      </p:sp>
      <p:sp>
        <p:nvSpPr>
          <p:cNvPr id="8" name="Footer Placeholder 7">
            <a:extLst>
              <a:ext uri="{FF2B5EF4-FFF2-40B4-BE49-F238E27FC236}">
                <a16:creationId xmlns:a16="http://schemas.microsoft.com/office/drawing/2014/main" id="{F8C0CE57-F548-41B2-89FC-9689CD5288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4D23CF-6C96-489B-A0F6-018346BB36DE}"/>
              </a:ext>
            </a:extLst>
          </p:cNvPr>
          <p:cNvSpPr>
            <a:spLocks noGrp="1"/>
          </p:cNvSpPr>
          <p:nvPr>
            <p:ph type="sldNum" sz="quarter" idx="12"/>
          </p:nvPr>
        </p:nvSpPr>
        <p:spPr/>
        <p:txBody>
          <a:bodyPr/>
          <a:lstStyle/>
          <a:p>
            <a:fld id="{8AD36EC4-B618-4156-8B1B-8D9010F653B5}" type="slidenum">
              <a:rPr lang="en-US" smtClean="0"/>
              <a:t>‹#›</a:t>
            </a:fld>
            <a:endParaRPr lang="en-US"/>
          </a:p>
        </p:txBody>
      </p:sp>
    </p:spTree>
    <p:extLst>
      <p:ext uri="{BB962C8B-B14F-4D97-AF65-F5344CB8AC3E}">
        <p14:creationId xmlns:p14="http://schemas.microsoft.com/office/powerpoint/2010/main" val="3746842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0CF55-8622-48DF-A1B3-9261D2B34C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1409C-4B69-44FB-84A7-78705776624C}"/>
              </a:ext>
            </a:extLst>
          </p:cNvPr>
          <p:cNvSpPr>
            <a:spLocks noGrp="1"/>
          </p:cNvSpPr>
          <p:nvPr>
            <p:ph type="dt" sz="half" idx="10"/>
          </p:nvPr>
        </p:nvSpPr>
        <p:spPr/>
        <p:txBody>
          <a:bodyPr/>
          <a:lstStyle/>
          <a:p>
            <a:fld id="{1447B0CE-2B99-4825-9BB0-40E62CF47378}" type="datetimeFigureOut">
              <a:rPr lang="en-US" smtClean="0"/>
              <a:t>5/27/2022</a:t>
            </a:fld>
            <a:endParaRPr lang="en-US"/>
          </a:p>
        </p:txBody>
      </p:sp>
      <p:sp>
        <p:nvSpPr>
          <p:cNvPr id="4" name="Footer Placeholder 3">
            <a:extLst>
              <a:ext uri="{FF2B5EF4-FFF2-40B4-BE49-F238E27FC236}">
                <a16:creationId xmlns:a16="http://schemas.microsoft.com/office/drawing/2014/main" id="{4C9956C9-D246-4D3D-8D4B-54435E4682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A62A88-0CA7-4959-917A-7CC2B0A29B10}"/>
              </a:ext>
            </a:extLst>
          </p:cNvPr>
          <p:cNvSpPr>
            <a:spLocks noGrp="1"/>
          </p:cNvSpPr>
          <p:nvPr>
            <p:ph type="sldNum" sz="quarter" idx="12"/>
          </p:nvPr>
        </p:nvSpPr>
        <p:spPr/>
        <p:txBody>
          <a:bodyPr/>
          <a:lstStyle/>
          <a:p>
            <a:fld id="{8AD36EC4-B618-4156-8B1B-8D9010F653B5}" type="slidenum">
              <a:rPr lang="en-US" smtClean="0"/>
              <a:t>‹#›</a:t>
            </a:fld>
            <a:endParaRPr lang="en-US"/>
          </a:p>
        </p:txBody>
      </p:sp>
    </p:spTree>
    <p:extLst>
      <p:ext uri="{BB962C8B-B14F-4D97-AF65-F5344CB8AC3E}">
        <p14:creationId xmlns:p14="http://schemas.microsoft.com/office/powerpoint/2010/main" val="2195385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207AC8-1269-4732-B932-D1AF76F53A12}"/>
              </a:ext>
            </a:extLst>
          </p:cNvPr>
          <p:cNvSpPr>
            <a:spLocks noGrp="1"/>
          </p:cNvSpPr>
          <p:nvPr>
            <p:ph type="dt" sz="half" idx="10"/>
          </p:nvPr>
        </p:nvSpPr>
        <p:spPr/>
        <p:txBody>
          <a:bodyPr/>
          <a:lstStyle/>
          <a:p>
            <a:fld id="{1447B0CE-2B99-4825-9BB0-40E62CF47378}" type="datetimeFigureOut">
              <a:rPr lang="en-US" smtClean="0"/>
              <a:t>5/27/2022</a:t>
            </a:fld>
            <a:endParaRPr lang="en-US"/>
          </a:p>
        </p:txBody>
      </p:sp>
      <p:sp>
        <p:nvSpPr>
          <p:cNvPr id="3" name="Footer Placeholder 2">
            <a:extLst>
              <a:ext uri="{FF2B5EF4-FFF2-40B4-BE49-F238E27FC236}">
                <a16:creationId xmlns:a16="http://schemas.microsoft.com/office/drawing/2014/main" id="{02430090-B119-46C1-B374-9F89A81239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96551F-7AE3-4E6A-B3A8-FC3882F61F47}"/>
              </a:ext>
            </a:extLst>
          </p:cNvPr>
          <p:cNvSpPr>
            <a:spLocks noGrp="1"/>
          </p:cNvSpPr>
          <p:nvPr>
            <p:ph type="sldNum" sz="quarter" idx="12"/>
          </p:nvPr>
        </p:nvSpPr>
        <p:spPr/>
        <p:txBody>
          <a:bodyPr/>
          <a:lstStyle/>
          <a:p>
            <a:fld id="{8AD36EC4-B618-4156-8B1B-8D9010F653B5}" type="slidenum">
              <a:rPr lang="en-US" smtClean="0"/>
              <a:t>‹#›</a:t>
            </a:fld>
            <a:endParaRPr lang="en-US"/>
          </a:p>
        </p:txBody>
      </p:sp>
    </p:spTree>
    <p:extLst>
      <p:ext uri="{BB962C8B-B14F-4D97-AF65-F5344CB8AC3E}">
        <p14:creationId xmlns:p14="http://schemas.microsoft.com/office/powerpoint/2010/main" val="1673770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A514-ED37-4410-B6AA-C44374FE67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15B004-B8EB-43D2-8790-FEB244844D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336020-7CD4-40AA-AF24-596633741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D54714-C6E5-4723-A1E3-F6E06F6FA6ED}"/>
              </a:ext>
            </a:extLst>
          </p:cNvPr>
          <p:cNvSpPr>
            <a:spLocks noGrp="1"/>
          </p:cNvSpPr>
          <p:nvPr>
            <p:ph type="dt" sz="half" idx="10"/>
          </p:nvPr>
        </p:nvSpPr>
        <p:spPr/>
        <p:txBody>
          <a:bodyPr/>
          <a:lstStyle/>
          <a:p>
            <a:fld id="{1447B0CE-2B99-4825-9BB0-40E62CF47378}" type="datetimeFigureOut">
              <a:rPr lang="en-US" smtClean="0"/>
              <a:t>5/27/2022</a:t>
            </a:fld>
            <a:endParaRPr lang="en-US"/>
          </a:p>
        </p:txBody>
      </p:sp>
      <p:sp>
        <p:nvSpPr>
          <p:cNvPr id="6" name="Footer Placeholder 5">
            <a:extLst>
              <a:ext uri="{FF2B5EF4-FFF2-40B4-BE49-F238E27FC236}">
                <a16:creationId xmlns:a16="http://schemas.microsoft.com/office/drawing/2014/main" id="{DB7EC3DF-C128-41C3-B66F-4CFECA2B53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A9A249-D9A4-410D-9FBE-A11DCEB51675}"/>
              </a:ext>
            </a:extLst>
          </p:cNvPr>
          <p:cNvSpPr>
            <a:spLocks noGrp="1"/>
          </p:cNvSpPr>
          <p:nvPr>
            <p:ph type="sldNum" sz="quarter" idx="12"/>
          </p:nvPr>
        </p:nvSpPr>
        <p:spPr/>
        <p:txBody>
          <a:bodyPr/>
          <a:lstStyle/>
          <a:p>
            <a:fld id="{8AD36EC4-B618-4156-8B1B-8D9010F653B5}" type="slidenum">
              <a:rPr lang="en-US" smtClean="0"/>
              <a:t>‹#›</a:t>
            </a:fld>
            <a:endParaRPr lang="en-US"/>
          </a:p>
        </p:txBody>
      </p:sp>
    </p:spTree>
    <p:extLst>
      <p:ext uri="{BB962C8B-B14F-4D97-AF65-F5344CB8AC3E}">
        <p14:creationId xmlns:p14="http://schemas.microsoft.com/office/powerpoint/2010/main" val="1903990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CD2E5-064F-42A3-800B-C4EA56D53C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5BEAB3-5BBF-4BB0-BA57-EF0390D748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591235-9A60-4865-87EA-F14EACFDF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BEBA04-4734-4AE4-B0EC-0D5F8E559010}"/>
              </a:ext>
            </a:extLst>
          </p:cNvPr>
          <p:cNvSpPr>
            <a:spLocks noGrp="1"/>
          </p:cNvSpPr>
          <p:nvPr>
            <p:ph type="dt" sz="half" idx="10"/>
          </p:nvPr>
        </p:nvSpPr>
        <p:spPr/>
        <p:txBody>
          <a:bodyPr/>
          <a:lstStyle/>
          <a:p>
            <a:fld id="{1447B0CE-2B99-4825-9BB0-40E62CF47378}" type="datetimeFigureOut">
              <a:rPr lang="en-US" smtClean="0"/>
              <a:t>5/27/2022</a:t>
            </a:fld>
            <a:endParaRPr lang="en-US"/>
          </a:p>
        </p:txBody>
      </p:sp>
      <p:sp>
        <p:nvSpPr>
          <p:cNvPr id="6" name="Footer Placeholder 5">
            <a:extLst>
              <a:ext uri="{FF2B5EF4-FFF2-40B4-BE49-F238E27FC236}">
                <a16:creationId xmlns:a16="http://schemas.microsoft.com/office/drawing/2014/main" id="{8115B0EC-B371-4391-AE7B-ACBC29B02A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B4D10F-1BCD-4489-9DE9-1B929D970407}"/>
              </a:ext>
            </a:extLst>
          </p:cNvPr>
          <p:cNvSpPr>
            <a:spLocks noGrp="1"/>
          </p:cNvSpPr>
          <p:nvPr>
            <p:ph type="sldNum" sz="quarter" idx="12"/>
          </p:nvPr>
        </p:nvSpPr>
        <p:spPr/>
        <p:txBody>
          <a:bodyPr/>
          <a:lstStyle/>
          <a:p>
            <a:fld id="{8AD36EC4-B618-4156-8B1B-8D9010F653B5}" type="slidenum">
              <a:rPr lang="en-US" smtClean="0"/>
              <a:t>‹#›</a:t>
            </a:fld>
            <a:endParaRPr lang="en-US"/>
          </a:p>
        </p:txBody>
      </p:sp>
    </p:spTree>
    <p:extLst>
      <p:ext uri="{BB962C8B-B14F-4D97-AF65-F5344CB8AC3E}">
        <p14:creationId xmlns:p14="http://schemas.microsoft.com/office/powerpoint/2010/main" val="4103166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002958-E285-4D1E-9C4C-81AE517B0878}" type="datetime1">
              <a:rPr lang="en-US" smtClean="0"/>
              <a:t>5/27/2022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4A8AD4-4B2A-4A67-B523-115C1AFEBA46}" type="slidenum">
              <a:rPr lang="en-US" smtClean="0"/>
              <a:t>‹#›</a:t>
            </a:fld>
            <a:endParaRPr lang="en-US"/>
          </a:p>
        </p:txBody>
      </p:sp>
    </p:spTree>
    <p:extLst>
      <p:ext uri="{BB962C8B-B14F-4D97-AF65-F5344CB8AC3E}">
        <p14:creationId xmlns:p14="http://schemas.microsoft.com/office/powerpoint/2010/main" val="1253347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57DE-6716-4DB2-8A49-38AF4850C9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95B8A8-56BC-4F02-9078-6D22685A6B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1124FF-E4A1-4AFA-A65E-96E06A795413}"/>
              </a:ext>
            </a:extLst>
          </p:cNvPr>
          <p:cNvSpPr>
            <a:spLocks noGrp="1"/>
          </p:cNvSpPr>
          <p:nvPr>
            <p:ph type="dt" sz="half" idx="10"/>
          </p:nvPr>
        </p:nvSpPr>
        <p:spPr/>
        <p:txBody>
          <a:bodyPr/>
          <a:lstStyle/>
          <a:p>
            <a:fld id="{1447B0CE-2B99-4825-9BB0-40E62CF47378}" type="datetimeFigureOut">
              <a:rPr lang="en-US" smtClean="0"/>
              <a:t>5/27/2022</a:t>
            </a:fld>
            <a:endParaRPr lang="en-US"/>
          </a:p>
        </p:txBody>
      </p:sp>
      <p:sp>
        <p:nvSpPr>
          <p:cNvPr id="5" name="Footer Placeholder 4">
            <a:extLst>
              <a:ext uri="{FF2B5EF4-FFF2-40B4-BE49-F238E27FC236}">
                <a16:creationId xmlns:a16="http://schemas.microsoft.com/office/drawing/2014/main" id="{0225EB8A-1120-4B80-82D0-95A8A584BE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DDA0BE-7E31-4C85-B9C5-F129B5AEC860}"/>
              </a:ext>
            </a:extLst>
          </p:cNvPr>
          <p:cNvSpPr>
            <a:spLocks noGrp="1"/>
          </p:cNvSpPr>
          <p:nvPr>
            <p:ph type="sldNum" sz="quarter" idx="12"/>
          </p:nvPr>
        </p:nvSpPr>
        <p:spPr/>
        <p:txBody>
          <a:bodyPr/>
          <a:lstStyle/>
          <a:p>
            <a:fld id="{8AD36EC4-B618-4156-8B1B-8D9010F653B5}" type="slidenum">
              <a:rPr lang="en-US" smtClean="0"/>
              <a:t>‹#›</a:t>
            </a:fld>
            <a:endParaRPr lang="en-US"/>
          </a:p>
        </p:txBody>
      </p:sp>
    </p:spTree>
    <p:extLst>
      <p:ext uri="{BB962C8B-B14F-4D97-AF65-F5344CB8AC3E}">
        <p14:creationId xmlns:p14="http://schemas.microsoft.com/office/powerpoint/2010/main" val="2950572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1C7AD9-60D7-4ADE-AF68-519820C69A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35CFB3-CEF0-4D2B-BA98-262F5A8F30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1F340-39B7-4150-8C48-D4C17C8A17B4}"/>
              </a:ext>
            </a:extLst>
          </p:cNvPr>
          <p:cNvSpPr>
            <a:spLocks noGrp="1"/>
          </p:cNvSpPr>
          <p:nvPr>
            <p:ph type="dt" sz="half" idx="10"/>
          </p:nvPr>
        </p:nvSpPr>
        <p:spPr/>
        <p:txBody>
          <a:bodyPr/>
          <a:lstStyle/>
          <a:p>
            <a:fld id="{1447B0CE-2B99-4825-9BB0-40E62CF47378}" type="datetimeFigureOut">
              <a:rPr lang="en-US" smtClean="0"/>
              <a:t>5/27/2022</a:t>
            </a:fld>
            <a:endParaRPr lang="en-US"/>
          </a:p>
        </p:txBody>
      </p:sp>
      <p:sp>
        <p:nvSpPr>
          <p:cNvPr id="5" name="Footer Placeholder 4">
            <a:extLst>
              <a:ext uri="{FF2B5EF4-FFF2-40B4-BE49-F238E27FC236}">
                <a16:creationId xmlns:a16="http://schemas.microsoft.com/office/drawing/2014/main" id="{679D47F9-ACD1-4714-A5A1-10202987A6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B3F304-59CD-45B0-8051-67AC27912262}"/>
              </a:ext>
            </a:extLst>
          </p:cNvPr>
          <p:cNvSpPr>
            <a:spLocks noGrp="1"/>
          </p:cNvSpPr>
          <p:nvPr>
            <p:ph type="sldNum" sz="quarter" idx="12"/>
          </p:nvPr>
        </p:nvSpPr>
        <p:spPr/>
        <p:txBody>
          <a:bodyPr/>
          <a:lstStyle/>
          <a:p>
            <a:fld id="{8AD36EC4-B618-4156-8B1B-8D9010F653B5}" type="slidenum">
              <a:rPr lang="en-US" smtClean="0"/>
              <a:t>‹#›</a:t>
            </a:fld>
            <a:endParaRPr lang="en-US"/>
          </a:p>
        </p:txBody>
      </p:sp>
    </p:spTree>
    <p:extLst>
      <p:ext uri="{BB962C8B-B14F-4D97-AF65-F5344CB8AC3E}">
        <p14:creationId xmlns:p14="http://schemas.microsoft.com/office/powerpoint/2010/main" val="1024728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D31BEB-EFD0-4FEF-BEC9-375ED6B4D794}" type="datetime1">
              <a:rPr lang="en-US" smtClean="0"/>
              <a:t>5/27/2022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4A8AD4-4B2A-4A67-B523-115C1AFEBA46}" type="slidenum">
              <a:rPr lang="en-US" smtClean="0"/>
              <a:t>‹#›</a:t>
            </a:fld>
            <a:endParaRPr lang="en-US"/>
          </a:p>
        </p:txBody>
      </p:sp>
    </p:spTree>
    <p:extLst>
      <p:ext uri="{BB962C8B-B14F-4D97-AF65-F5344CB8AC3E}">
        <p14:creationId xmlns:p14="http://schemas.microsoft.com/office/powerpoint/2010/main" val="3419601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F343FF1-FC7E-4C13-91FC-62C8AE51A43E}" type="datetime1">
              <a:rPr lang="en-US" smtClean="0"/>
              <a:t>5/27/2022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4A8AD4-4B2A-4A67-B523-115C1AFEBA46}" type="slidenum">
              <a:rPr lang="en-US" smtClean="0"/>
              <a:t>‹#›</a:t>
            </a:fld>
            <a:endParaRPr lang="en-US"/>
          </a:p>
        </p:txBody>
      </p:sp>
      <p:sp>
        <p:nvSpPr>
          <p:cNvPr id="8" name="Title Placeholder 29"/>
          <p:cNvSpPr>
            <a:spLocks noGrp="1"/>
          </p:cNvSpPr>
          <p:nvPr>
            <p:ph type="title"/>
          </p:nvPr>
        </p:nvSpPr>
        <p:spPr>
          <a:xfrm>
            <a:off x="609600" y="274638"/>
            <a:ext cx="10972800" cy="1143000"/>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156339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B72741-3C30-4652-84E3-82D8A31CBC12}" type="datetime1">
              <a:rPr lang="en-US" smtClean="0"/>
              <a:t>5/27/2022</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endParaRPr lang="en-US" dirty="0"/>
          </a:p>
        </p:txBody>
      </p:sp>
      <p:sp>
        <p:nvSpPr>
          <p:cNvPr id="5" name="Title Placeholder 29"/>
          <p:cNvSpPr>
            <a:spLocks noGrp="1"/>
          </p:cNvSpPr>
          <p:nvPr>
            <p:ph type="title"/>
          </p:nvPr>
        </p:nvSpPr>
        <p:spPr>
          <a:xfrm>
            <a:off x="609600" y="274638"/>
            <a:ext cx="10972800" cy="1143000"/>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289727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9EF698-3A5E-42F7-B35D-A20FC911CBE3}" type="datetime1">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4A8AD4-4B2A-4A67-B523-115C1AFEBA46}" type="slidenum">
              <a:rPr lang="en-US" smtClean="0"/>
              <a:t>‹#›</a:t>
            </a:fld>
            <a:endParaRPr lang="en-US"/>
          </a:p>
        </p:txBody>
      </p:sp>
    </p:spTree>
    <p:extLst>
      <p:ext uri="{BB962C8B-B14F-4D97-AF65-F5344CB8AC3E}">
        <p14:creationId xmlns:p14="http://schemas.microsoft.com/office/powerpoint/2010/main" val="273627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584C29-10C7-49B0-AE00-DA4F537CFC2D}" type="datetime1">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4A8AD4-4B2A-4A67-B523-115C1AFEBA46}" type="slidenum">
              <a:rPr lang="en-US" smtClean="0"/>
              <a:t>‹#›</a:t>
            </a:fld>
            <a:endParaRPr lang="en-US"/>
          </a:p>
        </p:txBody>
      </p:sp>
    </p:spTree>
    <p:extLst>
      <p:ext uri="{BB962C8B-B14F-4D97-AF65-F5344CB8AC3E}">
        <p14:creationId xmlns:p14="http://schemas.microsoft.com/office/powerpoint/2010/main" val="2316678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7AF993-ECE9-4489-BB52-DCF539FBC585}" type="datetime1">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A8AD4-4B2A-4A67-B523-115C1AFEBA46}" type="slidenum">
              <a:rPr lang="en-US" smtClean="0"/>
              <a:t>‹#›</a:t>
            </a:fld>
            <a:endParaRPr lang="en-US"/>
          </a:p>
        </p:txBody>
      </p:sp>
    </p:spTree>
    <p:extLst>
      <p:ext uri="{BB962C8B-B14F-4D97-AF65-F5344CB8AC3E}">
        <p14:creationId xmlns:p14="http://schemas.microsoft.com/office/powerpoint/2010/main" val="343816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45600" y="6363957"/>
            <a:ext cx="2844800" cy="365125"/>
          </a:xfrm>
        </p:spPr>
        <p:txBody>
          <a:bodyPr/>
          <a:lstStyle/>
          <a:p>
            <a:fld id="{2EE193CA-8BFC-4E1C-AC57-0DB9FF418C2F}" type="slidenum">
              <a:rPr lang="en-US" smtClean="0"/>
              <a:pPr/>
              <a:t>‹#›</a:t>
            </a:fld>
            <a:endParaRPr lang="en-US"/>
          </a:p>
        </p:txBody>
      </p:sp>
      <p:sp>
        <p:nvSpPr>
          <p:cNvPr id="10" name="Title 7"/>
          <p:cNvSpPr txBox="1">
            <a:spLocks/>
          </p:cNvSpPr>
          <p:nvPr userDrawn="1"/>
        </p:nvSpPr>
        <p:spPr>
          <a:xfrm>
            <a:off x="3149600" y="4724400"/>
            <a:ext cx="8636000" cy="114300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3000" kern="1200" cap="all" baseline="0">
                <a:solidFill>
                  <a:schemeClr val="accent1"/>
                </a:solidFill>
                <a:latin typeface="+mj-lt"/>
                <a:ea typeface="+mj-ea"/>
                <a:cs typeface="+mj-cs"/>
              </a:defRPr>
            </a:lvl1pPr>
          </a:lstStyle>
          <a:p>
            <a:pPr algn="l"/>
            <a:endParaRPr lang="en-US" sz="3000" dirty="0">
              <a:solidFill>
                <a:srgbClr val="001563"/>
              </a:solidFill>
            </a:endParaRPr>
          </a:p>
        </p:txBody>
      </p:sp>
      <p:sp>
        <p:nvSpPr>
          <p:cNvPr id="11" name="Subtitle 8"/>
          <p:cNvSpPr txBox="1">
            <a:spLocks/>
          </p:cNvSpPr>
          <p:nvPr userDrawn="1"/>
        </p:nvSpPr>
        <p:spPr>
          <a:xfrm>
            <a:off x="2540000" y="5878096"/>
            <a:ext cx="9550400" cy="851888"/>
          </a:xfrm>
          <a:prstGeom prst="rect">
            <a:avLst/>
          </a:prstGeom>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2600" kern="1200">
                <a:solidFill>
                  <a:srgbClr val="FFFFFF"/>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endParaRPr lang="en-US" sz="1800" b="1" baseline="0" dirty="0"/>
          </a:p>
        </p:txBody>
      </p:sp>
    </p:spTree>
    <p:extLst>
      <p:ext uri="{BB962C8B-B14F-4D97-AF65-F5344CB8AC3E}">
        <p14:creationId xmlns:p14="http://schemas.microsoft.com/office/powerpoint/2010/main" val="3239885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FB4CCA-C8D4-4F51-885D-40A26ABF5765}" type="datetime1">
              <a:rPr lang="en-US" smtClean="0"/>
              <a:t>5/27/2022</a:t>
            </a:fld>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DE480DF-6B00-433C-A52F-D519463FBF06}" type="slidenum">
              <a:rPr lang="en-US" smtClean="0"/>
              <a:t>‹#›</a:t>
            </a:fld>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rgbClr val="000000"/>
                </a:solidFill>
              </a:defRPr>
            </a:lvl1pPr>
          </a:lstStyle>
          <a:p>
            <a:endParaRPr lang="en-US" dirty="0"/>
          </a:p>
        </p:txBody>
      </p:sp>
      <p:cxnSp>
        <p:nvCxnSpPr>
          <p:cNvPr id="19" name="Straight Connector 18"/>
          <p:cNvCxnSpPr/>
          <p:nvPr userDrawn="1"/>
        </p:nvCxnSpPr>
        <p:spPr>
          <a:xfrm>
            <a:off x="406400" y="1034505"/>
            <a:ext cx="11277600" cy="0"/>
          </a:xfrm>
          <a:prstGeom prst="line">
            <a:avLst/>
          </a:prstGeom>
          <a:ln>
            <a:solidFill>
              <a:srgbClr val="2D2D2D"/>
            </a:solidFill>
          </a:ln>
        </p:spPr>
        <p:style>
          <a:lnRef idx="1">
            <a:schemeClr val="accent1"/>
          </a:lnRef>
          <a:fillRef idx="0">
            <a:schemeClr val="accent1"/>
          </a:fillRef>
          <a:effectRef idx="0">
            <a:schemeClr val="accent1"/>
          </a:effectRef>
          <a:fontRef idx="minor">
            <a:schemeClr val="tx1"/>
          </a:fontRef>
        </p:style>
      </p:cxnSp>
      <p:sp>
        <p:nvSpPr>
          <p:cNvPr id="30" name="Title Placeholder 29"/>
          <p:cNvSpPr>
            <a:spLocks noGrp="1"/>
          </p:cNvSpPr>
          <p:nvPr>
            <p:ph type="title"/>
          </p:nvPr>
        </p:nvSpPr>
        <p:spPr>
          <a:xfrm>
            <a:off x="609600" y="274638"/>
            <a:ext cx="10972800" cy="1143000"/>
          </a:xfrm>
          <a:prstGeom prst="rect">
            <a:avLst/>
          </a:prstGeom>
        </p:spPr>
        <p:txBody>
          <a:bodyPr vert="horz" lIns="91440" tIns="45720" rIns="91440" bIns="45720" rtlCol="0" anchor="t">
            <a:normAutofit/>
          </a:bodyPr>
          <a:lstStyle/>
          <a:p>
            <a:r>
              <a:rPr lang="en-US" dirty="0"/>
              <a:t>CLICK TO EDIT MASTER TITLE STYLE</a:t>
            </a:r>
          </a:p>
        </p:txBody>
      </p:sp>
      <p:sp>
        <p:nvSpPr>
          <p:cNvPr id="2" name="Rectangle 1">
            <a:extLst>
              <a:ext uri="{FF2B5EF4-FFF2-40B4-BE49-F238E27FC236}">
                <a16:creationId xmlns:a16="http://schemas.microsoft.com/office/drawing/2014/main" id="{31832491-6C97-D9C3-F231-0DAC977D4DAD}"/>
              </a:ext>
            </a:extLst>
          </p:cNvPr>
          <p:cNvSpPr/>
          <p:nvPr userDrawn="1"/>
        </p:nvSpPr>
        <p:spPr>
          <a:xfrm>
            <a:off x="0" y="0"/>
            <a:ext cx="12192000" cy="6858000"/>
          </a:xfrm>
          <a:prstGeom prst="rect">
            <a:avLst/>
          </a:prstGeom>
          <a:gradFill flip="none" rotWithShape="1">
            <a:gsLst>
              <a:gs pos="0">
                <a:schemeClr val="accent1">
                  <a:tint val="66000"/>
                  <a:satMod val="160000"/>
                </a:schemeClr>
              </a:gs>
              <a:gs pos="23000">
                <a:schemeClr val="accent1">
                  <a:tint val="44500"/>
                  <a:satMod val="160000"/>
                </a:schemeClr>
              </a:gs>
              <a:gs pos="56000">
                <a:schemeClr val="bg1"/>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8370605"/>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60" r:id="rId9"/>
    <p:sldLayoutId id="2147483672" r:id="rId10"/>
  </p:sldLayoutIdLst>
  <p:hf sldNum="0" hdr="0" dt="0"/>
  <p:txStyles>
    <p:titleStyle>
      <a:lvl1pPr algn="l" defTabSz="914400" rtl="0" eaLnBrk="1" latinLnBrk="0" hangingPunct="1">
        <a:spcBef>
          <a:spcPct val="0"/>
        </a:spcBef>
        <a:buNone/>
        <a:defRPr sz="2400" b="1" kern="1200">
          <a:solidFill>
            <a:srgbClr val="00155D"/>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750218"/>
      </p:ext>
    </p:extLst>
  </p:cSld>
  <p:clrMap bg1="lt1" tx1="dk1" bg2="lt2" tx2="dk2" accent1="accent1" accent2="accent2" accent3="accent3" accent4="accent4" accent5="accent5" accent6="accent6" hlink="hlink" folHlink="folHlink"/>
  <p:hf hdr="0" ftr="0" dt="0"/>
  <p:txStyles>
    <p:titleStyle>
      <a:lvl1pPr algn="l" defTabSz="457189" rtl="0" eaLnBrk="1" latinLnBrk="0" hangingPunct="1">
        <a:spcBef>
          <a:spcPct val="0"/>
        </a:spcBef>
        <a:buNone/>
        <a:defRPr sz="3375"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457189" rtl="0" eaLnBrk="1" latinLnBrk="0" hangingPunct="1">
        <a:spcBef>
          <a:spcPct val="20000"/>
        </a:spcBef>
        <a:buFont typeface="Arial"/>
        <a:buNone/>
        <a:defRPr sz="2000" b="0" i="0" kern="1200">
          <a:solidFill>
            <a:schemeClr val="tx1"/>
          </a:solidFill>
          <a:latin typeface="Arial"/>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369829-00D6-4D74-9FB2-53D79F9179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429FB4-FABC-41FE-82C8-B92446973B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7652B4-13AE-4624-B5DD-5A3423BCAB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47B0CE-2B99-4825-9BB0-40E62CF47378}" type="datetimeFigureOut">
              <a:rPr lang="en-US" smtClean="0"/>
              <a:t>5/27/2022</a:t>
            </a:fld>
            <a:endParaRPr lang="en-US"/>
          </a:p>
        </p:txBody>
      </p:sp>
      <p:sp>
        <p:nvSpPr>
          <p:cNvPr id="5" name="Footer Placeholder 4">
            <a:extLst>
              <a:ext uri="{FF2B5EF4-FFF2-40B4-BE49-F238E27FC236}">
                <a16:creationId xmlns:a16="http://schemas.microsoft.com/office/drawing/2014/main" id="{99A1E8CC-4F7E-4AA0-A896-7306FA694D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B06959-26BA-4ECB-B629-2F8366FAE3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D36EC4-B618-4156-8B1B-8D9010F653B5}" type="slidenum">
              <a:rPr lang="en-US" smtClean="0"/>
              <a:t>‹#›</a:t>
            </a:fld>
            <a:endParaRPr lang="en-US"/>
          </a:p>
        </p:txBody>
      </p:sp>
    </p:spTree>
    <p:extLst>
      <p:ext uri="{BB962C8B-B14F-4D97-AF65-F5344CB8AC3E}">
        <p14:creationId xmlns:p14="http://schemas.microsoft.com/office/powerpoint/2010/main" val="19226224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8.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8.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8.png"/><Relationship Id="rId7" Type="http://schemas.openxmlformats.org/officeDocument/2006/relationships/image" Target="../media/image59.sv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61.sv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8.png"/><Relationship Id="rId7" Type="http://schemas.openxmlformats.org/officeDocument/2006/relationships/image" Target="../media/image67.sv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69.sv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73.sv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files-cdn.masscec.com/Resiliency%20Toolkit_BLANK.xlsx"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hyperlink" Target="https://files-cdn.masscec.com/Resiliency%20Toolkit%20Presentation.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8.pn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watch?v=aCPjb4x3eGQ" TargetMode="External"/><Relationship Id="rId13"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hyperlink" Target="https://www.youtube.com/watch?v=8dL6Kxx96Sc" TargetMode="External"/><Relationship Id="rId12" Type="http://schemas.openxmlformats.org/officeDocument/2006/relationships/image" Target="../media/image90.jp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hyperlink" Target="https://www.schneider-electric.us/en/download/document/998-20473354_GMA-US/" TargetMode="External"/><Relationship Id="rId11" Type="http://schemas.openxmlformats.org/officeDocument/2006/relationships/image" Target="../media/image89.png"/><Relationship Id="rId5" Type="http://schemas.openxmlformats.org/officeDocument/2006/relationships/hyperlink" Target="http://www.schneider-electric.us/en/work/solutions/microgrid-solutions/#xtor=CS4-171-[Print]---" TargetMode="External"/><Relationship Id="rId10" Type="http://schemas.openxmlformats.org/officeDocument/2006/relationships/image" Target="../media/image88.png"/><Relationship Id="rId4" Type="http://schemas.openxmlformats.org/officeDocument/2006/relationships/hyperlink" Target="http://download.schneider-electric.com/files?p_Doc_Ref=998-1284-05-05-14CR0_EN" TargetMode="External"/><Relationship Id="rId9" Type="http://schemas.openxmlformats.org/officeDocument/2006/relationships/image" Target="../media/image87.png"/><Relationship Id="rId1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0.xml"/><Relationship Id="rId6" Type="http://schemas.openxmlformats.org/officeDocument/2006/relationships/image" Target="../media/image97.jpeg"/><Relationship Id="rId5" Type="http://schemas.openxmlformats.org/officeDocument/2006/relationships/image" Target="../media/image96.jpg"/><Relationship Id="rId4" Type="http://schemas.openxmlformats.org/officeDocument/2006/relationships/image" Target="../media/image95.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12.jpeg"/><Relationship Id="rId1" Type="http://schemas.openxmlformats.org/officeDocument/2006/relationships/slideLayout" Target="../slideLayouts/slideLayout5.xml"/><Relationship Id="rId6" Type="http://schemas.openxmlformats.org/officeDocument/2006/relationships/image" Target="../media/image16.emf"/><Relationship Id="rId11" Type="http://schemas.openxmlformats.org/officeDocument/2006/relationships/image" Target="../media/image21.emf"/><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433857" y="5425916"/>
            <a:ext cx="2060266" cy="1165620"/>
          </a:xfrm>
          <a:prstGeom prst="rect">
            <a:avLst/>
          </a:prstGeom>
        </p:spPr>
      </p:pic>
      <p:sp>
        <p:nvSpPr>
          <p:cNvPr id="7" name="Rectangle 2"/>
          <p:cNvSpPr txBox="1">
            <a:spLocks noChangeArrowheads="1"/>
          </p:cNvSpPr>
          <p:nvPr/>
        </p:nvSpPr>
        <p:spPr>
          <a:xfrm>
            <a:off x="152400" y="2057400"/>
            <a:ext cx="11887200" cy="1905000"/>
          </a:xfrm>
          <a:prstGeom prst="rect">
            <a:avLst/>
          </a:prstGeom>
        </p:spPr>
        <p:txBody>
          <a:bodyPr>
            <a:noAutofit/>
          </a:bodyPr>
          <a:lstStyle>
            <a:lvl1pPr algn="l" defTabSz="914400" rtl="0" eaLnBrk="1" latinLnBrk="0" hangingPunct="1">
              <a:spcBef>
                <a:spcPct val="0"/>
              </a:spcBef>
              <a:buNone/>
              <a:defRPr sz="2400" b="1" kern="1200">
                <a:solidFill>
                  <a:srgbClr val="00155D"/>
                </a:solidFill>
                <a:latin typeface="+mj-lt"/>
                <a:ea typeface="+mj-ea"/>
                <a:cs typeface="+mj-cs"/>
              </a:defRPr>
            </a:lvl1pPr>
          </a:lstStyle>
          <a:p>
            <a:pPr algn="ctr">
              <a:spcBef>
                <a:spcPts val="0"/>
              </a:spcBef>
            </a:pPr>
            <a:r>
              <a:rPr lang="en-US" sz="3200" dirty="0">
                <a:latin typeface="Calibri" panose="020F0502020204030204" pitchFamily="34" charset="0"/>
                <a:ea typeface="Calibri" panose="020F0502020204030204" pitchFamily="34" charset="0"/>
              </a:rPr>
              <a:t>Municipal </a:t>
            </a:r>
            <a:r>
              <a:rPr lang="en-US" sz="3200" dirty="0" err="1">
                <a:latin typeface="Calibri" panose="020F0502020204030204" pitchFamily="34" charset="0"/>
                <a:ea typeface="Calibri" panose="020F0502020204030204" pitchFamily="34" charset="0"/>
              </a:rPr>
              <a:t>Microgrids</a:t>
            </a:r>
            <a:r>
              <a:rPr lang="en-US" sz="3200" dirty="0">
                <a:latin typeface="Calibri" panose="020F0502020204030204" pitchFamily="34" charset="0"/>
                <a:ea typeface="Calibri" panose="020F0502020204030204" pitchFamily="34" charset="0"/>
              </a:rPr>
              <a:t> Revisited - </a:t>
            </a:r>
          </a:p>
          <a:p>
            <a:pPr algn="ctr">
              <a:spcBef>
                <a:spcPts val="0"/>
              </a:spcBef>
            </a:pPr>
            <a:r>
              <a:rPr lang="en-US" sz="3200" dirty="0">
                <a:solidFill>
                  <a:srgbClr val="1C95CB"/>
                </a:solidFill>
                <a:latin typeface="Calibri" panose="020F0502020204030204" pitchFamily="34" charset="0"/>
                <a:ea typeface="Calibri" panose="020F0502020204030204" pitchFamily="34" charset="0"/>
              </a:rPr>
              <a:t>Resilience and Beyond</a:t>
            </a:r>
          </a:p>
          <a:p>
            <a:pPr algn="ctr">
              <a:spcBef>
                <a:spcPts val="0"/>
              </a:spcBef>
            </a:pPr>
            <a:r>
              <a:rPr lang="en-US" b="0" dirty="0">
                <a:solidFill>
                  <a:schemeClr val="tx1"/>
                </a:solidFill>
                <a:latin typeface="Calibri" panose="020F0502020204030204" pitchFamily="34" charset="0"/>
                <a:ea typeface="Calibri" panose="020F0502020204030204" pitchFamily="34" charset="0"/>
              </a:rPr>
              <a:t>How to procure resilient electric power for community lifelines </a:t>
            </a:r>
          </a:p>
          <a:p>
            <a:pPr algn="ctr">
              <a:spcBef>
                <a:spcPts val="0"/>
              </a:spcBef>
            </a:pPr>
            <a:r>
              <a:rPr lang="en-US" b="0" dirty="0">
                <a:solidFill>
                  <a:schemeClr val="tx1"/>
                </a:solidFill>
                <a:latin typeface="Calibri" panose="020F0502020204030204" pitchFamily="34" charset="0"/>
                <a:ea typeface="Calibri" panose="020F0502020204030204" pitchFamily="34" charset="0"/>
              </a:rPr>
              <a:t>with an Energy as a Service (</a:t>
            </a:r>
            <a:r>
              <a:rPr lang="en-US" b="0" dirty="0" err="1">
                <a:solidFill>
                  <a:schemeClr val="tx1"/>
                </a:solidFill>
                <a:latin typeface="Calibri" panose="020F0502020204030204" pitchFamily="34" charset="0"/>
                <a:ea typeface="Calibri" panose="020F0502020204030204" pitchFamily="34" charset="0"/>
              </a:rPr>
              <a:t>EaaS</a:t>
            </a:r>
            <a:r>
              <a:rPr lang="en-US" b="0" dirty="0">
                <a:solidFill>
                  <a:schemeClr val="tx1"/>
                </a:solidFill>
                <a:latin typeface="Calibri" panose="020F0502020204030204" pitchFamily="34" charset="0"/>
                <a:ea typeface="Calibri" panose="020F0502020204030204" pitchFamily="34" charset="0"/>
              </a:rPr>
              <a:t>) financing model</a:t>
            </a:r>
          </a:p>
        </p:txBody>
      </p:sp>
      <p:pic>
        <p:nvPicPr>
          <p:cNvPr id="9" name="Picture 8"/>
          <p:cNvPicPr>
            <a:picLocks noChangeAspect="1"/>
          </p:cNvPicPr>
          <p:nvPr/>
        </p:nvPicPr>
        <p:blipFill>
          <a:blip r:embed="rId4"/>
          <a:stretch>
            <a:fillRect/>
          </a:stretch>
        </p:blipFill>
        <p:spPr>
          <a:xfrm>
            <a:off x="4401518" y="4270545"/>
            <a:ext cx="3388964" cy="1019175"/>
          </a:xfrm>
          <a:prstGeom prst="rect">
            <a:avLst/>
          </a:prstGeom>
        </p:spPr>
      </p:pic>
      <p:pic>
        <p:nvPicPr>
          <p:cNvPr id="10" name="Picture 9" descr="footer2.bmp"/>
          <p:cNvPicPr>
            <a:picLocks noChangeAspect="1"/>
          </p:cNvPicPr>
          <p:nvPr/>
        </p:nvPicPr>
        <p:blipFill rotWithShape="1">
          <a:blip r:embed="rId5" cstate="print"/>
          <a:srcRect l="1489" t="9023" r="70724" b="11154"/>
          <a:stretch/>
        </p:blipFill>
        <p:spPr>
          <a:xfrm>
            <a:off x="2227882" y="5597866"/>
            <a:ext cx="2224596" cy="821720"/>
          </a:xfrm>
          <a:prstGeom prst="rect">
            <a:avLst/>
          </a:prstGeom>
        </p:spPr>
      </p:pic>
      <p:pic>
        <p:nvPicPr>
          <p:cNvPr id="11" name="Picture 10" descr="schneider_LIO_Life-Green_RGB.png"/>
          <p:cNvPicPr>
            <a:picLocks noChangeAspect="1"/>
          </p:cNvPicPr>
          <p:nvPr/>
        </p:nvPicPr>
        <p:blipFill>
          <a:blip r:embed="rId6" cstate="print"/>
          <a:stretch>
            <a:fillRect/>
          </a:stretch>
        </p:blipFill>
        <p:spPr>
          <a:xfrm>
            <a:off x="5102567" y="5597866"/>
            <a:ext cx="2692924" cy="742478"/>
          </a:xfrm>
          <a:prstGeom prst="rect">
            <a:avLst/>
          </a:prstGeom>
        </p:spPr>
      </p:pic>
      <p:pic>
        <p:nvPicPr>
          <p:cNvPr id="3" name="Picture 2" descr="Logo&#10;&#10;Description automatically generated with low confidence">
            <a:extLst>
              <a:ext uri="{FF2B5EF4-FFF2-40B4-BE49-F238E27FC236}">
                <a16:creationId xmlns:a16="http://schemas.microsoft.com/office/drawing/2014/main" id="{03D76E0C-EC09-4442-880A-321D6F383F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1518" y="181595"/>
            <a:ext cx="3276600" cy="1721732"/>
          </a:xfrm>
          <a:prstGeom prst="rect">
            <a:avLst/>
          </a:prstGeom>
        </p:spPr>
      </p:pic>
    </p:spTree>
    <p:extLst>
      <p:ext uri="{BB962C8B-B14F-4D97-AF65-F5344CB8AC3E}">
        <p14:creationId xmlns:p14="http://schemas.microsoft.com/office/powerpoint/2010/main" val="590942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a:xfrm>
            <a:off x="4648200" y="6356351"/>
            <a:ext cx="2895600" cy="365125"/>
          </a:xfrm>
        </p:spPr>
        <p:txBody>
          <a:bodyPr/>
          <a:lstStyle/>
          <a:p>
            <a:fld id="{BD88279C-5332-4180-B085-E4F188D724C6}" type="slidenum">
              <a:rPr lang="en-US" smtClean="0"/>
              <a:t>10</a:t>
            </a:fld>
            <a:endParaRPr lang="en-US" dirty="0"/>
          </a:p>
        </p:txBody>
      </p:sp>
      <p:sp>
        <p:nvSpPr>
          <p:cNvPr id="7" name="Rectangle 2"/>
          <p:cNvSpPr>
            <a:spLocks noGrp="1" noChangeArrowheads="1"/>
          </p:cNvSpPr>
          <p:nvPr>
            <p:ph type="title"/>
          </p:nvPr>
        </p:nvSpPr>
        <p:spPr>
          <a:xfrm>
            <a:off x="381000" y="579121"/>
            <a:ext cx="8158022" cy="457200"/>
          </a:xfrm>
        </p:spPr>
        <p:txBody>
          <a:bodyPr>
            <a:noAutofit/>
          </a:bodyPr>
          <a:lstStyle/>
          <a:p>
            <a:r>
              <a:rPr lang="en-US" sz="2800" cap="small" dirty="0" err="1">
                <a:latin typeface="Calibri" panose="020F0502020204030204" pitchFamily="34" charset="0"/>
                <a:cs typeface="Calibri" panose="020F0502020204030204" pitchFamily="34" charset="0"/>
              </a:rPr>
              <a:t>Microgrid</a:t>
            </a:r>
            <a:r>
              <a:rPr lang="en-US" sz="2800" cap="small" dirty="0">
                <a:latin typeface="Calibri" panose="020F0502020204030204" pitchFamily="34" charset="0"/>
                <a:cs typeface="Calibri" panose="020F0502020204030204" pitchFamily="34" charset="0"/>
              </a:rPr>
              <a:t> 101</a:t>
            </a:r>
          </a:p>
        </p:txBody>
      </p:sp>
      <p:sp>
        <p:nvSpPr>
          <p:cNvPr id="4" name="Text Placeholder 7">
            <a:extLst>
              <a:ext uri="{FF2B5EF4-FFF2-40B4-BE49-F238E27FC236}">
                <a16:creationId xmlns:a16="http://schemas.microsoft.com/office/drawing/2014/main" id="{C10DAA16-1983-4139-B403-BEAD9A7B1242}"/>
              </a:ext>
            </a:extLst>
          </p:cNvPr>
          <p:cNvSpPr txBox="1">
            <a:spLocks/>
          </p:cNvSpPr>
          <p:nvPr/>
        </p:nvSpPr>
        <p:spPr>
          <a:xfrm>
            <a:off x="381000" y="1210589"/>
            <a:ext cx="8183422" cy="492443"/>
          </a:xfrm>
          <a:prstGeom prst="rect">
            <a:avLst/>
          </a:prstGeom>
        </p:spPr>
        <p:txBody>
          <a:bodyPr vert="horz" lIns="0" tIns="0" rIns="0" bIns="0" rtlCol="0">
            <a:noAutofit/>
          </a:bodyPr>
          <a:lstStyle>
            <a:lvl1pPr marL="172934" indent="-157072" algn="l" defTabSz="456918" rtl="0" eaLnBrk="1" latinLnBrk="0" hangingPunct="1">
              <a:spcBef>
                <a:spcPts val="500"/>
              </a:spcBef>
              <a:spcAft>
                <a:spcPts val="500"/>
              </a:spcAft>
              <a:buClr>
                <a:schemeClr val="bg2"/>
              </a:buClr>
              <a:buFontTx/>
              <a:buNone/>
              <a:defRPr sz="2400" kern="1200">
                <a:solidFill>
                  <a:schemeClr val="tx2"/>
                </a:solidFill>
                <a:latin typeface="Arial"/>
                <a:ea typeface="+mn-ea"/>
                <a:cs typeface="Arial"/>
              </a:defRPr>
            </a:lvl1pPr>
            <a:lvl2pPr marL="361728" indent="-182452" algn="l" defTabSz="447405" rtl="0" eaLnBrk="1" latinLnBrk="0" hangingPunct="1">
              <a:spcBef>
                <a:spcPts val="500"/>
              </a:spcBef>
              <a:spcAft>
                <a:spcPts val="500"/>
              </a:spcAft>
              <a:buClr>
                <a:srgbClr val="36C746"/>
              </a:buClr>
              <a:buFontTx/>
              <a:buNone/>
              <a:defRPr sz="1300" kern="1200">
                <a:solidFill>
                  <a:schemeClr val="accent1"/>
                </a:solidFill>
                <a:latin typeface="Arial"/>
                <a:ea typeface="+mn-ea"/>
                <a:cs typeface="Arial"/>
              </a:defRPr>
            </a:lvl2pPr>
            <a:lvl3pPr marL="537830" indent="-179277" algn="l" defTabSz="456918" rtl="0" eaLnBrk="1" latinLnBrk="0" hangingPunct="1">
              <a:spcBef>
                <a:spcPts val="500"/>
              </a:spcBef>
              <a:spcAft>
                <a:spcPts val="500"/>
              </a:spcAft>
              <a:buClr>
                <a:srgbClr val="36C746"/>
              </a:buClr>
              <a:buFontTx/>
              <a:buNone/>
              <a:defRPr sz="1200" kern="1200">
                <a:solidFill>
                  <a:schemeClr val="accent1"/>
                </a:solidFill>
                <a:latin typeface="Arial"/>
                <a:ea typeface="+mn-ea"/>
                <a:cs typeface="Arial"/>
              </a:defRPr>
            </a:lvl3pPr>
            <a:lvl4pPr marL="718693" indent="-179277" algn="l" defTabSz="456918" rtl="0" eaLnBrk="1" latinLnBrk="0" hangingPunct="1">
              <a:spcBef>
                <a:spcPts val="500"/>
              </a:spcBef>
              <a:spcAft>
                <a:spcPts val="500"/>
              </a:spcAft>
              <a:buClr>
                <a:srgbClr val="36C746"/>
              </a:buClr>
              <a:buFontTx/>
              <a:buNone/>
              <a:defRPr sz="1100" kern="1200">
                <a:solidFill>
                  <a:schemeClr val="accent1"/>
                </a:solidFill>
                <a:latin typeface="Arial"/>
                <a:ea typeface="+mn-ea"/>
                <a:cs typeface="Arial"/>
              </a:defRPr>
            </a:lvl4pPr>
            <a:lvl5pPr marL="896381" indent="-185623" algn="l" defTabSz="456918" rtl="0" eaLnBrk="1" latinLnBrk="0" hangingPunct="1">
              <a:spcBef>
                <a:spcPts val="500"/>
              </a:spcBef>
              <a:spcAft>
                <a:spcPts val="500"/>
              </a:spcAft>
              <a:buClr>
                <a:srgbClr val="36C746"/>
              </a:buClr>
              <a:buFontTx/>
              <a:buNone/>
              <a:defRPr sz="1000" kern="1200">
                <a:solidFill>
                  <a:schemeClr val="accent1"/>
                </a:solidFill>
                <a:latin typeface="Arial"/>
                <a:ea typeface="+mn-ea"/>
                <a:cs typeface="Arial"/>
              </a:defRPr>
            </a:lvl5pPr>
            <a:lvl6pPr marL="895555" indent="-182769" algn="l" defTabSz="456918"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555" indent="-182769" algn="l" defTabSz="456918"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6877" indent="-228465" algn="l" defTabSz="456918" rtl="0" eaLnBrk="1" latinLnBrk="0" hangingPunct="1">
              <a:spcBef>
                <a:spcPct val="20000"/>
              </a:spcBef>
              <a:buFont typeface="Arial"/>
              <a:buChar char="•"/>
              <a:defRPr sz="2000" kern="1200">
                <a:solidFill>
                  <a:schemeClr val="tx1"/>
                </a:solidFill>
                <a:latin typeface="+mn-lt"/>
                <a:ea typeface="+mn-ea"/>
                <a:cs typeface="+mn-cs"/>
              </a:defRPr>
            </a:lvl8pPr>
            <a:lvl9pPr marL="3883795" indent="-228465" algn="l" defTabSz="456918"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812760">
              <a:spcBef>
                <a:spcPts val="667"/>
              </a:spcBef>
              <a:spcAft>
                <a:spcPts val="667"/>
              </a:spcAft>
              <a:buClr>
                <a:srgbClr val="3DCD58"/>
              </a:buClr>
              <a:defRPr/>
            </a:pPr>
            <a:r>
              <a:rPr lang="en-AU" sz="3200" dirty="0">
                <a:solidFill>
                  <a:schemeClr val="tx1"/>
                </a:solidFill>
                <a:latin typeface="+mj-lt"/>
              </a:rPr>
              <a:t>How scalable are microgrid solutions?</a:t>
            </a:r>
            <a:endParaRPr lang="en-US" sz="3200" dirty="0">
              <a:solidFill>
                <a:schemeClr val="tx1"/>
              </a:solidFill>
              <a:latin typeface="+mj-lt"/>
            </a:endParaRPr>
          </a:p>
          <a:p>
            <a:pPr marL="0" indent="0" defTabSz="812760">
              <a:spcBef>
                <a:spcPts val="667"/>
              </a:spcBef>
              <a:spcAft>
                <a:spcPts val="667"/>
              </a:spcAft>
              <a:buClr>
                <a:srgbClr val="3DCD58"/>
              </a:buClr>
              <a:defRPr/>
            </a:pPr>
            <a:endParaRPr lang="en-US" sz="3200" b="1" dirty="0">
              <a:solidFill>
                <a:schemeClr val="tx1"/>
              </a:solidFill>
            </a:endParaRPr>
          </a:p>
        </p:txBody>
      </p:sp>
      <p:sp>
        <p:nvSpPr>
          <p:cNvPr id="13" name="Freeform 5">
            <a:extLst>
              <a:ext uri="{FF2B5EF4-FFF2-40B4-BE49-F238E27FC236}">
                <a16:creationId xmlns:a16="http://schemas.microsoft.com/office/drawing/2014/main" id="{4F777D90-1C74-439B-9FE5-75AD597AACD9}"/>
              </a:ext>
            </a:extLst>
          </p:cNvPr>
          <p:cNvSpPr>
            <a:spLocks/>
          </p:cNvSpPr>
          <p:nvPr/>
        </p:nvSpPr>
        <p:spPr bwMode="auto">
          <a:xfrm rot="5400000">
            <a:off x="2947450" y="5609433"/>
            <a:ext cx="404434" cy="812935"/>
          </a:xfrm>
          <a:custGeom>
            <a:avLst/>
            <a:gdLst>
              <a:gd name="T0" fmla="*/ 192 w 195"/>
              <a:gd name="T1" fmla="*/ 3 h 392"/>
              <a:gd name="T2" fmla="*/ 184 w 195"/>
              <a:gd name="T3" fmla="*/ 0 h 392"/>
              <a:gd name="T4" fmla="*/ 11 w 195"/>
              <a:gd name="T5" fmla="*/ 0 h 392"/>
              <a:gd name="T6" fmla="*/ 3 w 195"/>
              <a:gd name="T7" fmla="*/ 3 h 392"/>
              <a:gd name="T8" fmla="*/ 0 w 195"/>
              <a:gd name="T9" fmla="*/ 11 h 392"/>
              <a:gd name="T10" fmla="*/ 0 w 195"/>
              <a:gd name="T11" fmla="*/ 230 h 392"/>
              <a:gd name="T12" fmla="*/ 0 w 195"/>
              <a:gd name="T13" fmla="*/ 381 h 392"/>
              <a:gd name="T14" fmla="*/ 11 w 195"/>
              <a:gd name="T15" fmla="*/ 392 h 392"/>
              <a:gd name="T16" fmla="*/ 23 w 195"/>
              <a:gd name="T17" fmla="*/ 381 h 392"/>
              <a:gd name="T18" fmla="*/ 23 w 195"/>
              <a:gd name="T19" fmla="*/ 381 h 392"/>
              <a:gd name="T20" fmla="*/ 23 w 195"/>
              <a:gd name="T21" fmla="*/ 366 h 392"/>
              <a:gd name="T22" fmla="*/ 53 w 195"/>
              <a:gd name="T23" fmla="*/ 366 h 392"/>
              <a:gd name="T24" fmla="*/ 64 w 195"/>
              <a:gd name="T25" fmla="*/ 355 h 392"/>
              <a:gd name="T26" fmla="*/ 53 w 195"/>
              <a:gd name="T27" fmla="*/ 343 h 392"/>
              <a:gd name="T28" fmla="*/ 23 w 195"/>
              <a:gd name="T29" fmla="*/ 343 h 392"/>
              <a:gd name="T30" fmla="*/ 23 w 195"/>
              <a:gd name="T31" fmla="*/ 314 h 392"/>
              <a:gd name="T32" fmla="*/ 52 w 195"/>
              <a:gd name="T33" fmla="*/ 314 h 392"/>
              <a:gd name="T34" fmla="*/ 63 w 195"/>
              <a:gd name="T35" fmla="*/ 302 h 392"/>
              <a:gd name="T36" fmla="*/ 52 w 195"/>
              <a:gd name="T37" fmla="*/ 291 h 392"/>
              <a:gd name="T38" fmla="*/ 23 w 195"/>
              <a:gd name="T39" fmla="*/ 291 h 392"/>
              <a:gd name="T40" fmla="*/ 23 w 195"/>
              <a:gd name="T41" fmla="*/ 256 h 392"/>
              <a:gd name="T42" fmla="*/ 96 w 195"/>
              <a:gd name="T43" fmla="*/ 256 h 392"/>
              <a:gd name="T44" fmla="*/ 107 w 195"/>
              <a:gd name="T45" fmla="*/ 245 h 392"/>
              <a:gd name="T46" fmla="*/ 96 w 195"/>
              <a:gd name="T47" fmla="*/ 234 h 392"/>
              <a:gd name="T48" fmla="*/ 23 w 195"/>
              <a:gd name="T49" fmla="*/ 234 h 392"/>
              <a:gd name="T50" fmla="*/ 23 w 195"/>
              <a:gd name="T51" fmla="*/ 230 h 392"/>
              <a:gd name="T52" fmla="*/ 23 w 195"/>
              <a:gd name="T53" fmla="*/ 203 h 392"/>
              <a:gd name="T54" fmla="*/ 51 w 195"/>
              <a:gd name="T55" fmla="*/ 203 h 392"/>
              <a:gd name="T56" fmla="*/ 63 w 195"/>
              <a:gd name="T57" fmla="*/ 191 h 392"/>
              <a:gd name="T58" fmla="*/ 51 w 195"/>
              <a:gd name="T59" fmla="*/ 180 h 392"/>
              <a:gd name="T60" fmla="*/ 23 w 195"/>
              <a:gd name="T61" fmla="*/ 180 h 392"/>
              <a:gd name="T62" fmla="*/ 23 w 195"/>
              <a:gd name="T63" fmla="*/ 156 h 392"/>
              <a:gd name="T64" fmla="*/ 52 w 195"/>
              <a:gd name="T65" fmla="*/ 156 h 392"/>
              <a:gd name="T66" fmla="*/ 63 w 195"/>
              <a:gd name="T67" fmla="*/ 145 h 392"/>
              <a:gd name="T68" fmla="*/ 52 w 195"/>
              <a:gd name="T69" fmla="*/ 133 h 392"/>
              <a:gd name="T70" fmla="*/ 23 w 195"/>
              <a:gd name="T71" fmla="*/ 133 h 392"/>
              <a:gd name="T72" fmla="*/ 23 w 195"/>
              <a:gd name="T73" fmla="*/ 104 h 392"/>
              <a:gd name="T74" fmla="*/ 95 w 195"/>
              <a:gd name="T75" fmla="*/ 104 h 392"/>
              <a:gd name="T76" fmla="*/ 106 w 195"/>
              <a:gd name="T77" fmla="*/ 92 h 392"/>
              <a:gd name="T78" fmla="*/ 95 w 195"/>
              <a:gd name="T79" fmla="*/ 81 h 392"/>
              <a:gd name="T80" fmla="*/ 23 w 195"/>
              <a:gd name="T81" fmla="*/ 81 h 392"/>
              <a:gd name="T82" fmla="*/ 23 w 195"/>
              <a:gd name="T83" fmla="*/ 22 h 392"/>
              <a:gd name="T84" fmla="*/ 173 w 195"/>
              <a:gd name="T85" fmla="*/ 22 h 392"/>
              <a:gd name="T86" fmla="*/ 173 w 195"/>
              <a:gd name="T87" fmla="*/ 291 h 392"/>
              <a:gd name="T88" fmla="*/ 184 w 195"/>
              <a:gd name="T89" fmla="*/ 303 h 392"/>
              <a:gd name="T90" fmla="*/ 195 w 195"/>
              <a:gd name="T91" fmla="*/ 291 h 392"/>
              <a:gd name="T92" fmla="*/ 195 w 195"/>
              <a:gd name="T93" fmla="*/ 11 h 392"/>
              <a:gd name="T94" fmla="*/ 192 w 195"/>
              <a:gd name="T95" fmla="*/ 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5" h="392">
                <a:moveTo>
                  <a:pt x="192" y="3"/>
                </a:moveTo>
                <a:cubicBezTo>
                  <a:pt x="190" y="1"/>
                  <a:pt x="187" y="0"/>
                  <a:pt x="184" y="0"/>
                </a:cubicBezTo>
                <a:cubicBezTo>
                  <a:pt x="11" y="0"/>
                  <a:pt x="11" y="0"/>
                  <a:pt x="11" y="0"/>
                </a:cubicBezTo>
                <a:cubicBezTo>
                  <a:pt x="8" y="0"/>
                  <a:pt x="6" y="1"/>
                  <a:pt x="3" y="3"/>
                </a:cubicBezTo>
                <a:cubicBezTo>
                  <a:pt x="1" y="5"/>
                  <a:pt x="0" y="8"/>
                  <a:pt x="0" y="11"/>
                </a:cubicBezTo>
                <a:cubicBezTo>
                  <a:pt x="0" y="230"/>
                  <a:pt x="0" y="230"/>
                  <a:pt x="0" y="230"/>
                </a:cubicBezTo>
                <a:cubicBezTo>
                  <a:pt x="0" y="381"/>
                  <a:pt x="0" y="381"/>
                  <a:pt x="0" y="381"/>
                </a:cubicBezTo>
                <a:cubicBezTo>
                  <a:pt x="0" y="387"/>
                  <a:pt x="5" y="392"/>
                  <a:pt x="11" y="392"/>
                </a:cubicBezTo>
                <a:cubicBezTo>
                  <a:pt x="18" y="392"/>
                  <a:pt x="23" y="387"/>
                  <a:pt x="23" y="381"/>
                </a:cubicBezTo>
                <a:cubicBezTo>
                  <a:pt x="23" y="381"/>
                  <a:pt x="23" y="381"/>
                  <a:pt x="23" y="381"/>
                </a:cubicBezTo>
                <a:cubicBezTo>
                  <a:pt x="23" y="366"/>
                  <a:pt x="23" y="366"/>
                  <a:pt x="23" y="366"/>
                </a:cubicBezTo>
                <a:cubicBezTo>
                  <a:pt x="53" y="366"/>
                  <a:pt x="53" y="366"/>
                  <a:pt x="53" y="366"/>
                </a:cubicBezTo>
                <a:cubicBezTo>
                  <a:pt x="59" y="366"/>
                  <a:pt x="64" y="361"/>
                  <a:pt x="64" y="355"/>
                </a:cubicBezTo>
                <a:cubicBezTo>
                  <a:pt x="64" y="348"/>
                  <a:pt x="59" y="343"/>
                  <a:pt x="53" y="343"/>
                </a:cubicBezTo>
                <a:cubicBezTo>
                  <a:pt x="23" y="343"/>
                  <a:pt x="23" y="343"/>
                  <a:pt x="23" y="343"/>
                </a:cubicBezTo>
                <a:cubicBezTo>
                  <a:pt x="23" y="314"/>
                  <a:pt x="23" y="314"/>
                  <a:pt x="23" y="314"/>
                </a:cubicBezTo>
                <a:cubicBezTo>
                  <a:pt x="52" y="314"/>
                  <a:pt x="52" y="314"/>
                  <a:pt x="52" y="314"/>
                </a:cubicBezTo>
                <a:cubicBezTo>
                  <a:pt x="58" y="314"/>
                  <a:pt x="63" y="309"/>
                  <a:pt x="63" y="302"/>
                </a:cubicBezTo>
                <a:cubicBezTo>
                  <a:pt x="63" y="296"/>
                  <a:pt x="58" y="291"/>
                  <a:pt x="52" y="291"/>
                </a:cubicBezTo>
                <a:cubicBezTo>
                  <a:pt x="23" y="291"/>
                  <a:pt x="23" y="291"/>
                  <a:pt x="23" y="291"/>
                </a:cubicBezTo>
                <a:cubicBezTo>
                  <a:pt x="23" y="256"/>
                  <a:pt x="23" y="256"/>
                  <a:pt x="23" y="256"/>
                </a:cubicBezTo>
                <a:cubicBezTo>
                  <a:pt x="96" y="256"/>
                  <a:pt x="96" y="256"/>
                  <a:pt x="96" y="256"/>
                </a:cubicBezTo>
                <a:cubicBezTo>
                  <a:pt x="102" y="256"/>
                  <a:pt x="107" y="251"/>
                  <a:pt x="107" y="245"/>
                </a:cubicBezTo>
                <a:cubicBezTo>
                  <a:pt x="107" y="239"/>
                  <a:pt x="102" y="234"/>
                  <a:pt x="96" y="234"/>
                </a:cubicBezTo>
                <a:cubicBezTo>
                  <a:pt x="23" y="234"/>
                  <a:pt x="23" y="234"/>
                  <a:pt x="23" y="234"/>
                </a:cubicBezTo>
                <a:cubicBezTo>
                  <a:pt x="23" y="230"/>
                  <a:pt x="23" y="230"/>
                  <a:pt x="23" y="230"/>
                </a:cubicBezTo>
                <a:cubicBezTo>
                  <a:pt x="23" y="203"/>
                  <a:pt x="23" y="203"/>
                  <a:pt x="23" y="203"/>
                </a:cubicBezTo>
                <a:cubicBezTo>
                  <a:pt x="51" y="203"/>
                  <a:pt x="51" y="203"/>
                  <a:pt x="51" y="203"/>
                </a:cubicBezTo>
                <a:cubicBezTo>
                  <a:pt x="57" y="203"/>
                  <a:pt x="63" y="198"/>
                  <a:pt x="63" y="191"/>
                </a:cubicBezTo>
                <a:cubicBezTo>
                  <a:pt x="63" y="185"/>
                  <a:pt x="57" y="180"/>
                  <a:pt x="51" y="180"/>
                </a:cubicBezTo>
                <a:cubicBezTo>
                  <a:pt x="23" y="180"/>
                  <a:pt x="23" y="180"/>
                  <a:pt x="23" y="180"/>
                </a:cubicBezTo>
                <a:cubicBezTo>
                  <a:pt x="23" y="156"/>
                  <a:pt x="23" y="156"/>
                  <a:pt x="23" y="156"/>
                </a:cubicBezTo>
                <a:cubicBezTo>
                  <a:pt x="52" y="156"/>
                  <a:pt x="52" y="156"/>
                  <a:pt x="52" y="156"/>
                </a:cubicBezTo>
                <a:cubicBezTo>
                  <a:pt x="58" y="156"/>
                  <a:pt x="63" y="151"/>
                  <a:pt x="63" y="145"/>
                </a:cubicBezTo>
                <a:cubicBezTo>
                  <a:pt x="63" y="138"/>
                  <a:pt x="58" y="133"/>
                  <a:pt x="52" y="133"/>
                </a:cubicBezTo>
                <a:cubicBezTo>
                  <a:pt x="23" y="133"/>
                  <a:pt x="23" y="133"/>
                  <a:pt x="23" y="133"/>
                </a:cubicBezTo>
                <a:cubicBezTo>
                  <a:pt x="23" y="104"/>
                  <a:pt x="23" y="104"/>
                  <a:pt x="23" y="104"/>
                </a:cubicBezTo>
                <a:cubicBezTo>
                  <a:pt x="95" y="104"/>
                  <a:pt x="95" y="104"/>
                  <a:pt x="95" y="104"/>
                </a:cubicBezTo>
                <a:cubicBezTo>
                  <a:pt x="101" y="104"/>
                  <a:pt x="106" y="99"/>
                  <a:pt x="106" y="92"/>
                </a:cubicBezTo>
                <a:cubicBezTo>
                  <a:pt x="106" y="86"/>
                  <a:pt x="101" y="81"/>
                  <a:pt x="95" y="81"/>
                </a:cubicBezTo>
                <a:cubicBezTo>
                  <a:pt x="23" y="81"/>
                  <a:pt x="23" y="81"/>
                  <a:pt x="23" y="81"/>
                </a:cubicBezTo>
                <a:cubicBezTo>
                  <a:pt x="23" y="22"/>
                  <a:pt x="23" y="22"/>
                  <a:pt x="23" y="22"/>
                </a:cubicBezTo>
                <a:cubicBezTo>
                  <a:pt x="173" y="22"/>
                  <a:pt x="173" y="22"/>
                  <a:pt x="173" y="22"/>
                </a:cubicBezTo>
                <a:cubicBezTo>
                  <a:pt x="173" y="291"/>
                  <a:pt x="173" y="291"/>
                  <a:pt x="173" y="291"/>
                </a:cubicBezTo>
                <a:cubicBezTo>
                  <a:pt x="173" y="298"/>
                  <a:pt x="178" y="303"/>
                  <a:pt x="184" y="303"/>
                </a:cubicBezTo>
                <a:cubicBezTo>
                  <a:pt x="190" y="303"/>
                  <a:pt x="195" y="298"/>
                  <a:pt x="195" y="291"/>
                </a:cubicBezTo>
                <a:cubicBezTo>
                  <a:pt x="195" y="11"/>
                  <a:pt x="195" y="11"/>
                  <a:pt x="195" y="11"/>
                </a:cubicBezTo>
                <a:cubicBezTo>
                  <a:pt x="195" y="8"/>
                  <a:pt x="194" y="5"/>
                  <a:pt x="192" y="3"/>
                </a:cubicBezTo>
                <a:close/>
              </a:path>
            </a:pathLst>
          </a:custGeom>
          <a:solidFill>
            <a:schemeClr val="tx1">
              <a:lumMod val="85000"/>
              <a:lumOff val="15000"/>
            </a:schemeClr>
          </a:solidFill>
          <a:ln>
            <a:noFill/>
          </a:ln>
        </p:spPr>
        <p:txBody>
          <a:bodyPr vert="horz" wrap="square" lIns="121920" tIns="60960" rIns="121920" bIns="60960" numCol="1" anchor="t" anchorCtr="0" compatLnSpc="1">
            <a:prstTxWarp prst="textNoShape">
              <a:avLst/>
            </a:prstTxWarp>
          </a:bodyPr>
          <a:lstStyle/>
          <a:p>
            <a:pPr defTabSz="609209">
              <a:defRPr/>
            </a:pPr>
            <a:endParaRPr lang="en-AU" sz="2400">
              <a:latin typeface="Arial"/>
            </a:endParaRPr>
          </a:p>
        </p:txBody>
      </p:sp>
      <p:sp>
        <p:nvSpPr>
          <p:cNvPr id="14" name="Content Placeholder 4">
            <a:extLst>
              <a:ext uri="{FF2B5EF4-FFF2-40B4-BE49-F238E27FC236}">
                <a16:creationId xmlns:a16="http://schemas.microsoft.com/office/drawing/2014/main" id="{1A167874-C2A8-4286-A1BC-19531838D422}"/>
              </a:ext>
            </a:extLst>
          </p:cNvPr>
          <p:cNvSpPr txBox="1">
            <a:spLocks/>
          </p:cNvSpPr>
          <p:nvPr/>
        </p:nvSpPr>
        <p:spPr>
          <a:xfrm>
            <a:off x="3741420" y="5671792"/>
            <a:ext cx="6012179" cy="684559"/>
          </a:xfrm>
          <a:prstGeom prst="rect">
            <a:avLst/>
          </a:prstGeom>
        </p:spPr>
        <p:style>
          <a:lnRef idx="0">
            <a:scrgbClr r="0" g="0" b="0"/>
          </a:lnRef>
          <a:fillRef idx="0">
            <a:scrgbClr r="0" g="0" b="0"/>
          </a:fillRef>
          <a:effectRef idx="0">
            <a:scrgbClr r="0" g="0" b="0"/>
          </a:effectRef>
          <a:fontRef idx="major"/>
        </p:style>
        <p:txBody>
          <a:bodyPr vert="horz" wrap="square" lIns="60944" tIns="60944" rIns="60944" bIns="60944" rtlCol="0"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indent="20442" defTabSz="609017" eaLnBrk="0" hangingPunct="0">
              <a:buClr>
                <a:srgbClr val="3DCD58"/>
              </a:buClr>
              <a:defRPr/>
            </a:pPr>
            <a:r>
              <a:rPr lang="en-AU" sz="3200" dirty="0">
                <a:latin typeface="Calibri" panose="020F0502020204030204" pitchFamily="34" charset="0"/>
                <a:cs typeface="Calibri" panose="020F0502020204030204" pitchFamily="34" charset="0"/>
              </a:rPr>
              <a:t>There is a microgrid for everyone</a:t>
            </a:r>
            <a:endParaRPr lang="en-US" sz="3200" dirty="0">
              <a:latin typeface="Calibri" panose="020F0502020204030204" pitchFamily="34" charset="0"/>
              <a:cs typeface="Calibri" panose="020F0502020204030204" pitchFamily="34" charset="0"/>
            </a:endParaRPr>
          </a:p>
        </p:txBody>
      </p:sp>
      <p:grpSp>
        <p:nvGrpSpPr>
          <p:cNvPr id="2" name="Group 1"/>
          <p:cNvGrpSpPr/>
          <p:nvPr/>
        </p:nvGrpSpPr>
        <p:grpSpPr>
          <a:xfrm>
            <a:off x="381000" y="1883926"/>
            <a:ext cx="11201400" cy="3373874"/>
            <a:chOff x="1524000" y="2423160"/>
            <a:chExt cx="9144000" cy="2377440"/>
          </a:xfrm>
        </p:grpSpPr>
        <p:sp>
          <p:nvSpPr>
            <p:cNvPr id="5" name="Rectangle 4">
              <a:extLst>
                <a:ext uri="{FF2B5EF4-FFF2-40B4-BE49-F238E27FC236}">
                  <a16:creationId xmlns:a16="http://schemas.microsoft.com/office/drawing/2014/main" id="{6F98A3AD-D154-4F51-93DB-B6F43CB1815B}"/>
                </a:ext>
              </a:extLst>
            </p:cNvPr>
            <p:cNvSpPr/>
            <p:nvPr/>
          </p:nvSpPr>
          <p:spPr>
            <a:xfrm>
              <a:off x="1524000" y="3658444"/>
              <a:ext cx="9144000" cy="27432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09">
                <a:defRPr/>
              </a:pPr>
              <a:endParaRPr lang="en-US" sz="2400">
                <a:solidFill>
                  <a:prstClr val="white"/>
                </a:solidFill>
                <a:latin typeface="Arial"/>
              </a:endParaRPr>
            </a:p>
          </p:txBody>
        </p:sp>
        <p:sp>
          <p:nvSpPr>
            <p:cNvPr id="8" name="Rectangle 7">
              <a:extLst>
                <a:ext uri="{FF2B5EF4-FFF2-40B4-BE49-F238E27FC236}">
                  <a16:creationId xmlns:a16="http://schemas.microsoft.com/office/drawing/2014/main" id="{262DB6F2-2814-4EE5-A3BD-4F1816C42B8C}"/>
                </a:ext>
              </a:extLst>
            </p:cNvPr>
            <p:cNvSpPr/>
            <p:nvPr/>
          </p:nvSpPr>
          <p:spPr>
            <a:xfrm>
              <a:off x="1524000" y="3927590"/>
              <a:ext cx="9144000" cy="111011"/>
            </a:xfrm>
            <a:prstGeom prst="rect">
              <a:avLst/>
            </a:prstGeom>
            <a:solidFill>
              <a:schemeClr val="tx1">
                <a:lumMod val="85000"/>
                <a:lumOff val="15000"/>
                <a:alpha val="5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09">
                <a:defRPr/>
              </a:pPr>
              <a:endParaRPr lang="en-US" sz="2400">
                <a:solidFill>
                  <a:prstClr val="white"/>
                </a:solidFill>
                <a:latin typeface="Arial"/>
              </a:endParaRPr>
            </a:p>
          </p:txBody>
        </p:sp>
        <p:pic>
          <p:nvPicPr>
            <p:cNvPr id="9" name="Picture 8">
              <a:extLst>
                <a:ext uri="{FF2B5EF4-FFF2-40B4-BE49-F238E27FC236}">
                  <a16:creationId xmlns:a16="http://schemas.microsoft.com/office/drawing/2014/main" id="{295B74C7-7A7B-4E17-8C9B-A7A4F19E66D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599432" y="3439909"/>
              <a:ext cx="1296168" cy="727441"/>
            </a:xfrm>
            <a:prstGeom prst="rect">
              <a:avLst/>
            </a:prstGeom>
          </p:spPr>
        </p:pic>
        <p:pic>
          <p:nvPicPr>
            <p:cNvPr id="10" name="Picture 9">
              <a:extLst>
                <a:ext uri="{FF2B5EF4-FFF2-40B4-BE49-F238E27FC236}">
                  <a16:creationId xmlns:a16="http://schemas.microsoft.com/office/drawing/2014/main" id="{7559F9A8-7970-4430-B533-3B709A1F32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59028" y="2423160"/>
              <a:ext cx="3932773" cy="2377440"/>
            </a:xfrm>
            <a:prstGeom prst="rect">
              <a:avLst/>
            </a:prstGeom>
          </p:spPr>
        </p:pic>
        <p:pic>
          <p:nvPicPr>
            <p:cNvPr id="11" name="Picture 10">
              <a:extLst>
                <a:ext uri="{FF2B5EF4-FFF2-40B4-BE49-F238E27FC236}">
                  <a16:creationId xmlns:a16="http://schemas.microsoft.com/office/drawing/2014/main" id="{57129CAD-8F1A-4974-9FDE-C71F9F689E1C}"/>
                </a:ext>
              </a:extLst>
            </p:cNvPr>
            <p:cNvPicPr>
              <a:picLocks noChangeAspect="1"/>
            </p:cNvPicPr>
            <p:nvPr/>
          </p:nvPicPr>
          <p:blipFill>
            <a:blip r:embed="rId4"/>
            <a:stretch>
              <a:fillRect/>
            </a:stretch>
          </p:blipFill>
          <p:spPr>
            <a:xfrm>
              <a:off x="4348480" y="2788920"/>
              <a:ext cx="2509521" cy="2011680"/>
            </a:xfrm>
            <a:prstGeom prst="rect">
              <a:avLst/>
            </a:prstGeom>
          </p:spPr>
        </p:pic>
        <p:pic>
          <p:nvPicPr>
            <p:cNvPr id="15" name="Picture 14">
              <a:extLst>
                <a:ext uri="{FF2B5EF4-FFF2-40B4-BE49-F238E27FC236}">
                  <a16:creationId xmlns:a16="http://schemas.microsoft.com/office/drawing/2014/main" id="{3F9D8792-27CF-4711-A58D-C73FCCBA66FC}"/>
                </a:ext>
              </a:extLst>
            </p:cNvPr>
            <p:cNvPicPr>
              <a:picLocks noChangeAspect="1"/>
            </p:cNvPicPr>
            <p:nvPr/>
          </p:nvPicPr>
          <p:blipFill>
            <a:blip r:embed="rId5"/>
            <a:stretch>
              <a:fillRect/>
            </a:stretch>
          </p:blipFill>
          <p:spPr>
            <a:xfrm>
              <a:off x="3078480" y="3163910"/>
              <a:ext cx="1188720" cy="1255690"/>
            </a:xfrm>
            <a:prstGeom prst="rect">
              <a:avLst/>
            </a:prstGeom>
          </p:spPr>
        </p:pic>
      </p:grpSp>
    </p:spTree>
    <p:extLst>
      <p:ext uri="{BB962C8B-B14F-4D97-AF65-F5344CB8AC3E}">
        <p14:creationId xmlns:p14="http://schemas.microsoft.com/office/powerpoint/2010/main" val="1960903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a:xfrm>
            <a:off x="4648200" y="6356351"/>
            <a:ext cx="2895600" cy="365125"/>
          </a:xfrm>
        </p:spPr>
        <p:txBody>
          <a:bodyPr/>
          <a:lstStyle/>
          <a:p>
            <a:fld id="{BD88279C-5332-4180-B085-E4F188D724C6}" type="slidenum">
              <a:rPr lang="en-US" smtClean="0"/>
              <a:t>11</a:t>
            </a:fld>
            <a:endParaRPr lang="en-US" dirty="0"/>
          </a:p>
        </p:txBody>
      </p:sp>
      <p:sp>
        <p:nvSpPr>
          <p:cNvPr id="7" name="Rectangle 2"/>
          <p:cNvSpPr>
            <a:spLocks noGrp="1" noChangeArrowheads="1"/>
          </p:cNvSpPr>
          <p:nvPr>
            <p:ph type="title"/>
          </p:nvPr>
        </p:nvSpPr>
        <p:spPr>
          <a:xfrm>
            <a:off x="1104673" y="383388"/>
            <a:ext cx="8158022" cy="457200"/>
          </a:xfrm>
        </p:spPr>
        <p:txBody>
          <a:bodyPr>
            <a:noAutofit/>
          </a:bodyPr>
          <a:lstStyle/>
          <a:p>
            <a:r>
              <a:rPr lang="en-US" sz="2800" cap="small" dirty="0" err="1">
                <a:latin typeface="Calibri" panose="020F0502020204030204" pitchFamily="34" charset="0"/>
                <a:cs typeface="Calibri" panose="020F0502020204030204" pitchFamily="34" charset="0"/>
              </a:rPr>
              <a:t>Microgrid</a:t>
            </a:r>
            <a:r>
              <a:rPr lang="en-US" sz="2800" cap="small" dirty="0">
                <a:latin typeface="Calibri" panose="020F0502020204030204" pitchFamily="34" charset="0"/>
                <a:cs typeface="Calibri" panose="020F0502020204030204" pitchFamily="34" charset="0"/>
              </a:rPr>
              <a:t> 101</a:t>
            </a:r>
          </a:p>
        </p:txBody>
      </p:sp>
      <p:sp>
        <p:nvSpPr>
          <p:cNvPr id="4" name="Text Placeholder 7">
            <a:extLst>
              <a:ext uri="{FF2B5EF4-FFF2-40B4-BE49-F238E27FC236}">
                <a16:creationId xmlns:a16="http://schemas.microsoft.com/office/drawing/2014/main" id="{6A676715-7AD5-43D4-AE90-19C268FE92DE}"/>
              </a:ext>
            </a:extLst>
          </p:cNvPr>
          <p:cNvSpPr txBox="1">
            <a:spLocks/>
          </p:cNvSpPr>
          <p:nvPr/>
        </p:nvSpPr>
        <p:spPr>
          <a:xfrm>
            <a:off x="1104673" y="1194441"/>
            <a:ext cx="8183422" cy="492443"/>
          </a:xfrm>
          <a:prstGeom prst="rect">
            <a:avLst/>
          </a:prstGeom>
        </p:spPr>
        <p:txBody>
          <a:bodyPr vert="horz" lIns="0" tIns="0" rIns="0" bIns="0" rtlCol="0">
            <a:noAutofit/>
          </a:bodyPr>
          <a:lstStyle>
            <a:lvl1pPr marL="172934" indent="-157072" algn="l" defTabSz="456918" rtl="0" eaLnBrk="1" latinLnBrk="0" hangingPunct="1">
              <a:spcBef>
                <a:spcPts val="500"/>
              </a:spcBef>
              <a:spcAft>
                <a:spcPts val="500"/>
              </a:spcAft>
              <a:buClr>
                <a:schemeClr val="bg2"/>
              </a:buClr>
              <a:buFontTx/>
              <a:buNone/>
              <a:defRPr sz="2400" kern="1200">
                <a:solidFill>
                  <a:schemeClr val="tx2"/>
                </a:solidFill>
                <a:latin typeface="Arial"/>
                <a:ea typeface="+mn-ea"/>
                <a:cs typeface="Arial"/>
              </a:defRPr>
            </a:lvl1pPr>
            <a:lvl2pPr marL="361728" indent="-182452" algn="l" defTabSz="447405" rtl="0" eaLnBrk="1" latinLnBrk="0" hangingPunct="1">
              <a:spcBef>
                <a:spcPts val="500"/>
              </a:spcBef>
              <a:spcAft>
                <a:spcPts val="500"/>
              </a:spcAft>
              <a:buClr>
                <a:srgbClr val="36C746"/>
              </a:buClr>
              <a:buFontTx/>
              <a:buNone/>
              <a:defRPr sz="1300" kern="1200">
                <a:solidFill>
                  <a:schemeClr val="accent1"/>
                </a:solidFill>
                <a:latin typeface="Arial"/>
                <a:ea typeface="+mn-ea"/>
                <a:cs typeface="Arial"/>
              </a:defRPr>
            </a:lvl2pPr>
            <a:lvl3pPr marL="537830" indent="-179277" algn="l" defTabSz="456918" rtl="0" eaLnBrk="1" latinLnBrk="0" hangingPunct="1">
              <a:spcBef>
                <a:spcPts val="500"/>
              </a:spcBef>
              <a:spcAft>
                <a:spcPts val="500"/>
              </a:spcAft>
              <a:buClr>
                <a:srgbClr val="36C746"/>
              </a:buClr>
              <a:buFontTx/>
              <a:buNone/>
              <a:defRPr sz="1200" kern="1200">
                <a:solidFill>
                  <a:schemeClr val="accent1"/>
                </a:solidFill>
                <a:latin typeface="Arial"/>
                <a:ea typeface="+mn-ea"/>
                <a:cs typeface="Arial"/>
              </a:defRPr>
            </a:lvl3pPr>
            <a:lvl4pPr marL="718693" indent="-179277" algn="l" defTabSz="456918" rtl="0" eaLnBrk="1" latinLnBrk="0" hangingPunct="1">
              <a:spcBef>
                <a:spcPts val="500"/>
              </a:spcBef>
              <a:spcAft>
                <a:spcPts val="500"/>
              </a:spcAft>
              <a:buClr>
                <a:srgbClr val="36C746"/>
              </a:buClr>
              <a:buFontTx/>
              <a:buNone/>
              <a:defRPr sz="1100" kern="1200">
                <a:solidFill>
                  <a:schemeClr val="accent1"/>
                </a:solidFill>
                <a:latin typeface="Arial"/>
                <a:ea typeface="+mn-ea"/>
                <a:cs typeface="Arial"/>
              </a:defRPr>
            </a:lvl4pPr>
            <a:lvl5pPr marL="896381" indent="-185623" algn="l" defTabSz="456918" rtl="0" eaLnBrk="1" latinLnBrk="0" hangingPunct="1">
              <a:spcBef>
                <a:spcPts val="500"/>
              </a:spcBef>
              <a:spcAft>
                <a:spcPts val="500"/>
              </a:spcAft>
              <a:buClr>
                <a:srgbClr val="36C746"/>
              </a:buClr>
              <a:buFontTx/>
              <a:buNone/>
              <a:defRPr sz="1000" kern="1200">
                <a:solidFill>
                  <a:schemeClr val="accent1"/>
                </a:solidFill>
                <a:latin typeface="Arial"/>
                <a:ea typeface="+mn-ea"/>
                <a:cs typeface="Arial"/>
              </a:defRPr>
            </a:lvl5pPr>
            <a:lvl6pPr marL="895555" indent="-182769" algn="l" defTabSz="456918"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555" indent="-182769" algn="l" defTabSz="456918"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6877" indent="-228465" algn="l" defTabSz="456918" rtl="0" eaLnBrk="1" latinLnBrk="0" hangingPunct="1">
              <a:spcBef>
                <a:spcPct val="20000"/>
              </a:spcBef>
              <a:buFont typeface="Arial"/>
              <a:buChar char="•"/>
              <a:defRPr sz="2000" kern="1200">
                <a:solidFill>
                  <a:schemeClr val="tx1"/>
                </a:solidFill>
                <a:latin typeface="+mn-lt"/>
                <a:ea typeface="+mn-ea"/>
                <a:cs typeface="+mn-cs"/>
              </a:defRPr>
            </a:lvl8pPr>
            <a:lvl9pPr marL="3883795" indent="-228465" algn="l" defTabSz="456918"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812760">
              <a:spcBef>
                <a:spcPts val="667"/>
              </a:spcBef>
              <a:spcAft>
                <a:spcPts val="667"/>
              </a:spcAft>
              <a:buClr>
                <a:srgbClr val="3DCD58"/>
              </a:buClr>
              <a:defRPr/>
            </a:pPr>
            <a:r>
              <a:rPr lang="en-AU" sz="3200" dirty="0">
                <a:solidFill>
                  <a:schemeClr val="tx1"/>
                </a:solidFill>
                <a:latin typeface="+mj-lt"/>
              </a:rPr>
              <a:t>What kinds of microgrids are there?</a:t>
            </a:r>
            <a:endParaRPr lang="en-US" sz="3200" dirty="0">
              <a:solidFill>
                <a:schemeClr val="tx1"/>
              </a:solidFill>
              <a:latin typeface="+mj-lt"/>
            </a:endParaRPr>
          </a:p>
        </p:txBody>
      </p:sp>
      <p:sp>
        <p:nvSpPr>
          <p:cNvPr id="70" name="Content Placeholder 57">
            <a:extLst>
              <a:ext uri="{FF2B5EF4-FFF2-40B4-BE49-F238E27FC236}">
                <a16:creationId xmlns:a16="http://schemas.microsoft.com/office/drawing/2014/main" id="{B2EDA7CC-EA4C-4146-A166-9149CD4F1902}"/>
              </a:ext>
            </a:extLst>
          </p:cNvPr>
          <p:cNvSpPr txBox="1">
            <a:spLocks/>
          </p:cNvSpPr>
          <p:nvPr/>
        </p:nvSpPr>
        <p:spPr>
          <a:xfrm>
            <a:off x="839300" y="1987436"/>
            <a:ext cx="3276600" cy="1280160"/>
          </a:xfrm>
          <a:prstGeom prst="rect">
            <a:avLst/>
          </a:prstGeom>
        </p:spPr>
        <p:txBody>
          <a:bodyPr/>
          <a:lstStyle>
            <a:lvl1pPr marL="342172" indent="-342172" algn="l" defTabSz="456243" rtl="0" eaLnBrk="1" latinLnBrk="0" hangingPunct="1">
              <a:spcBef>
                <a:spcPct val="20000"/>
              </a:spcBef>
              <a:buFont typeface="Arial"/>
              <a:buChar char="•"/>
              <a:defRPr sz="32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defTabSz="608309">
              <a:buNone/>
              <a:defRPr/>
            </a:pPr>
            <a:r>
              <a:rPr lang="en-AU" sz="1800" dirty="0">
                <a:latin typeface="Calibri" panose="020F0502020204030204" pitchFamily="34" charset="0"/>
                <a:cs typeface="Calibri" panose="020F0502020204030204" pitchFamily="34" charset="0"/>
              </a:rPr>
              <a:t>On-site renewables, energy  storage, and other power  generation facilities utilized in parallel with the utility grid largely for economic purposes</a:t>
            </a:r>
          </a:p>
        </p:txBody>
      </p:sp>
      <p:grpSp>
        <p:nvGrpSpPr>
          <p:cNvPr id="2" name="Group 1">
            <a:extLst>
              <a:ext uri="{FF2B5EF4-FFF2-40B4-BE49-F238E27FC236}">
                <a16:creationId xmlns:a16="http://schemas.microsoft.com/office/drawing/2014/main" id="{6D42F63C-14CE-4143-B9E8-11EF5F317D65}"/>
              </a:ext>
            </a:extLst>
          </p:cNvPr>
          <p:cNvGrpSpPr/>
          <p:nvPr/>
        </p:nvGrpSpPr>
        <p:grpSpPr>
          <a:xfrm>
            <a:off x="1126273" y="3563502"/>
            <a:ext cx="2683878" cy="1845847"/>
            <a:chOff x="304800" y="3261699"/>
            <a:chExt cx="2683878" cy="1845847"/>
          </a:xfrm>
        </p:grpSpPr>
        <p:grpSp>
          <p:nvGrpSpPr>
            <p:cNvPr id="71" name="Group 70">
              <a:extLst>
                <a:ext uri="{FF2B5EF4-FFF2-40B4-BE49-F238E27FC236}">
                  <a16:creationId xmlns:a16="http://schemas.microsoft.com/office/drawing/2014/main" id="{544197A3-5700-4CC1-8D77-C7F4643E4D2B}"/>
                </a:ext>
              </a:extLst>
            </p:cNvPr>
            <p:cNvGrpSpPr/>
            <p:nvPr/>
          </p:nvGrpSpPr>
          <p:grpSpPr>
            <a:xfrm>
              <a:off x="304800" y="3866725"/>
              <a:ext cx="642244" cy="642243"/>
              <a:chOff x="16246248" y="2429562"/>
              <a:chExt cx="388926" cy="388926"/>
            </a:xfrm>
          </p:grpSpPr>
          <p:sp>
            <p:nvSpPr>
              <p:cNvPr id="85" name="Oval 84">
                <a:extLst>
                  <a:ext uri="{FF2B5EF4-FFF2-40B4-BE49-F238E27FC236}">
                    <a16:creationId xmlns:a16="http://schemas.microsoft.com/office/drawing/2014/main" id="{27737CAB-E594-4AC2-9A6A-0C12BC5CFCEA}"/>
                  </a:ext>
                </a:extLst>
              </p:cNvPr>
              <p:cNvSpPr/>
              <p:nvPr/>
            </p:nvSpPr>
            <p:spPr>
              <a:xfrm>
                <a:off x="16246248" y="2429562"/>
                <a:ext cx="388926" cy="388926"/>
              </a:xfrm>
              <a:prstGeom prst="ellipse">
                <a:avLst/>
              </a:prstGeom>
              <a:solidFill>
                <a:srgbClr val="3DCD58"/>
              </a:solidFill>
              <a:ln w="9525" cap="flat" cmpd="sng" algn="ctr">
                <a:noFill/>
                <a:prstDash val="solid"/>
              </a:ln>
              <a:effectLst/>
            </p:spPr>
            <p:txBody>
              <a:bodyPr rtlCol="0" anchor="ctr"/>
              <a:lstStyle/>
              <a:p>
                <a:pPr algn="ctr" defTabSz="1219170">
                  <a:defRPr/>
                </a:pPr>
                <a:endParaRPr lang="en-AU" sz="2400" kern="0">
                  <a:latin typeface="Arial"/>
                </a:endParaRPr>
              </a:p>
            </p:txBody>
          </p:sp>
          <p:sp>
            <p:nvSpPr>
              <p:cNvPr id="86" name="Freeform 31">
                <a:extLst>
                  <a:ext uri="{FF2B5EF4-FFF2-40B4-BE49-F238E27FC236}">
                    <a16:creationId xmlns:a16="http://schemas.microsoft.com/office/drawing/2014/main" id="{B8280027-5EAD-4A21-A3D4-0BE44356BBBF}"/>
                  </a:ext>
                </a:extLst>
              </p:cNvPr>
              <p:cNvSpPr>
                <a:spLocks/>
              </p:cNvSpPr>
              <p:nvPr/>
            </p:nvSpPr>
            <p:spPr bwMode="auto">
              <a:xfrm>
                <a:off x="16350420" y="2494036"/>
                <a:ext cx="184774" cy="263452"/>
              </a:xfrm>
              <a:custGeom>
                <a:avLst/>
                <a:gdLst>
                  <a:gd name="T0" fmla="*/ 245 w 315"/>
                  <a:gd name="T1" fmla="*/ 8 h 448"/>
                  <a:gd name="T2" fmla="*/ 208 w 315"/>
                  <a:gd name="T3" fmla="*/ 64 h 448"/>
                  <a:gd name="T4" fmla="*/ 107 w 315"/>
                  <a:gd name="T5" fmla="*/ 64 h 448"/>
                  <a:gd name="T6" fmla="*/ 70 w 315"/>
                  <a:gd name="T7" fmla="*/ 8 h 448"/>
                  <a:gd name="T8" fmla="*/ 54 w 315"/>
                  <a:gd name="T9" fmla="*/ 2 h 448"/>
                  <a:gd name="T10" fmla="*/ 45 w 315"/>
                  <a:gd name="T11" fmla="*/ 15 h 448"/>
                  <a:gd name="T12" fmla="*/ 45 w 315"/>
                  <a:gd name="T13" fmla="*/ 17 h 448"/>
                  <a:gd name="T14" fmla="*/ 52 w 315"/>
                  <a:gd name="T15" fmla="*/ 71 h 448"/>
                  <a:gd name="T16" fmla="*/ 8 w 315"/>
                  <a:gd name="T17" fmla="*/ 90 h 448"/>
                  <a:gd name="T18" fmla="*/ 0 w 315"/>
                  <a:gd name="T19" fmla="*/ 102 h 448"/>
                  <a:gd name="T20" fmla="*/ 0 w 315"/>
                  <a:gd name="T21" fmla="*/ 105 h 448"/>
                  <a:gd name="T22" fmla="*/ 13 w 315"/>
                  <a:gd name="T23" fmla="*/ 116 h 448"/>
                  <a:gd name="T24" fmla="*/ 65 w 315"/>
                  <a:gd name="T25" fmla="*/ 116 h 448"/>
                  <a:gd name="T26" fmla="*/ 99 w 315"/>
                  <a:gd name="T27" fmla="*/ 215 h 448"/>
                  <a:gd name="T28" fmla="*/ 44 w 315"/>
                  <a:gd name="T29" fmla="*/ 430 h 448"/>
                  <a:gd name="T30" fmla="*/ 44 w 315"/>
                  <a:gd name="T31" fmla="*/ 434 h 448"/>
                  <a:gd name="T32" fmla="*/ 51 w 315"/>
                  <a:gd name="T33" fmla="*/ 445 h 448"/>
                  <a:gd name="T34" fmla="*/ 67 w 315"/>
                  <a:gd name="T35" fmla="*/ 443 h 448"/>
                  <a:gd name="T36" fmla="*/ 169 w 315"/>
                  <a:gd name="T37" fmla="*/ 340 h 448"/>
                  <a:gd name="T38" fmla="*/ 169 w 315"/>
                  <a:gd name="T39" fmla="*/ 321 h 448"/>
                  <a:gd name="T40" fmla="*/ 150 w 315"/>
                  <a:gd name="T41" fmla="*/ 321 h 448"/>
                  <a:gd name="T42" fmla="*/ 82 w 315"/>
                  <a:gd name="T43" fmla="*/ 390 h 448"/>
                  <a:gd name="T44" fmla="*/ 126 w 315"/>
                  <a:gd name="T45" fmla="*/ 217 h 448"/>
                  <a:gd name="T46" fmla="*/ 126 w 315"/>
                  <a:gd name="T47" fmla="*/ 214 h 448"/>
                  <a:gd name="T48" fmla="*/ 126 w 315"/>
                  <a:gd name="T49" fmla="*/ 210 h 448"/>
                  <a:gd name="T50" fmla="*/ 87 w 315"/>
                  <a:gd name="T51" fmla="*/ 99 h 448"/>
                  <a:gd name="T52" fmla="*/ 74 w 315"/>
                  <a:gd name="T53" fmla="*/ 90 h 448"/>
                  <a:gd name="T54" fmla="*/ 80 w 315"/>
                  <a:gd name="T55" fmla="*/ 79 h 448"/>
                  <a:gd name="T56" fmla="*/ 80 w 315"/>
                  <a:gd name="T57" fmla="*/ 78 h 448"/>
                  <a:gd name="T58" fmla="*/ 78 w 315"/>
                  <a:gd name="T59" fmla="*/ 69 h 448"/>
                  <a:gd name="T60" fmla="*/ 89 w 315"/>
                  <a:gd name="T61" fmla="*/ 85 h 448"/>
                  <a:gd name="T62" fmla="*/ 100 w 315"/>
                  <a:gd name="T63" fmla="*/ 91 h 448"/>
                  <a:gd name="T64" fmla="*/ 215 w 315"/>
                  <a:gd name="T65" fmla="*/ 91 h 448"/>
                  <a:gd name="T66" fmla="*/ 226 w 315"/>
                  <a:gd name="T67" fmla="*/ 85 h 448"/>
                  <a:gd name="T68" fmla="*/ 236 w 315"/>
                  <a:gd name="T69" fmla="*/ 69 h 448"/>
                  <a:gd name="T70" fmla="*/ 235 w 315"/>
                  <a:gd name="T71" fmla="*/ 78 h 448"/>
                  <a:gd name="T72" fmla="*/ 235 w 315"/>
                  <a:gd name="T73" fmla="*/ 79 h 448"/>
                  <a:gd name="T74" fmla="*/ 240 w 315"/>
                  <a:gd name="T75" fmla="*/ 90 h 448"/>
                  <a:gd name="T76" fmla="*/ 228 w 315"/>
                  <a:gd name="T77" fmla="*/ 99 h 448"/>
                  <a:gd name="T78" fmla="*/ 189 w 315"/>
                  <a:gd name="T79" fmla="*/ 210 h 448"/>
                  <a:gd name="T80" fmla="*/ 188 w 315"/>
                  <a:gd name="T81" fmla="*/ 214 h 448"/>
                  <a:gd name="T82" fmla="*/ 189 w 315"/>
                  <a:gd name="T83" fmla="*/ 217 h 448"/>
                  <a:gd name="T84" fmla="*/ 245 w 315"/>
                  <a:gd name="T85" fmla="*/ 437 h 448"/>
                  <a:gd name="T86" fmla="*/ 261 w 315"/>
                  <a:gd name="T87" fmla="*/ 447 h 448"/>
                  <a:gd name="T88" fmla="*/ 271 w 315"/>
                  <a:gd name="T89" fmla="*/ 434 h 448"/>
                  <a:gd name="T90" fmla="*/ 270 w 315"/>
                  <a:gd name="T91" fmla="*/ 430 h 448"/>
                  <a:gd name="T92" fmla="*/ 216 w 315"/>
                  <a:gd name="T93" fmla="*/ 215 h 448"/>
                  <a:gd name="T94" fmla="*/ 250 w 315"/>
                  <a:gd name="T95" fmla="*/ 116 h 448"/>
                  <a:gd name="T96" fmla="*/ 302 w 315"/>
                  <a:gd name="T97" fmla="*/ 116 h 448"/>
                  <a:gd name="T98" fmla="*/ 315 w 315"/>
                  <a:gd name="T99" fmla="*/ 105 h 448"/>
                  <a:gd name="T100" fmla="*/ 315 w 315"/>
                  <a:gd name="T101" fmla="*/ 102 h 448"/>
                  <a:gd name="T102" fmla="*/ 307 w 315"/>
                  <a:gd name="T103" fmla="*/ 90 h 448"/>
                  <a:gd name="T104" fmla="*/ 263 w 315"/>
                  <a:gd name="T105" fmla="*/ 71 h 448"/>
                  <a:gd name="T106" fmla="*/ 269 w 315"/>
                  <a:gd name="T107" fmla="*/ 17 h 448"/>
                  <a:gd name="T108" fmla="*/ 270 w 315"/>
                  <a:gd name="T109" fmla="*/ 15 h 448"/>
                  <a:gd name="T110" fmla="*/ 261 w 315"/>
                  <a:gd name="T111" fmla="*/ 2 h 448"/>
                  <a:gd name="T112" fmla="*/ 245 w 315"/>
                  <a:gd name="T113" fmla="*/ 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ysClr val="window" lastClr="FFFFFF"/>
              </a:solidFill>
              <a:ln>
                <a:noFill/>
              </a:ln>
            </p:spPr>
            <p:txBody>
              <a:bodyPr vert="horz" wrap="square" lIns="121920" tIns="60960" rIns="121920" bIns="60960" numCol="1" anchor="t" anchorCtr="0" compatLnSpc="1">
                <a:prstTxWarp prst="textNoShape">
                  <a:avLst/>
                </a:prstTxWarp>
              </a:bodyPr>
              <a:lstStyle/>
              <a:p>
                <a:pPr defTabSz="1219170">
                  <a:defRPr/>
                </a:pPr>
                <a:endParaRPr lang="en-AU" sz="2400" kern="0" dirty="0">
                  <a:latin typeface="Arial"/>
                </a:endParaRPr>
              </a:p>
            </p:txBody>
          </p:sp>
        </p:grpSp>
        <p:grpSp>
          <p:nvGrpSpPr>
            <p:cNvPr id="72" name="Group 71">
              <a:extLst>
                <a:ext uri="{FF2B5EF4-FFF2-40B4-BE49-F238E27FC236}">
                  <a16:creationId xmlns:a16="http://schemas.microsoft.com/office/drawing/2014/main" id="{C4708D5F-DDCB-432F-AD18-775CA6575055}"/>
                </a:ext>
              </a:extLst>
            </p:cNvPr>
            <p:cNvGrpSpPr/>
            <p:nvPr/>
          </p:nvGrpSpPr>
          <p:grpSpPr>
            <a:xfrm>
              <a:off x="1142826" y="3261699"/>
              <a:ext cx="1845852" cy="1845847"/>
              <a:chOff x="5720036" y="2203190"/>
              <a:chExt cx="1117800" cy="1117798"/>
            </a:xfrm>
          </p:grpSpPr>
          <p:sp>
            <p:nvSpPr>
              <p:cNvPr id="74" name="Oval 73">
                <a:extLst>
                  <a:ext uri="{FF2B5EF4-FFF2-40B4-BE49-F238E27FC236}">
                    <a16:creationId xmlns:a16="http://schemas.microsoft.com/office/drawing/2014/main" id="{EB4B1E70-5E10-464B-AC81-51F5BBE7886F}"/>
                  </a:ext>
                </a:extLst>
              </p:cNvPr>
              <p:cNvSpPr/>
              <p:nvPr/>
            </p:nvSpPr>
            <p:spPr>
              <a:xfrm>
                <a:off x="5720036" y="2203190"/>
                <a:ext cx="1117800" cy="1117798"/>
              </a:xfrm>
              <a:prstGeom prst="ellipse">
                <a:avLst/>
              </a:prstGeom>
              <a:noFill/>
              <a:ln w="12700" cap="rnd" cmpd="sng" algn="ctr">
                <a:solidFill>
                  <a:srgbClr val="3DCD58"/>
                </a:solidFill>
                <a:prstDash val="dash"/>
                <a:headEnd type="arrow" w="med" len="med"/>
                <a:tailEnd type="arrow" w="med" len="med"/>
              </a:ln>
              <a:effectLst/>
            </p:spPr>
            <p:txBody>
              <a:bodyPr rtlCol="0" anchor="ctr"/>
              <a:lstStyle/>
              <a:p>
                <a:pPr algn="ctr" defTabSz="1219170">
                  <a:defRPr/>
                </a:pPr>
                <a:endParaRPr lang="en-AU" sz="3199" kern="0" dirty="0">
                  <a:latin typeface="Arial"/>
                </a:endParaRPr>
              </a:p>
            </p:txBody>
          </p:sp>
          <p:grpSp>
            <p:nvGrpSpPr>
              <p:cNvPr id="75" name="Group 74">
                <a:extLst>
                  <a:ext uri="{FF2B5EF4-FFF2-40B4-BE49-F238E27FC236}">
                    <a16:creationId xmlns:a16="http://schemas.microsoft.com/office/drawing/2014/main" id="{7C8E9EDF-A9C0-4C00-8BC7-4DAD69B465BB}"/>
                  </a:ext>
                </a:extLst>
              </p:cNvPr>
              <p:cNvGrpSpPr/>
              <p:nvPr/>
            </p:nvGrpSpPr>
            <p:grpSpPr>
              <a:xfrm>
                <a:off x="5862523" y="2304848"/>
                <a:ext cx="800053" cy="925462"/>
                <a:chOff x="8439236" y="2216038"/>
                <a:chExt cx="912888" cy="1055985"/>
              </a:xfrm>
            </p:grpSpPr>
            <p:sp>
              <p:nvSpPr>
                <p:cNvPr id="76" name="Freeform 37">
                  <a:extLst>
                    <a:ext uri="{FF2B5EF4-FFF2-40B4-BE49-F238E27FC236}">
                      <a16:creationId xmlns:a16="http://schemas.microsoft.com/office/drawing/2014/main" id="{76954447-235A-4E4A-80B6-D82AE7ABD181}"/>
                    </a:ext>
                  </a:extLst>
                </p:cNvPr>
                <p:cNvSpPr>
                  <a:spLocks/>
                </p:cNvSpPr>
                <p:nvPr/>
              </p:nvSpPr>
              <p:spPr bwMode="auto">
                <a:xfrm>
                  <a:off x="8762251" y="2994079"/>
                  <a:ext cx="253041" cy="277944"/>
                </a:xfrm>
                <a:custGeom>
                  <a:avLst/>
                  <a:gdLst>
                    <a:gd name="T0" fmla="*/ 146 w 309"/>
                    <a:gd name="T1" fmla="*/ 5 h 339"/>
                    <a:gd name="T2" fmla="*/ 6 w 309"/>
                    <a:gd name="T3" fmla="*/ 132 h 339"/>
                    <a:gd name="T4" fmla="*/ 5 w 309"/>
                    <a:gd name="T5" fmla="*/ 151 h 339"/>
                    <a:gd name="T6" fmla="*/ 23 w 309"/>
                    <a:gd name="T7" fmla="*/ 152 h 339"/>
                    <a:gd name="T8" fmla="*/ 155 w 309"/>
                    <a:gd name="T9" fmla="*/ 33 h 339"/>
                    <a:gd name="T10" fmla="*/ 283 w 309"/>
                    <a:gd name="T11" fmla="*/ 149 h 339"/>
                    <a:gd name="T12" fmla="*/ 283 w 309"/>
                    <a:gd name="T13" fmla="*/ 313 h 339"/>
                    <a:gd name="T14" fmla="*/ 45 w 309"/>
                    <a:gd name="T15" fmla="*/ 313 h 339"/>
                    <a:gd name="T16" fmla="*/ 45 w 309"/>
                    <a:gd name="T17" fmla="*/ 228 h 339"/>
                    <a:gd name="T18" fmla="*/ 56 w 309"/>
                    <a:gd name="T19" fmla="*/ 202 h 339"/>
                    <a:gd name="T20" fmla="*/ 100 w 309"/>
                    <a:gd name="T21" fmla="*/ 187 h 339"/>
                    <a:gd name="T22" fmla="*/ 152 w 309"/>
                    <a:gd name="T23" fmla="*/ 229 h 339"/>
                    <a:gd name="T24" fmla="*/ 152 w 309"/>
                    <a:gd name="T25" fmla="*/ 272 h 339"/>
                    <a:gd name="T26" fmla="*/ 165 w 309"/>
                    <a:gd name="T27" fmla="*/ 285 h 339"/>
                    <a:gd name="T28" fmla="*/ 178 w 309"/>
                    <a:gd name="T29" fmla="*/ 272 h 339"/>
                    <a:gd name="T30" fmla="*/ 178 w 309"/>
                    <a:gd name="T31" fmla="*/ 229 h 339"/>
                    <a:gd name="T32" fmla="*/ 159 w 309"/>
                    <a:gd name="T33" fmla="*/ 182 h 339"/>
                    <a:gd name="T34" fmla="*/ 100 w 309"/>
                    <a:gd name="T35" fmla="*/ 161 h 339"/>
                    <a:gd name="T36" fmla="*/ 36 w 309"/>
                    <a:gd name="T37" fmla="*/ 184 h 339"/>
                    <a:gd name="T38" fmla="*/ 18 w 309"/>
                    <a:gd name="T39" fmla="*/ 229 h 339"/>
                    <a:gd name="T40" fmla="*/ 18 w 309"/>
                    <a:gd name="T41" fmla="*/ 229 h 339"/>
                    <a:gd name="T42" fmla="*/ 18 w 309"/>
                    <a:gd name="T43" fmla="*/ 326 h 339"/>
                    <a:gd name="T44" fmla="*/ 22 w 309"/>
                    <a:gd name="T45" fmla="*/ 335 h 339"/>
                    <a:gd name="T46" fmla="*/ 32 w 309"/>
                    <a:gd name="T47" fmla="*/ 339 h 339"/>
                    <a:gd name="T48" fmla="*/ 296 w 309"/>
                    <a:gd name="T49" fmla="*/ 339 h 339"/>
                    <a:gd name="T50" fmla="*/ 309 w 309"/>
                    <a:gd name="T51" fmla="*/ 326 h 339"/>
                    <a:gd name="T52" fmla="*/ 309 w 309"/>
                    <a:gd name="T53" fmla="*/ 143 h 339"/>
                    <a:gd name="T54" fmla="*/ 305 w 309"/>
                    <a:gd name="T55" fmla="*/ 133 h 339"/>
                    <a:gd name="T56" fmla="*/ 164 w 309"/>
                    <a:gd name="T57" fmla="*/ 5 h 339"/>
                    <a:gd name="T58" fmla="*/ 146 w 309"/>
                    <a:gd name="T59" fmla="*/ 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9" h="339">
                      <a:moveTo>
                        <a:pt x="146" y="5"/>
                      </a:moveTo>
                      <a:cubicBezTo>
                        <a:pt x="6" y="132"/>
                        <a:pt x="6" y="132"/>
                        <a:pt x="6" y="132"/>
                      </a:cubicBezTo>
                      <a:cubicBezTo>
                        <a:pt x="0" y="137"/>
                        <a:pt x="0" y="146"/>
                        <a:pt x="5" y="151"/>
                      </a:cubicBezTo>
                      <a:cubicBezTo>
                        <a:pt x="10" y="156"/>
                        <a:pt x="18" y="157"/>
                        <a:pt x="23" y="152"/>
                      </a:cubicBezTo>
                      <a:cubicBezTo>
                        <a:pt x="23" y="152"/>
                        <a:pt x="139" y="47"/>
                        <a:pt x="155" y="33"/>
                      </a:cubicBezTo>
                      <a:cubicBezTo>
                        <a:pt x="170" y="46"/>
                        <a:pt x="275" y="142"/>
                        <a:pt x="283" y="149"/>
                      </a:cubicBezTo>
                      <a:cubicBezTo>
                        <a:pt x="283" y="159"/>
                        <a:pt x="283" y="291"/>
                        <a:pt x="283" y="313"/>
                      </a:cubicBezTo>
                      <a:cubicBezTo>
                        <a:pt x="260" y="313"/>
                        <a:pt x="68" y="313"/>
                        <a:pt x="45" y="313"/>
                      </a:cubicBezTo>
                      <a:cubicBezTo>
                        <a:pt x="45" y="293"/>
                        <a:pt x="45" y="229"/>
                        <a:pt x="45" y="228"/>
                      </a:cubicBezTo>
                      <a:cubicBezTo>
                        <a:pt x="45" y="226"/>
                        <a:pt x="45" y="212"/>
                        <a:pt x="56" y="202"/>
                      </a:cubicBezTo>
                      <a:cubicBezTo>
                        <a:pt x="65" y="192"/>
                        <a:pt x="80" y="187"/>
                        <a:pt x="100" y="187"/>
                      </a:cubicBezTo>
                      <a:cubicBezTo>
                        <a:pt x="150" y="187"/>
                        <a:pt x="152" y="224"/>
                        <a:pt x="152" y="229"/>
                      </a:cubicBezTo>
                      <a:cubicBezTo>
                        <a:pt x="152" y="272"/>
                        <a:pt x="152" y="272"/>
                        <a:pt x="152" y="272"/>
                      </a:cubicBezTo>
                      <a:cubicBezTo>
                        <a:pt x="152" y="279"/>
                        <a:pt x="158" y="285"/>
                        <a:pt x="165" y="285"/>
                      </a:cubicBezTo>
                      <a:cubicBezTo>
                        <a:pt x="172" y="285"/>
                        <a:pt x="178" y="279"/>
                        <a:pt x="178" y="272"/>
                      </a:cubicBezTo>
                      <a:cubicBezTo>
                        <a:pt x="178" y="229"/>
                        <a:pt x="178" y="229"/>
                        <a:pt x="178" y="229"/>
                      </a:cubicBezTo>
                      <a:cubicBezTo>
                        <a:pt x="178" y="228"/>
                        <a:pt x="178" y="202"/>
                        <a:pt x="159" y="182"/>
                      </a:cubicBezTo>
                      <a:cubicBezTo>
                        <a:pt x="145" y="168"/>
                        <a:pt x="125" y="161"/>
                        <a:pt x="100" y="161"/>
                      </a:cubicBezTo>
                      <a:cubicBezTo>
                        <a:pt x="72" y="161"/>
                        <a:pt x="51" y="169"/>
                        <a:pt x="36" y="184"/>
                      </a:cubicBezTo>
                      <a:cubicBezTo>
                        <a:pt x="18" y="203"/>
                        <a:pt x="18" y="228"/>
                        <a:pt x="18" y="229"/>
                      </a:cubicBezTo>
                      <a:cubicBezTo>
                        <a:pt x="18" y="229"/>
                        <a:pt x="18" y="229"/>
                        <a:pt x="18" y="229"/>
                      </a:cubicBezTo>
                      <a:cubicBezTo>
                        <a:pt x="18" y="326"/>
                        <a:pt x="18" y="326"/>
                        <a:pt x="18" y="326"/>
                      </a:cubicBezTo>
                      <a:cubicBezTo>
                        <a:pt x="18" y="329"/>
                        <a:pt x="20" y="333"/>
                        <a:pt x="22" y="335"/>
                      </a:cubicBezTo>
                      <a:cubicBezTo>
                        <a:pt x="25" y="338"/>
                        <a:pt x="28" y="339"/>
                        <a:pt x="32" y="339"/>
                      </a:cubicBezTo>
                      <a:cubicBezTo>
                        <a:pt x="296" y="339"/>
                        <a:pt x="296" y="339"/>
                        <a:pt x="296" y="339"/>
                      </a:cubicBezTo>
                      <a:cubicBezTo>
                        <a:pt x="304" y="339"/>
                        <a:pt x="309" y="333"/>
                        <a:pt x="309" y="326"/>
                      </a:cubicBezTo>
                      <a:cubicBezTo>
                        <a:pt x="309" y="143"/>
                        <a:pt x="309" y="143"/>
                        <a:pt x="309" y="143"/>
                      </a:cubicBezTo>
                      <a:cubicBezTo>
                        <a:pt x="309" y="139"/>
                        <a:pt x="308" y="135"/>
                        <a:pt x="305" y="133"/>
                      </a:cubicBezTo>
                      <a:cubicBezTo>
                        <a:pt x="164" y="5"/>
                        <a:pt x="164" y="5"/>
                        <a:pt x="164" y="5"/>
                      </a:cubicBezTo>
                      <a:cubicBezTo>
                        <a:pt x="159" y="0"/>
                        <a:pt x="151" y="0"/>
                        <a:pt x="146" y="5"/>
                      </a:cubicBezTo>
                      <a:close/>
                    </a:path>
                  </a:pathLst>
                </a:custGeom>
                <a:solidFill>
                  <a:srgbClr val="3DCD58"/>
                </a:solidFill>
                <a:ln>
                  <a:noFill/>
                </a:ln>
              </p:spPr>
              <p:txBody>
                <a:bodyPr vert="horz" wrap="square" lIns="162517" tIns="81259" rIns="162517" bIns="81259" numCol="1" anchor="t" anchorCtr="0" compatLnSpc="1">
                  <a:prstTxWarp prst="textNoShape">
                    <a:avLst/>
                  </a:prstTxWarp>
                </a:bodyPr>
                <a:lstStyle/>
                <a:p>
                  <a:pPr defTabSz="1219170">
                    <a:defRPr/>
                  </a:pPr>
                  <a:endParaRPr lang="en-AU" sz="2844" kern="0">
                    <a:latin typeface="Arial"/>
                  </a:endParaRPr>
                </a:p>
              </p:txBody>
            </p:sp>
            <p:sp>
              <p:nvSpPr>
                <p:cNvPr id="77" name="Freeform 6">
                  <a:extLst>
                    <a:ext uri="{FF2B5EF4-FFF2-40B4-BE49-F238E27FC236}">
                      <a16:creationId xmlns:a16="http://schemas.microsoft.com/office/drawing/2014/main" id="{AE875345-234E-4DEE-9121-434E1A550396}"/>
                    </a:ext>
                  </a:extLst>
                </p:cNvPr>
                <p:cNvSpPr>
                  <a:spLocks/>
                </p:cNvSpPr>
                <p:nvPr/>
              </p:nvSpPr>
              <p:spPr bwMode="auto">
                <a:xfrm>
                  <a:off x="8439236" y="2628664"/>
                  <a:ext cx="323016" cy="323128"/>
                </a:xfrm>
                <a:custGeom>
                  <a:avLst/>
                  <a:gdLst>
                    <a:gd name="T0" fmla="*/ 2815 w 5526"/>
                    <a:gd name="T1" fmla="*/ 242 h 5530"/>
                    <a:gd name="T2" fmla="*/ 3047 w 5526"/>
                    <a:gd name="T3" fmla="*/ 1029 h 5530"/>
                    <a:gd name="T4" fmla="*/ 3734 w 5526"/>
                    <a:gd name="T5" fmla="*/ 1051 h 5530"/>
                    <a:gd name="T6" fmla="*/ 4568 w 5526"/>
                    <a:gd name="T7" fmla="*/ 401 h 5530"/>
                    <a:gd name="T8" fmla="*/ 4919 w 5526"/>
                    <a:gd name="T9" fmla="*/ 217 h 5530"/>
                    <a:gd name="T10" fmla="*/ 5007 w 5526"/>
                    <a:gd name="T11" fmla="*/ 527 h 5530"/>
                    <a:gd name="T12" fmla="*/ 4522 w 5526"/>
                    <a:gd name="T13" fmla="*/ 1275 h 5530"/>
                    <a:gd name="T14" fmla="*/ 4258 w 5526"/>
                    <a:gd name="T15" fmla="*/ 2012 h 5530"/>
                    <a:gd name="T16" fmla="*/ 5004 w 5526"/>
                    <a:gd name="T17" fmla="*/ 2339 h 5530"/>
                    <a:gd name="T18" fmla="*/ 5494 w 5526"/>
                    <a:gd name="T19" fmla="*/ 2498 h 5530"/>
                    <a:gd name="T20" fmla="*/ 5368 w 5526"/>
                    <a:gd name="T21" fmla="*/ 2784 h 5530"/>
                    <a:gd name="T22" fmla="*/ 4662 w 5526"/>
                    <a:gd name="T23" fmla="*/ 3005 h 5530"/>
                    <a:gd name="T24" fmla="*/ 4250 w 5526"/>
                    <a:gd name="T25" fmla="*/ 3109 h 5530"/>
                    <a:gd name="T26" fmla="*/ 4144 w 5526"/>
                    <a:gd name="T27" fmla="*/ 2826 h 5530"/>
                    <a:gd name="T28" fmla="*/ 4315 w 5526"/>
                    <a:gd name="T29" fmla="*/ 2542 h 5530"/>
                    <a:gd name="T30" fmla="*/ 3881 w 5526"/>
                    <a:gd name="T31" fmla="*/ 1990 h 5530"/>
                    <a:gd name="T32" fmla="*/ 4166 w 5526"/>
                    <a:gd name="T33" fmla="*/ 1227 h 5530"/>
                    <a:gd name="T34" fmla="*/ 3496 w 5526"/>
                    <a:gd name="T35" fmla="*/ 1607 h 5530"/>
                    <a:gd name="T36" fmla="*/ 2807 w 5526"/>
                    <a:gd name="T37" fmla="*/ 1356 h 5530"/>
                    <a:gd name="T38" fmla="*/ 2519 w 5526"/>
                    <a:gd name="T39" fmla="*/ 1341 h 5530"/>
                    <a:gd name="T40" fmla="*/ 1920 w 5526"/>
                    <a:gd name="T41" fmla="*/ 1697 h 5530"/>
                    <a:gd name="T42" fmla="*/ 1105 w 5526"/>
                    <a:gd name="T43" fmla="*/ 1276 h 5530"/>
                    <a:gd name="T44" fmla="*/ 1598 w 5526"/>
                    <a:gd name="T45" fmla="*/ 2067 h 5530"/>
                    <a:gd name="T46" fmla="*/ 1319 w 5526"/>
                    <a:gd name="T47" fmla="*/ 2736 h 5530"/>
                    <a:gd name="T48" fmla="*/ 1403 w 5526"/>
                    <a:gd name="T49" fmla="*/ 3036 h 5530"/>
                    <a:gd name="T50" fmla="*/ 1729 w 5526"/>
                    <a:gd name="T51" fmla="*/ 3675 h 5530"/>
                    <a:gd name="T52" fmla="*/ 1313 w 5526"/>
                    <a:gd name="T53" fmla="*/ 4451 h 5530"/>
                    <a:gd name="T54" fmla="*/ 2192 w 5526"/>
                    <a:gd name="T55" fmla="*/ 3988 h 5530"/>
                    <a:gd name="T56" fmla="*/ 2798 w 5526"/>
                    <a:gd name="T57" fmla="*/ 4458 h 5530"/>
                    <a:gd name="T58" fmla="*/ 3064 w 5526"/>
                    <a:gd name="T59" fmla="*/ 4092 h 5530"/>
                    <a:gd name="T60" fmla="*/ 3700 w 5526"/>
                    <a:gd name="T61" fmla="*/ 3796 h 5530"/>
                    <a:gd name="T62" fmla="*/ 4355 w 5526"/>
                    <a:gd name="T63" fmla="*/ 4099 h 5530"/>
                    <a:gd name="T64" fmla="*/ 3984 w 5526"/>
                    <a:gd name="T65" fmla="*/ 3380 h 5530"/>
                    <a:gd name="T66" fmla="*/ 4253 w 5526"/>
                    <a:gd name="T67" fmla="*/ 3458 h 5530"/>
                    <a:gd name="T68" fmla="*/ 4662 w 5526"/>
                    <a:gd name="T69" fmla="*/ 3971 h 5530"/>
                    <a:gd name="T70" fmla="*/ 5225 w 5526"/>
                    <a:gd name="T71" fmla="*/ 4709 h 5530"/>
                    <a:gd name="T72" fmla="*/ 5262 w 5526"/>
                    <a:gd name="T73" fmla="*/ 5015 h 5530"/>
                    <a:gd name="T74" fmla="*/ 4922 w 5526"/>
                    <a:gd name="T75" fmla="*/ 4966 h 5530"/>
                    <a:gd name="T76" fmla="*/ 4109 w 5526"/>
                    <a:gd name="T77" fmla="*/ 4427 h 5530"/>
                    <a:gd name="T78" fmla="*/ 3307 w 5526"/>
                    <a:gd name="T79" fmla="*/ 4342 h 5530"/>
                    <a:gd name="T80" fmla="*/ 3159 w 5526"/>
                    <a:gd name="T81" fmla="*/ 5160 h 5530"/>
                    <a:gd name="T82" fmla="*/ 2974 w 5526"/>
                    <a:gd name="T83" fmla="*/ 5524 h 5530"/>
                    <a:gd name="T84" fmla="*/ 2711 w 5526"/>
                    <a:gd name="T85" fmla="*/ 5288 h 5530"/>
                    <a:gd name="T86" fmla="*/ 2480 w 5526"/>
                    <a:gd name="T87" fmla="*/ 4501 h 5530"/>
                    <a:gd name="T88" fmla="*/ 1791 w 5526"/>
                    <a:gd name="T89" fmla="*/ 4480 h 5530"/>
                    <a:gd name="T90" fmla="*/ 957 w 5526"/>
                    <a:gd name="T91" fmla="*/ 5129 h 5530"/>
                    <a:gd name="T92" fmla="*/ 606 w 5526"/>
                    <a:gd name="T93" fmla="*/ 5313 h 5530"/>
                    <a:gd name="T94" fmla="*/ 519 w 5526"/>
                    <a:gd name="T95" fmla="*/ 5003 h 5530"/>
                    <a:gd name="T96" fmla="*/ 1005 w 5526"/>
                    <a:gd name="T97" fmla="*/ 4255 h 5530"/>
                    <a:gd name="T98" fmla="*/ 1261 w 5526"/>
                    <a:gd name="T99" fmla="*/ 3514 h 5530"/>
                    <a:gd name="T100" fmla="*/ 521 w 5526"/>
                    <a:gd name="T101" fmla="*/ 3191 h 5530"/>
                    <a:gd name="T102" fmla="*/ 33 w 5526"/>
                    <a:gd name="T103" fmla="*/ 3032 h 5530"/>
                    <a:gd name="T104" fmla="*/ 157 w 5526"/>
                    <a:gd name="T105" fmla="*/ 2746 h 5530"/>
                    <a:gd name="T106" fmla="*/ 896 w 5526"/>
                    <a:gd name="T107" fmla="*/ 2518 h 5530"/>
                    <a:gd name="T108" fmla="*/ 1144 w 5526"/>
                    <a:gd name="T109" fmla="*/ 1910 h 5530"/>
                    <a:gd name="T110" fmla="*/ 501 w 5526"/>
                    <a:gd name="T111" fmla="*/ 1091 h 5530"/>
                    <a:gd name="T112" fmla="*/ 217 w 5526"/>
                    <a:gd name="T113" fmla="*/ 626 h 5530"/>
                    <a:gd name="T114" fmla="*/ 480 w 5526"/>
                    <a:gd name="T115" fmla="*/ 494 h 5530"/>
                    <a:gd name="T116" fmla="*/ 1100 w 5526"/>
                    <a:gd name="T117" fmla="*/ 888 h 5530"/>
                    <a:gd name="T118" fmla="*/ 1816 w 5526"/>
                    <a:gd name="T119" fmla="*/ 1377 h 5530"/>
                    <a:gd name="T120" fmla="*/ 2301 w 5526"/>
                    <a:gd name="T121" fmla="*/ 711 h 5530"/>
                    <a:gd name="T122" fmla="*/ 2454 w 5526"/>
                    <a:gd name="T123" fmla="*/ 79 h 5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26" h="5530">
                      <a:moveTo>
                        <a:pt x="2587" y="0"/>
                      </a:moveTo>
                      <a:lnTo>
                        <a:pt x="2625" y="2"/>
                      </a:lnTo>
                      <a:lnTo>
                        <a:pt x="2657" y="11"/>
                      </a:lnTo>
                      <a:lnTo>
                        <a:pt x="2684" y="24"/>
                      </a:lnTo>
                      <a:lnTo>
                        <a:pt x="2710" y="45"/>
                      </a:lnTo>
                      <a:lnTo>
                        <a:pt x="2732" y="69"/>
                      </a:lnTo>
                      <a:lnTo>
                        <a:pt x="2752" y="98"/>
                      </a:lnTo>
                      <a:lnTo>
                        <a:pt x="2769" y="130"/>
                      </a:lnTo>
                      <a:lnTo>
                        <a:pt x="2786" y="166"/>
                      </a:lnTo>
                      <a:lnTo>
                        <a:pt x="2800" y="203"/>
                      </a:lnTo>
                      <a:lnTo>
                        <a:pt x="2815" y="242"/>
                      </a:lnTo>
                      <a:lnTo>
                        <a:pt x="2829" y="282"/>
                      </a:lnTo>
                      <a:lnTo>
                        <a:pt x="2849" y="343"/>
                      </a:lnTo>
                      <a:lnTo>
                        <a:pt x="2871" y="414"/>
                      </a:lnTo>
                      <a:lnTo>
                        <a:pt x="2895" y="493"/>
                      </a:lnTo>
                      <a:lnTo>
                        <a:pt x="2921" y="580"/>
                      </a:lnTo>
                      <a:lnTo>
                        <a:pt x="2950" y="675"/>
                      </a:lnTo>
                      <a:lnTo>
                        <a:pt x="2970" y="750"/>
                      </a:lnTo>
                      <a:lnTo>
                        <a:pt x="2991" y="825"/>
                      </a:lnTo>
                      <a:lnTo>
                        <a:pt x="3011" y="896"/>
                      </a:lnTo>
                      <a:lnTo>
                        <a:pt x="3030" y="966"/>
                      </a:lnTo>
                      <a:lnTo>
                        <a:pt x="3047" y="1029"/>
                      </a:lnTo>
                      <a:lnTo>
                        <a:pt x="3062" y="1087"/>
                      </a:lnTo>
                      <a:lnTo>
                        <a:pt x="3076" y="1137"/>
                      </a:lnTo>
                      <a:lnTo>
                        <a:pt x="3178" y="1159"/>
                      </a:lnTo>
                      <a:lnTo>
                        <a:pt x="3280" y="1186"/>
                      </a:lnTo>
                      <a:lnTo>
                        <a:pt x="3379" y="1218"/>
                      </a:lnTo>
                      <a:lnTo>
                        <a:pt x="3476" y="1259"/>
                      </a:lnTo>
                      <a:lnTo>
                        <a:pt x="3516" y="1227"/>
                      </a:lnTo>
                      <a:lnTo>
                        <a:pt x="3562" y="1189"/>
                      </a:lnTo>
                      <a:lnTo>
                        <a:pt x="3615" y="1147"/>
                      </a:lnTo>
                      <a:lnTo>
                        <a:pt x="3673" y="1101"/>
                      </a:lnTo>
                      <a:lnTo>
                        <a:pt x="3734" y="1051"/>
                      </a:lnTo>
                      <a:lnTo>
                        <a:pt x="3801" y="999"/>
                      </a:lnTo>
                      <a:lnTo>
                        <a:pt x="3869" y="944"/>
                      </a:lnTo>
                      <a:lnTo>
                        <a:pt x="3940" y="888"/>
                      </a:lnTo>
                      <a:lnTo>
                        <a:pt x="4012" y="830"/>
                      </a:lnTo>
                      <a:lnTo>
                        <a:pt x="4087" y="772"/>
                      </a:lnTo>
                      <a:lnTo>
                        <a:pt x="4184" y="695"/>
                      </a:lnTo>
                      <a:lnTo>
                        <a:pt x="4274" y="626"/>
                      </a:lnTo>
                      <a:lnTo>
                        <a:pt x="4359" y="561"/>
                      </a:lnTo>
                      <a:lnTo>
                        <a:pt x="4435" y="501"/>
                      </a:lnTo>
                      <a:lnTo>
                        <a:pt x="4505" y="448"/>
                      </a:lnTo>
                      <a:lnTo>
                        <a:pt x="4568" y="401"/>
                      </a:lnTo>
                      <a:lnTo>
                        <a:pt x="4621" y="363"/>
                      </a:lnTo>
                      <a:lnTo>
                        <a:pt x="4665" y="329"/>
                      </a:lnTo>
                      <a:lnTo>
                        <a:pt x="4704" y="302"/>
                      </a:lnTo>
                      <a:lnTo>
                        <a:pt x="4738" y="280"/>
                      </a:lnTo>
                      <a:lnTo>
                        <a:pt x="4757" y="266"/>
                      </a:lnTo>
                      <a:lnTo>
                        <a:pt x="4779" y="254"/>
                      </a:lnTo>
                      <a:lnTo>
                        <a:pt x="4803" y="241"/>
                      </a:lnTo>
                      <a:lnTo>
                        <a:pt x="4830" y="229"/>
                      </a:lnTo>
                      <a:lnTo>
                        <a:pt x="4859" y="220"/>
                      </a:lnTo>
                      <a:lnTo>
                        <a:pt x="4888" y="215"/>
                      </a:lnTo>
                      <a:lnTo>
                        <a:pt x="4919" y="217"/>
                      </a:lnTo>
                      <a:lnTo>
                        <a:pt x="4949" y="224"/>
                      </a:lnTo>
                      <a:lnTo>
                        <a:pt x="4980" y="239"/>
                      </a:lnTo>
                      <a:lnTo>
                        <a:pt x="5011" y="264"/>
                      </a:lnTo>
                      <a:lnTo>
                        <a:pt x="5033" y="292"/>
                      </a:lnTo>
                      <a:lnTo>
                        <a:pt x="5048" y="319"/>
                      </a:lnTo>
                      <a:lnTo>
                        <a:pt x="5057" y="348"/>
                      </a:lnTo>
                      <a:lnTo>
                        <a:pt x="5058" y="375"/>
                      </a:lnTo>
                      <a:lnTo>
                        <a:pt x="5053" y="419"/>
                      </a:lnTo>
                      <a:lnTo>
                        <a:pt x="5040" y="460"/>
                      </a:lnTo>
                      <a:lnTo>
                        <a:pt x="5024" y="496"/>
                      </a:lnTo>
                      <a:lnTo>
                        <a:pt x="5007" y="527"/>
                      </a:lnTo>
                      <a:lnTo>
                        <a:pt x="4987" y="563"/>
                      </a:lnTo>
                      <a:lnTo>
                        <a:pt x="4963" y="603"/>
                      </a:lnTo>
                      <a:lnTo>
                        <a:pt x="4934" y="649"/>
                      </a:lnTo>
                      <a:lnTo>
                        <a:pt x="4900" y="704"/>
                      </a:lnTo>
                      <a:lnTo>
                        <a:pt x="4859" y="769"/>
                      </a:lnTo>
                      <a:lnTo>
                        <a:pt x="4811" y="840"/>
                      </a:lnTo>
                      <a:lnTo>
                        <a:pt x="4759" y="920"/>
                      </a:lnTo>
                      <a:lnTo>
                        <a:pt x="4701" y="1007"/>
                      </a:lnTo>
                      <a:lnTo>
                        <a:pt x="4640" y="1101"/>
                      </a:lnTo>
                      <a:lnTo>
                        <a:pt x="4572" y="1201"/>
                      </a:lnTo>
                      <a:lnTo>
                        <a:pt x="4522" y="1275"/>
                      </a:lnTo>
                      <a:lnTo>
                        <a:pt x="4473" y="1346"/>
                      </a:lnTo>
                      <a:lnTo>
                        <a:pt x="4425" y="1418"/>
                      </a:lnTo>
                      <a:lnTo>
                        <a:pt x="4378" y="1486"/>
                      </a:lnTo>
                      <a:lnTo>
                        <a:pt x="4332" y="1552"/>
                      </a:lnTo>
                      <a:lnTo>
                        <a:pt x="4289" y="1615"/>
                      </a:lnTo>
                      <a:lnTo>
                        <a:pt x="4248" y="1673"/>
                      </a:lnTo>
                      <a:lnTo>
                        <a:pt x="4212" y="1728"/>
                      </a:lnTo>
                      <a:lnTo>
                        <a:pt x="4178" y="1775"/>
                      </a:lnTo>
                      <a:lnTo>
                        <a:pt x="4149" y="1818"/>
                      </a:lnTo>
                      <a:lnTo>
                        <a:pt x="4207" y="1912"/>
                      </a:lnTo>
                      <a:lnTo>
                        <a:pt x="4258" y="2012"/>
                      </a:lnTo>
                      <a:lnTo>
                        <a:pt x="4303" y="2114"/>
                      </a:lnTo>
                      <a:lnTo>
                        <a:pt x="4340" y="2220"/>
                      </a:lnTo>
                      <a:lnTo>
                        <a:pt x="4391" y="2228"/>
                      </a:lnTo>
                      <a:lnTo>
                        <a:pt x="4451" y="2239"/>
                      </a:lnTo>
                      <a:lnTo>
                        <a:pt x="4515" y="2251"/>
                      </a:lnTo>
                      <a:lnTo>
                        <a:pt x="4587" y="2263"/>
                      </a:lnTo>
                      <a:lnTo>
                        <a:pt x="4662" y="2276"/>
                      </a:lnTo>
                      <a:lnTo>
                        <a:pt x="4738" y="2290"/>
                      </a:lnTo>
                      <a:lnTo>
                        <a:pt x="4817" y="2303"/>
                      </a:lnTo>
                      <a:lnTo>
                        <a:pt x="4914" y="2322"/>
                      </a:lnTo>
                      <a:lnTo>
                        <a:pt x="5004" y="2339"/>
                      </a:lnTo>
                      <a:lnTo>
                        <a:pt x="5084" y="2354"/>
                      </a:lnTo>
                      <a:lnTo>
                        <a:pt x="5155" y="2370"/>
                      </a:lnTo>
                      <a:lnTo>
                        <a:pt x="5220" y="2383"/>
                      </a:lnTo>
                      <a:lnTo>
                        <a:pt x="5264" y="2394"/>
                      </a:lnTo>
                      <a:lnTo>
                        <a:pt x="5307" y="2404"/>
                      </a:lnTo>
                      <a:lnTo>
                        <a:pt x="5346" y="2414"/>
                      </a:lnTo>
                      <a:lnTo>
                        <a:pt x="5383" y="2428"/>
                      </a:lnTo>
                      <a:lnTo>
                        <a:pt x="5417" y="2441"/>
                      </a:lnTo>
                      <a:lnTo>
                        <a:pt x="5446" y="2457"/>
                      </a:lnTo>
                      <a:lnTo>
                        <a:pt x="5472" y="2475"/>
                      </a:lnTo>
                      <a:lnTo>
                        <a:pt x="5494" y="2498"/>
                      </a:lnTo>
                      <a:lnTo>
                        <a:pt x="5509" y="2525"/>
                      </a:lnTo>
                      <a:lnTo>
                        <a:pt x="5519" y="2554"/>
                      </a:lnTo>
                      <a:lnTo>
                        <a:pt x="5525" y="2590"/>
                      </a:lnTo>
                      <a:lnTo>
                        <a:pt x="5526" y="2600"/>
                      </a:lnTo>
                      <a:lnTo>
                        <a:pt x="5521" y="2637"/>
                      </a:lnTo>
                      <a:lnTo>
                        <a:pt x="5511" y="2671"/>
                      </a:lnTo>
                      <a:lnTo>
                        <a:pt x="5492" y="2700"/>
                      </a:lnTo>
                      <a:lnTo>
                        <a:pt x="5468" y="2724"/>
                      </a:lnTo>
                      <a:lnTo>
                        <a:pt x="5439" y="2746"/>
                      </a:lnTo>
                      <a:lnTo>
                        <a:pt x="5405" y="2767"/>
                      </a:lnTo>
                      <a:lnTo>
                        <a:pt x="5368" y="2784"/>
                      </a:lnTo>
                      <a:lnTo>
                        <a:pt x="5329" y="2801"/>
                      </a:lnTo>
                      <a:lnTo>
                        <a:pt x="5286" y="2816"/>
                      </a:lnTo>
                      <a:lnTo>
                        <a:pt x="5244" y="2830"/>
                      </a:lnTo>
                      <a:lnTo>
                        <a:pt x="5182" y="2852"/>
                      </a:lnTo>
                      <a:lnTo>
                        <a:pt x="5113" y="2874"/>
                      </a:lnTo>
                      <a:lnTo>
                        <a:pt x="5033" y="2898"/>
                      </a:lnTo>
                      <a:lnTo>
                        <a:pt x="4946" y="2923"/>
                      </a:lnTo>
                      <a:lnTo>
                        <a:pt x="4851" y="2951"/>
                      </a:lnTo>
                      <a:lnTo>
                        <a:pt x="4788" y="2969"/>
                      </a:lnTo>
                      <a:lnTo>
                        <a:pt x="4723" y="2986"/>
                      </a:lnTo>
                      <a:lnTo>
                        <a:pt x="4662" y="3005"/>
                      </a:lnTo>
                      <a:lnTo>
                        <a:pt x="4600" y="3021"/>
                      </a:lnTo>
                      <a:lnTo>
                        <a:pt x="4544" y="3036"/>
                      </a:lnTo>
                      <a:lnTo>
                        <a:pt x="4490" y="3051"/>
                      </a:lnTo>
                      <a:lnTo>
                        <a:pt x="4442" y="3063"/>
                      </a:lnTo>
                      <a:lnTo>
                        <a:pt x="4398" y="3075"/>
                      </a:lnTo>
                      <a:lnTo>
                        <a:pt x="4360" y="3085"/>
                      </a:lnTo>
                      <a:lnTo>
                        <a:pt x="4330" y="3094"/>
                      </a:lnTo>
                      <a:lnTo>
                        <a:pt x="4308" y="3099"/>
                      </a:lnTo>
                      <a:lnTo>
                        <a:pt x="4292" y="3102"/>
                      </a:lnTo>
                      <a:lnTo>
                        <a:pt x="4287" y="3104"/>
                      </a:lnTo>
                      <a:lnTo>
                        <a:pt x="4250" y="3109"/>
                      </a:lnTo>
                      <a:lnTo>
                        <a:pt x="4214" y="3106"/>
                      </a:lnTo>
                      <a:lnTo>
                        <a:pt x="4182" y="3095"/>
                      </a:lnTo>
                      <a:lnTo>
                        <a:pt x="4151" y="3078"/>
                      </a:lnTo>
                      <a:lnTo>
                        <a:pt x="4126" y="3053"/>
                      </a:lnTo>
                      <a:lnTo>
                        <a:pt x="4105" y="3024"/>
                      </a:lnTo>
                      <a:lnTo>
                        <a:pt x="4092" y="2990"/>
                      </a:lnTo>
                      <a:lnTo>
                        <a:pt x="4087" y="2949"/>
                      </a:lnTo>
                      <a:lnTo>
                        <a:pt x="4090" y="2915"/>
                      </a:lnTo>
                      <a:lnTo>
                        <a:pt x="4102" y="2881"/>
                      </a:lnTo>
                      <a:lnTo>
                        <a:pt x="4121" y="2852"/>
                      </a:lnTo>
                      <a:lnTo>
                        <a:pt x="4144" y="2826"/>
                      </a:lnTo>
                      <a:lnTo>
                        <a:pt x="4173" y="2808"/>
                      </a:lnTo>
                      <a:lnTo>
                        <a:pt x="4207" y="2794"/>
                      </a:lnTo>
                      <a:lnTo>
                        <a:pt x="4330" y="2762"/>
                      </a:lnTo>
                      <a:lnTo>
                        <a:pt x="4454" y="2729"/>
                      </a:lnTo>
                      <a:lnTo>
                        <a:pt x="4578" y="2695"/>
                      </a:lnTo>
                      <a:lnTo>
                        <a:pt x="4699" y="2661"/>
                      </a:lnTo>
                      <a:lnTo>
                        <a:pt x="4813" y="2629"/>
                      </a:lnTo>
                      <a:lnTo>
                        <a:pt x="4696" y="2607"/>
                      </a:lnTo>
                      <a:lnTo>
                        <a:pt x="4572" y="2584"/>
                      </a:lnTo>
                      <a:lnTo>
                        <a:pt x="4444" y="2562"/>
                      </a:lnTo>
                      <a:lnTo>
                        <a:pt x="4315" y="2542"/>
                      </a:lnTo>
                      <a:lnTo>
                        <a:pt x="4185" y="2520"/>
                      </a:lnTo>
                      <a:lnTo>
                        <a:pt x="4148" y="2509"/>
                      </a:lnTo>
                      <a:lnTo>
                        <a:pt x="4115" y="2491"/>
                      </a:lnTo>
                      <a:lnTo>
                        <a:pt x="4088" y="2464"/>
                      </a:lnTo>
                      <a:lnTo>
                        <a:pt x="4068" y="2433"/>
                      </a:lnTo>
                      <a:lnTo>
                        <a:pt x="4054" y="2395"/>
                      </a:lnTo>
                      <a:lnTo>
                        <a:pt x="4034" y="2310"/>
                      </a:lnTo>
                      <a:lnTo>
                        <a:pt x="4003" y="2227"/>
                      </a:lnTo>
                      <a:lnTo>
                        <a:pt x="3967" y="2143"/>
                      </a:lnTo>
                      <a:lnTo>
                        <a:pt x="3927" y="2065"/>
                      </a:lnTo>
                      <a:lnTo>
                        <a:pt x="3881" y="1990"/>
                      </a:lnTo>
                      <a:lnTo>
                        <a:pt x="3830" y="1922"/>
                      </a:lnTo>
                      <a:lnTo>
                        <a:pt x="3809" y="1889"/>
                      </a:lnTo>
                      <a:lnTo>
                        <a:pt x="3797" y="1855"/>
                      </a:lnTo>
                      <a:lnTo>
                        <a:pt x="3794" y="1820"/>
                      </a:lnTo>
                      <a:lnTo>
                        <a:pt x="3795" y="1789"/>
                      </a:lnTo>
                      <a:lnTo>
                        <a:pt x="3806" y="1757"/>
                      </a:lnTo>
                      <a:lnTo>
                        <a:pt x="3821" y="1728"/>
                      </a:lnTo>
                      <a:lnTo>
                        <a:pt x="3908" y="1603"/>
                      </a:lnTo>
                      <a:lnTo>
                        <a:pt x="3996" y="1477"/>
                      </a:lnTo>
                      <a:lnTo>
                        <a:pt x="4081" y="1351"/>
                      </a:lnTo>
                      <a:lnTo>
                        <a:pt x="4166" y="1227"/>
                      </a:lnTo>
                      <a:lnTo>
                        <a:pt x="4250" y="1106"/>
                      </a:lnTo>
                      <a:lnTo>
                        <a:pt x="4328" y="988"/>
                      </a:lnTo>
                      <a:lnTo>
                        <a:pt x="4212" y="1080"/>
                      </a:lnTo>
                      <a:lnTo>
                        <a:pt x="4093" y="1174"/>
                      </a:lnTo>
                      <a:lnTo>
                        <a:pt x="3971" y="1273"/>
                      </a:lnTo>
                      <a:lnTo>
                        <a:pt x="3847" y="1372"/>
                      </a:lnTo>
                      <a:lnTo>
                        <a:pt x="3722" y="1472"/>
                      </a:lnTo>
                      <a:lnTo>
                        <a:pt x="3600" y="1571"/>
                      </a:lnTo>
                      <a:lnTo>
                        <a:pt x="3567" y="1591"/>
                      </a:lnTo>
                      <a:lnTo>
                        <a:pt x="3532" y="1603"/>
                      </a:lnTo>
                      <a:lnTo>
                        <a:pt x="3496" y="1607"/>
                      </a:lnTo>
                      <a:lnTo>
                        <a:pt x="3459" y="1602"/>
                      </a:lnTo>
                      <a:lnTo>
                        <a:pt x="3424" y="1588"/>
                      </a:lnTo>
                      <a:lnTo>
                        <a:pt x="3331" y="1544"/>
                      </a:lnTo>
                      <a:lnTo>
                        <a:pt x="3234" y="1506"/>
                      </a:lnTo>
                      <a:lnTo>
                        <a:pt x="3135" y="1476"/>
                      </a:lnTo>
                      <a:lnTo>
                        <a:pt x="3035" y="1453"/>
                      </a:lnTo>
                      <a:lnTo>
                        <a:pt x="2931" y="1440"/>
                      </a:lnTo>
                      <a:lnTo>
                        <a:pt x="2894" y="1431"/>
                      </a:lnTo>
                      <a:lnTo>
                        <a:pt x="2858" y="1413"/>
                      </a:lnTo>
                      <a:lnTo>
                        <a:pt x="2829" y="1389"/>
                      </a:lnTo>
                      <a:lnTo>
                        <a:pt x="2807" y="1356"/>
                      </a:lnTo>
                      <a:lnTo>
                        <a:pt x="2793" y="1321"/>
                      </a:lnTo>
                      <a:lnTo>
                        <a:pt x="2761" y="1198"/>
                      </a:lnTo>
                      <a:lnTo>
                        <a:pt x="2727" y="1072"/>
                      </a:lnTo>
                      <a:lnTo>
                        <a:pt x="2693" y="949"/>
                      </a:lnTo>
                      <a:lnTo>
                        <a:pt x="2660" y="828"/>
                      </a:lnTo>
                      <a:lnTo>
                        <a:pt x="2626" y="712"/>
                      </a:lnTo>
                      <a:lnTo>
                        <a:pt x="2604" y="832"/>
                      </a:lnTo>
                      <a:lnTo>
                        <a:pt x="2582" y="956"/>
                      </a:lnTo>
                      <a:lnTo>
                        <a:pt x="2562" y="1084"/>
                      </a:lnTo>
                      <a:lnTo>
                        <a:pt x="2540" y="1213"/>
                      </a:lnTo>
                      <a:lnTo>
                        <a:pt x="2519" y="1341"/>
                      </a:lnTo>
                      <a:lnTo>
                        <a:pt x="2507" y="1378"/>
                      </a:lnTo>
                      <a:lnTo>
                        <a:pt x="2488" y="1411"/>
                      </a:lnTo>
                      <a:lnTo>
                        <a:pt x="2463" y="1438"/>
                      </a:lnTo>
                      <a:lnTo>
                        <a:pt x="2431" y="1459"/>
                      </a:lnTo>
                      <a:lnTo>
                        <a:pt x="2393" y="1472"/>
                      </a:lnTo>
                      <a:lnTo>
                        <a:pt x="2310" y="1494"/>
                      </a:lnTo>
                      <a:lnTo>
                        <a:pt x="2225" y="1523"/>
                      </a:lnTo>
                      <a:lnTo>
                        <a:pt x="2143" y="1559"/>
                      </a:lnTo>
                      <a:lnTo>
                        <a:pt x="2063" y="1600"/>
                      </a:lnTo>
                      <a:lnTo>
                        <a:pt x="1988" y="1648"/>
                      </a:lnTo>
                      <a:lnTo>
                        <a:pt x="1920" y="1697"/>
                      </a:lnTo>
                      <a:lnTo>
                        <a:pt x="1891" y="1717"/>
                      </a:lnTo>
                      <a:lnTo>
                        <a:pt x="1859" y="1729"/>
                      </a:lnTo>
                      <a:lnTo>
                        <a:pt x="1825" y="1734"/>
                      </a:lnTo>
                      <a:lnTo>
                        <a:pt x="1791" y="1731"/>
                      </a:lnTo>
                      <a:lnTo>
                        <a:pt x="1758" y="1723"/>
                      </a:lnTo>
                      <a:lnTo>
                        <a:pt x="1728" y="1706"/>
                      </a:lnTo>
                      <a:lnTo>
                        <a:pt x="1602" y="1619"/>
                      </a:lnTo>
                      <a:lnTo>
                        <a:pt x="1476" y="1532"/>
                      </a:lnTo>
                      <a:lnTo>
                        <a:pt x="1350" y="1445"/>
                      </a:lnTo>
                      <a:lnTo>
                        <a:pt x="1226" y="1360"/>
                      </a:lnTo>
                      <a:lnTo>
                        <a:pt x="1105" y="1276"/>
                      </a:lnTo>
                      <a:lnTo>
                        <a:pt x="987" y="1198"/>
                      </a:lnTo>
                      <a:lnTo>
                        <a:pt x="1078" y="1312"/>
                      </a:lnTo>
                      <a:lnTo>
                        <a:pt x="1171" y="1433"/>
                      </a:lnTo>
                      <a:lnTo>
                        <a:pt x="1270" y="1554"/>
                      </a:lnTo>
                      <a:lnTo>
                        <a:pt x="1369" y="1678"/>
                      </a:lnTo>
                      <a:lnTo>
                        <a:pt x="1467" y="1803"/>
                      </a:lnTo>
                      <a:lnTo>
                        <a:pt x="1568" y="1927"/>
                      </a:lnTo>
                      <a:lnTo>
                        <a:pt x="1588" y="1958"/>
                      </a:lnTo>
                      <a:lnTo>
                        <a:pt x="1600" y="1992"/>
                      </a:lnTo>
                      <a:lnTo>
                        <a:pt x="1604" y="2027"/>
                      </a:lnTo>
                      <a:lnTo>
                        <a:pt x="1598" y="2067"/>
                      </a:lnTo>
                      <a:lnTo>
                        <a:pt x="1585" y="2102"/>
                      </a:lnTo>
                      <a:lnTo>
                        <a:pt x="1541" y="2194"/>
                      </a:lnTo>
                      <a:lnTo>
                        <a:pt x="1503" y="2290"/>
                      </a:lnTo>
                      <a:lnTo>
                        <a:pt x="1474" y="2389"/>
                      </a:lnTo>
                      <a:lnTo>
                        <a:pt x="1452" y="2491"/>
                      </a:lnTo>
                      <a:lnTo>
                        <a:pt x="1438" y="2596"/>
                      </a:lnTo>
                      <a:lnTo>
                        <a:pt x="1430" y="2636"/>
                      </a:lnTo>
                      <a:lnTo>
                        <a:pt x="1413" y="2670"/>
                      </a:lnTo>
                      <a:lnTo>
                        <a:pt x="1387" y="2699"/>
                      </a:lnTo>
                      <a:lnTo>
                        <a:pt x="1355" y="2721"/>
                      </a:lnTo>
                      <a:lnTo>
                        <a:pt x="1319" y="2736"/>
                      </a:lnTo>
                      <a:lnTo>
                        <a:pt x="1197" y="2768"/>
                      </a:lnTo>
                      <a:lnTo>
                        <a:pt x="1073" y="2801"/>
                      </a:lnTo>
                      <a:lnTo>
                        <a:pt x="950" y="2835"/>
                      </a:lnTo>
                      <a:lnTo>
                        <a:pt x="829" y="2869"/>
                      </a:lnTo>
                      <a:lnTo>
                        <a:pt x="714" y="2901"/>
                      </a:lnTo>
                      <a:lnTo>
                        <a:pt x="860" y="2929"/>
                      </a:lnTo>
                      <a:lnTo>
                        <a:pt x="1015" y="2954"/>
                      </a:lnTo>
                      <a:lnTo>
                        <a:pt x="1173" y="2981"/>
                      </a:lnTo>
                      <a:lnTo>
                        <a:pt x="1331" y="3007"/>
                      </a:lnTo>
                      <a:lnTo>
                        <a:pt x="1369" y="3017"/>
                      </a:lnTo>
                      <a:lnTo>
                        <a:pt x="1403" y="3036"/>
                      </a:lnTo>
                      <a:lnTo>
                        <a:pt x="1430" y="3063"/>
                      </a:lnTo>
                      <a:lnTo>
                        <a:pt x="1450" y="3095"/>
                      </a:lnTo>
                      <a:lnTo>
                        <a:pt x="1462" y="3131"/>
                      </a:lnTo>
                      <a:lnTo>
                        <a:pt x="1484" y="3213"/>
                      </a:lnTo>
                      <a:lnTo>
                        <a:pt x="1515" y="3296"/>
                      </a:lnTo>
                      <a:lnTo>
                        <a:pt x="1551" y="3380"/>
                      </a:lnTo>
                      <a:lnTo>
                        <a:pt x="1595" y="3460"/>
                      </a:lnTo>
                      <a:lnTo>
                        <a:pt x="1644" y="3538"/>
                      </a:lnTo>
                      <a:lnTo>
                        <a:pt x="1697" y="3608"/>
                      </a:lnTo>
                      <a:lnTo>
                        <a:pt x="1718" y="3641"/>
                      </a:lnTo>
                      <a:lnTo>
                        <a:pt x="1729" y="3675"/>
                      </a:lnTo>
                      <a:lnTo>
                        <a:pt x="1733" y="3710"/>
                      </a:lnTo>
                      <a:lnTo>
                        <a:pt x="1729" y="3743"/>
                      </a:lnTo>
                      <a:lnTo>
                        <a:pt x="1721" y="3773"/>
                      </a:lnTo>
                      <a:lnTo>
                        <a:pt x="1704" y="3802"/>
                      </a:lnTo>
                      <a:lnTo>
                        <a:pt x="1617" y="3927"/>
                      </a:lnTo>
                      <a:lnTo>
                        <a:pt x="1530" y="4053"/>
                      </a:lnTo>
                      <a:lnTo>
                        <a:pt x="1444" y="4179"/>
                      </a:lnTo>
                      <a:lnTo>
                        <a:pt x="1358" y="4303"/>
                      </a:lnTo>
                      <a:lnTo>
                        <a:pt x="1275" y="4426"/>
                      </a:lnTo>
                      <a:lnTo>
                        <a:pt x="1197" y="4543"/>
                      </a:lnTo>
                      <a:lnTo>
                        <a:pt x="1313" y="4451"/>
                      </a:lnTo>
                      <a:lnTo>
                        <a:pt x="1432" y="4358"/>
                      </a:lnTo>
                      <a:lnTo>
                        <a:pt x="1554" y="4261"/>
                      </a:lnTo>
                      <a:lnTo>
                        <a:pt x="1678" y="4162"/>
                      </a:lnTo>
                      <a:lnTo>
                        <a:pt x="1803" y="4061"/>
                      </a:lnTo>
                      <a:lnTo>
                        <a:pt x="1925" y="3961"/>
                      </a:lnTo>
                      <a:lnTo>
                        <a:pt x="1958" y="3942"/>
                      </a:lnTo>
                      <a:lnTo>
                        <a:pt x="1993" y="3930"/>
                      </a:lnTo>
                      <a:lnTo>
                        <a:pt x="2029" y="3927"/>
                      </a:lnTo>
                      <a:lnTo>
                        <a:pt x="2066" y="3930"/>
                      </a:lnTo>
                      <a:lnTo>
                        <a:pt x="2100" y="3945"/>
                      </a:lnTo>
                      <a:lnTo>
                        <a:pt x="2192" y="3988"/>
                      </a:lnTo>
                      <a:lnTo>
                        <a:pt x="2288" y="4025"/>
                      </a:lnTo>
                      <a:lnTo>
                        <a:pt x="2386" y="4054"/>
                      </a:lnTo>
                      <a:lnTo>
                        <a:pt x="2488" y="4077"/>
                      </a:lnTo>
                      <a:lnTo>
                        <a:pt x="2594" y="4090"/>
                      </a:lnTo>
                      <a:lnTo>
                        <a:pt x="2633" y="4100"/>
                      </a:lnTo>
                      <a:lnTo>
                        <a:pt x="2667" y="4117"/>
                      </a:lnTo>
                      <a:lnTo>
                        <a:pt x="2696" y="4141"/>
                      </a:lnTo>
                      <a:lnTo>
                        <a:pt x="2720" y="4174"/>
                      </a:lnTo>
                      <a:lnTo>
                        <a:pt x="2734" y="4211"/>
                      </a:lnTo>
                      <a:lnTo>
                        <a:pt x="2766" y="4334"/>
                      </a:lnTo>
                      <a:lnTo>
                        <a:pt x="2798" y="4458"/>
                      </a:lnTo>
                      <a:lnTo>
                        <a:pt x="2832" y="4581"/>
                      </a:lnTo>
                      <a:lnTo>
                        <a:pt x="2866" y="4702"/>
                      </a:lnTo>
                      <a:lnTo>
                        <a:pt x="2900" y="4818"/>
                      </a:lnTo>
                      <a:lnTo>
                        <a:pt x="2921" y="4700"/>
                      </a:lnTo>
                      <a:lnTo>
                        <a:pt x="2943" y="4576"/>
                      </a:lnTo>
                      <a:lnTo>
                        <a:pt x="2965" y="4446"/>
                      </a:lnTo>
                      <a:lnTo>
                        <a:pt x="2987" y="4318"/>
                      </a:lnTo>
                      <a:lnTo>
                        <a:pt x="3008" y="4189"/>
                      </a:lnTo>
                      <a:lnTo>
                        <a:pt x="3018" y="4152"/>
                      </a:lnTo>
                      <a:lnTo>
                        <a:pt x="3038" y="4119"/>
                      </a:lnTo>
                      <a:lnTo>
                        <a:pt x="3064" y="4092"/>
                      </a:lnTo>
                      <a:lnTo>
                        <a:pt x="3096" y="4071"/>
                      </a:lnTo>
                      <a:lnTo>
                        <a:pt x="3132" y="4058"/>
                      </a:lnTo>
                      <a:lnTo>
                        <a:pt x="3217" y="4036"/>
                      </a:lnTo>
                      <a:lnTo>
                        <a:pt x="3302" y="4007"/>
                      </a:lnTo>
                      <a:lnTo>
                        <a:pt x="3384" y="3971"/>
                      </a:lnTo>
                      <a:lnTo>
                        <a:pt x="3464" y="3930"/>
                      </a:lnTo>
                      <a:lnTo>
                        <a:pt x="3539" y="3882"/>
                      </a:lnTo>
                      <a:lnTo>
                        <a:pt x="3607" y="3833"/>
                      </a:lnTo>
                      <a:lnTo>
                        <a:pt x="3636" y="3813"/>
                      </a:lnTo>
                      <a:lnTo>
                        <a:pt x="3668" y="3801"/>
                      </a:lnTo>
                      <a:lnTo>
                        <a:pt x="3700" y="3796"/>
                      </a:lnTo>
                      <a:lnTo>
                        <a:pt x="3734" y="3799"/>
                      </a:lnTo>
                      <a:lnTo>
                        <a:pt x="3768" y="3807"/>
                      </a:lnTo>
                      <a:lnTo>
                        <a:pt x="3799" y="3824"/>
                      </a:lnTo>
                      <a:lnTo>
                        <a:pt x="3925" y="3911"/>
                      </a:lnTo>
                      <a:lnTo>
                        <a:pt x="4051" y="4000"/>
                      </a:lnTo>
                      <a:lnTo>
                        <a:pt x="4177" y="4087"/>
                      </a:lnTo>
                      <a:lnTo>
                        <a:pt x="4301" y="4172"/>
                      </a:lnTo>
                      <a:lnTo>
                        <a:pt x="4423" y="4255"/>
                      </a:lnTo>
                      <a:lnTo>
                        <a:pt x="4541" y="4334"/>
                      </a:lnTo>
                      <a:lnTo>
                        <a:pt x="4451" y="4220"/>
                      </a:lnTo>
                      <a:lnTo>
                        <a:pt x="4355" y="4099"/>
                      </a:lnTo>
                      <a:lnTo>
                        <a:pt x="4258" y="3976"/>
                      </a:lnTo>
                      <a:lnTo>
                        <a:pt x="4160" y="3853"/>
                      </a:lnTo>
                      <a:lnTo>
                        <a:pt x="4061" y="3727"/>
                      </a:lnTo>
                      <a:lnTo>
                        <a:pt x="3961" y="3605"/>
                      </a:lnTo>
                      <a:lnTo>
                        <a:pt x="3942" y="3572"/>
                      </a:lnTo>
                      <a:lnTo>
                        <a:pt x="3930" y="3540"/>
                      </a:lnTo>
                      <a:lnTo>
                        <a:pt x="3925" y="3504"/>
                      </a:lnTo>
                      <a:lnTo>
                        <a:pt x="3930" y="3468"/>
                      </a:lnTo>
                      <a:lnTo>
                        <a:pt x="3940" y="3436"/>
                      </a:lnTo>
                      <a:lnTo>
                        <a:pt x="3959" y="3405"/>
                      </a:lnTo>
                      <a:lnTo>
                        <a:pt x="3984" y="3380"/>
                      </a:lnTo>
                      <a:lnTo>
                        <a:pt x="4017" y="3359"/>
                      </a:lnTo>
                      <a:lnTo>
                        <a:pt x="4049" y="3348"/>
                      </a:lnTo>
                      <a:lnTo>
                        <a:pt x="4085" y="3344"/>
                      </a:lnTo>
                      <a:lnTo>
                        <a:pt x="4121" y="3348"/>
                      </a:lnTo>
                      <a:lnTo>
                        <a:pt x="4153" y="3359"/>
                      </a:lnTo>
                      <a:lnTo>
                        <a:pt x="4184" y="3378"/>
                      </a:lnTo>
                      <a:lnTo>
                        <a:pt x="4211" y="3404"/>
                      </a:lnTo>
                      <a:lnTo>
                        <a:pt x="4212" y="3407"/>
                      </a:lnTo>
                      <a:lnTo>
                        <a:pt x="4221" y="3417"/>
                      </a:lnTo>
                      <a:lnTo>
                        <a:pt x="4235" y="3434"/>
                      </a:lnTo>
                      <a:lnTo>
                        <a:pt x="4253" y="3458"/>
                      </a:lnTo>
                      <a:lnTo>
                        <a:pt x="4275" y="3486"/>
                      </a:lnTo>
                      <a:lnTo>
                        <a:pt x="4303" y="3518"/>
                      </a:lnTo>
                      <a:lnTo>
                        <a:pt x="4333" y="3555"/>
                      </a:lnTo>
                      <a:lnTo>
                        <a:pt x="4366" y="3598"/>
                      </a:lnTo>
                      <a:lnTo>
                        <a:pt x="4403" y="3642"/>
                      </a:lnTo>
                      <a:lnTo>
                        <a:pt x="4440" y="3692"/>
                      </a:lnTo>
                      <a:lnTo>
                        <a:pt x="4481" y="3743"/>
                      </a:lnTo>
                      <a:lnTo>
                        <a:pt x="4526" y="3797"/>
                      </a:lnTo>
                      <a:lnTo>
                        <a:pt x="4570" y="3853"/>
                      </a:lnTo>
                      <a:lnTo>
                        <a:pt x="4616" y="3911"/>
                      </a:lnTo>
                      <a:lnTo>
                        <a:pt x="4662" y="3971"/>
                      </a:lnTo>
                      <a:lnTo>
                        <a:pt x="4709" y="4031"/>
                      </a:lnTo>
                      <a:lnTo>
                        <a:pt x="4757" y="4090"/>
                      </a:lnTo>
                      <a:lnTo>
                        <a:pt x="4832" y="4187"/>
                      </a:lnTo>
                      <a:lnTo>
                        <a:pt x="4903" y="4279"/>
                      </a:lnTo>
                      <a:lnTo>
                        <a:pt x="4968" y="4363"/>
                      </a:lnTo>
                      <a:lnTo>
                        <a:pt x="5026" y="4439"/>
                      </a:lnTo>
                      <a:lnTo>
                        <a:pt x="5079" y="4509"/>
                      </a:lnTo>
                      <a:lnTo>
                        <a:pt x="5126" y="4572"/>
                      </a:lnTo>
                      <a:lnTo>
                        <a:pt x="5164" y="4625"/>
                      </a:lnTo>
                      <a:lnTo>
                        <a:pt x="5196" y="4669"/>
                      </a:lnTo>
                      <a:lnTo>
                        <a:pt x="5225" y="4709"/>
                      </a:lnTo>
                      <a:lnTo>
                        <a:pt x="5247" y="4743"/>
                      </a:lnTo>
                      <a:lnTo>
                        <a:pt x="5259" y="4761"/>
                      </a:lnTo>
                      <a:lnTo>
                        <a:pt x="5273" y="4783"/>
                      </a:lnTo>
                      <a:lnTo>
                        <a:pt x="5285" y="4807"/>
                      </a:lnTo>
                      <a:lnTo>
                        <a:pt x="5296" y="4835"/>
                      </a:lnTo>
                      <a:lnTo>
                        <a:pt x="5305" y="4864"/>
                      </a:lnTo>
                      <a:lnTo>
                        <a:pt x="5310" y="4892"/>
                      </a:lnTo>
                      <a:lnTo>
                        <a:pt x="5308" y="4923"/>
                      </a:lnTo>
                      <a:lnTo>
                        <a:pt x="5302" y="4954"/>
                      </a:lnTo>
                      <a:lnTo>
                        <a:pt x="5286" y="4984"/>
                      </a:lnTo>
                      <a:lnTo>
                        <a:pt x="5262" y="5015"/>
                      </a:lnTo>
                      <a:lnTo>
                        <a:pt x="5230" y="5041"/>
                      </a:lnTo>
                      <a:lnTo>
                        <a:pt x="5198" y="5054"/>
                      </a:lnTo>
                      <a:lnTo>
                        <a:pt x="5165" y="5061"/>
                      </a:lnTo>
                      <a:lnTo>
                        <a:pt x="5133" y="5061"/>
                      </a:lnTo>
                      <a:lnTo>
                        <a:pt x="5102" y="5056"/>
                      </a:lnTo>
                      <a:lnTo>
                        <a:pt x="5074" y="5047"/>
                      </a:lnTo>
                      <a:lnTo>
                        <a:pt x="5045" y="5036"/>
                      </a:lnTo>
                      <a:lnTo>
                        <a:pt x="5021" y="5022"/>
                      </a:lnTo>
                      <a:lnTo>
                        <a:pt x="4999" y="5010"/>
                      </a:lnTo>
                      <a:lnTo>
                        <a:pt x="4963" y="4991"/>
                      </a:lnTo>
                      <a:lnTo>
                        <a:pt x="4922" y="4966"/>
                      </a:lnTo>
                      <a:lnTo>
                        <a:pt x="4876" y="4937"/>
                      </a:lnTo>
                      <a:lnTo>
                        <a:pt x="4823" y="4904"/>
                      </a:lnTo>
                      <a:lnTo>
                        <a:pt x="4757" y="4862"/>
                      </a:lnTo>
                      <a:lnTo>
                        <a:pt x="4686" y="4816"/>
                      </a:lnTo>
                      <a:lnTo>
                        <a:pt x="4606" y="4763"/>
                      </a:lnTo>
                      <a:lnTo>
                        <a:pt x="4519" y="4705"/>
                      </a:lnTo>
                      <a:lnTo>
                        <a:pt x="4425" y="4642"/>
                      </a:lnTo>
                      <a:lnTo>
                        <a:pt x="4325" y="4574"/>
                      </a:lnTo>
                      <a:lnTo>
                        <a:pt x="4252" y="4525"/>
                      </a:lnTo>
                      <a:lnTo>
                        <a:pt x="4180" y="4477"/>
                      </a:lnTo>
                      <a:lnTo>
                        <a:pt x="4109" y="4427"/>
                      </a:lnTo>
                      <a:lnTo>
                        <a:pt x="4041" y="4381"/>
                      </a:lnTo>
                      <a:lnTo>
                        <a:pt x="3974" y="4335"/>
                      </a:lnTo>
                      <a:lnTo>
                        <a:pt x="3911" y="4293"/>
                      </a:lnTo>
                      <a:lnTo>
                        <a:pt x="3853" y="4252"/>
                      </a:lnTo>
                      <a:lnTo>
                        <a:pt x="3799" y="4215"/>
                      </a:lnTo>
                      <a:lnTo>
                        <a:pt x="3751" y="4182"/>
                      </a:lnTo>
                      <a:lnTo>
                        <a:pt x="3709" y="4153"/>
                      </a:lnTo>
                      <a:lnTo>
                        <a:pt x="3615" y="4211"/>
                      </a:lnTo>
                      <a:lnTo>
                        <a:pt x="3516" y="4262"/>
                      </a:lnTo>
                      <a:lnTo>
                        <a:pt x="3413" y="4307"/>
                      </a:lnTo>
                      <a:lnTo>
                        <a:pt x="3307" y="4342"/>
                      </a:lnTo>
                      <a:lnTo>
                        <a:pt x="3299" y="4395"/>
                      </a:lnTo>
                      <a:lnTo>
                        <a:pt x="3288" y="4453"/>
                      </a:lnTo>
                      <a:lnTo>
                        <a:pt x="3276" y="4519"/>
                      </a:lnTo>
                      <a:lnTo>
                        <a:pt x="3265" y="4591"/>
                      </a:lnTo>
                      <a:lnTo>
                        <a:pt x="3253" y="4664"/>
                      </a:lnTo>
                      <a:lnTo>
                        <a:pt x="3239" y="4743"/>
                      </a:lnTo>
                      <a:lnTo>
                        <a:pt x="3224" y="4819"/>
                      </a:lnTo>
                      <a:lnTo>
                        <a:pt x="3207" y="4918"/>
                      </a:lnTo>
                      <a:lnTo>
                        <a:pt x="3190" y="5007"/>
                      </a:lnTo>
                      <a:lnTo>
                        <a:pt x="3173" y="5088"/>
                      </a:lnTo>
                      <a:lnTo>
                        <a:pt x="3159" y="5160"/>
                      </a:lnTo>
                      <a:lnTo>
                        <a:pt x="3144" y="5223"/>
                      </a:lnTo>
                      <a:lnTo>
                        <a:pt x="3133" y="5269"/>
                      </a:lnTo>
                      <a:lnTo>
                        <a:pt x="3123" y="5311"/>
                      </a:lnTo>
                      <a:lnTo>
                        <a:pt x="3113" y="5351"/>
                      </a:lnTo>
                      <a:lnTo>
                        <a:pt x="3101" y="5388"/>
                      </a:lnTo>
                      <a:lnTo>
                        <a:pt x="3088" y="5422"/>
                      </a:lnTo>
                      <a:lnTo>
                        <a:pt x="3071" y="5451"/>
                      </a:lnTo>
                      <a:lnTo>
                        <a:pt x="3052" y="5477"/>
                      </a:lnTo>
                      <a:lnTo>
                        <a:pt x="3030" y="5499"/>
                      </a:lnTo>
                      <a:lnTo>
                        <a:pt x="3004" y="5514"/>
                      </a:lnTo>
                      <a:lnTo>
                        <a:pt x="2974" y="5524"/>
                      </a:lnTo>
                      <a:lnTo>
                        <a:pt x="2938" y="5530"/>
                      </a:lnTo>
                      <a:lnTo>
                        <a:pt x="2902" y="5528"/>
                      </a:lnTo>
                      <a:lnTo>
                        <a:pt x="2870" y="5519"/>
                      </a:lnTo>
                      <a:lnTo>
                        <a:pt x="2841" y="5506"/>
                      </a:lnTo>
                      <a:lnTo>
                        <a:pt x="2817" y="5485"/>
                      </a:lnTo>
                      <a:lnTo>
                        <a:pt x="2795" y="5461"/>
                      </a:lnTo>
                      <a:lnTo>
                        <a:pt x="2774" y="5432"/>
                      </a:lnTo>
                      <a:lnTo>
                        <a:pt x="2757" y="5400"/>
                      </a:lnTo>
                      <a:lnTo>
                        <a:pt x="2740" y="5364"/>
                      </a:lnTo>
                      <a:lnTo>
                        <a:pt x="2725" y="5327"/>
                      </a:lnTo>
                      <a:lnTo>
                        <a:pt x="2711" y="5288"/>
                      </a:lnTo>
                      <a:lnTo>
                        <a:pt x="2698" y="5248"/>
                      </a:lnTo>
                      <a:lnTo>
                        <a:pt x="2677" y="5187"/>
                      </a:lnTo>
                      <a:lnTo>
                        <a:pt x="2655" y="5116"/>
                      </a:lnTo>
                      <a:lnTo>
                        <a:pt x="2630" y="5037"/>
                      </a:lnTo>
                      <a:lnTo>
                        <a:pt x="2604" y="4950"/>
                      </a:lnTo>
                      <a:lnTo>
                        <a:pt x="2577" y="4855"/>
                      </a:lnTo>
                      <a:lnTo>
                        <a:pt x="2557" y="4780"/>
                      </a:lnTo>
                      <a:lnTo>
                        <a:pt x="2534" y="4705"/>
                      </a:lnTo>
                      <a:lnTo>
                        <a:pt x="2516" y="4634"/>
                      </a:lnTo>
                      <a:lnTo>
                        <a:pt x="2497" y="4565"/>
                      </a:lnTo>
                      <a:lnTo>
                        <a:pt x="2480" y="4501"/>
                      </a:lnTo>
                      <a:lnTo>
                        <a:pt x="2465" y="4443"/>
                      </a:lnTo>
                      <a:lnTo>
                        <a:pt x="2451" y="4393"/>
                      </a:lnTo>
                      <a:lnTo>
                        <a:pt x="2346" y="4373"/>
                      </a:lnTo>
                      <a:lnTo>
                        <a:pt x="2245" y="4346"/>
                      </a:lnTo>
                      <a:lnTo>
                        <a:pt x="2145" y="4313"/>
                      </a:lnTo>
                      <a:lnTo>
                        <a:pt x="2049" y="4274"/>
                      </a:lnTo>
                      <a:lnTo>
                        <a:pt x="2009" y="4305"/>
                      </a:lnTo>
                      <a:lnTo>
                        <a:pt x="1963" y="4342"/>
                      </a:lnTo>
                      <a:lnTo>
                        <a:pt x="1910" y="4385"/>
                      </a:lnTo>
                      <a:lnTo>
                        <a:pt x="1852" y="4431"/>
                      </a:lnTo>
                      <a:lnTo>
                        <a:pt x="1791" y="4480"/>
                      </a:lnTo>
                      <a:lnTo>
                        <a:pt x="1724" y="4533"/>
                      </a:lnTo>
                      <a:lnTo>
                        <a:pt x="1656" y="4588"/>
                      </a:lnTo>
                      <a:lnTo>
                        <a:pt x="1585" y="4644"/>
                      </a:lnTo>
                      <a:lnTo>
                        <a:pt x="1513" y="4702"/>
                      </a:lnTo>
                      <a:lnTo>
                        <a:pt x="1440" y="4760"/>
                      </a:lnTo>
                      <a:lnTo>
                        <a:pt x="1341" y="4835"/>
                      </a:lnTo>
                      <a:lnTo>
                        <a:pt x="1251" y="4906"/>
                      </a:lnTo>
                      <a:lnTo>
                        <a:pt x="1168" y="4971"/>
                      </a:lnTo>
                      <a:lnTo>
                        <a:pt x="1090" y="5030"/>
                      </a:lnTo>
                      <a:lnTo>
                        <a:pt x="1020" y="5083"/>
                      </a:lnTo>
                      <a:lnTo>
                        <a:pt x="957" y="5129"/>
                      </a:lnTo>
                      <a:lnTo>
                        <a:pt x="906" y="5168"/>
                      </a:lnTo>
                      <a:lnTo>
                        <a:pt x="860" y="5201"/>
                      </a:lnTo>
                      <a:lnTo>
                        <a:pt x="821" y="5228"/>
                      </a:lnTo>
                      <a:lnTo>
                        <a:pt x="787" y="5252"/>
                      </a:lnTo>
                      <a:lnTo>
                        <a:pt x="768" y="5264"/>
                      </a:lnTo>
                      <a:lnTo>
                        <a:pt x="746" y="5276"/>
                      </a:lnTo>
                      <a:lnTo>
                        <a:pt x="722" y="5289"/>
                      </a:lnTo>
                      <a:lnTo>
                        <a:pt x="695" y="5301"/>
                      </a:lnTo>
                      <a:lnTo>
                        <a:pt x="668" y="5310"/>
                      </a:lnTo>
                      <a:lnTo>
                        <a:pt x="637" y="5315"/>
                      </a:lnTo>
                      <a:lnTo>
                        <a:pt x="606" y="5313"/>
                      </a:lnTo>
                      <a:lnTo>
                        <a:pt x="576" y="5306"/>
                      </a:lnTo>
                      <a:lnTo>
                        <a:pt x="545" y="5291"/>
                      </a:lnTo>
                      <a:lnTo>
                        <a:pt x="516" y="5266"/>
                      </a:lnTo>
                      <a:lnTo>
                        <a:pt x="492" y="5238"/>
                      </a:lnTo>
                      <a:lnTo>
                        <a:pt x="479" y="5211"/>
                      </a:lnTo>
                      <a:lnTo>
                        <a:pt x="470" y="5184"/>
                      </a:lnTo>
                      <a:lnTo>
                        <a:pt x="467" y="5155"/>
                      </a:lnTo>
                      <a:lnTo>
                        <a:pt x="474" y="5111"/>
                      </a:lnTo>
                      <a:lnTo>
                        <a:pt x="485" y="5070"/>
                      </a:lnTo>
                      <a:lnTo>
                        <a:pt x="502" y="5034"/>
                      </a:lnTo>
                      <a:lnTo>
                        <a:pt x="519" y="5003"/>
                      </a:lnTo>
                      <a:lnTo>
                        <a:pt x="540" y="4967"/>
                      </a:lnTo>
                      <a:lnTo>
                        <a:pt x="564" y="4927"/>
                      </a:lnTo>
                      <a:lnTo>
                        <a:pt x="593" y="4881"/>
                      </a:lnTo>
                      <a:lnTo>
                        <a:pt x="627" y="4826"/>
                      </a:lnTo>
                      <a:lnTo>
                        <a:pt x="668" y="4761"/>
                      </a:lnTo>
                      <a:lnTo>
                        <a:pt x="715" y="4690"/>
                      </a:lnTo>
                      <a:lnTo>
                        <a:pt x="766" y="4610"/>
                      </a:lnTo>
                      <a:lnTo>
                        <a:pt x="824" y="4523"/>
                      </a:lnTo>
                      <a:lnTo>
                        <a:pt x="887" y="4429"/>
                      </a:lnTo>
                      <a:lnTo>
                        <a:pt x="955" y="4329"/>
                      </a:lnTo>
                      <a:lnTo>
                        <a:pt x="1005" y="4255"/>
                      </a:lnTo>
                      <a:lnTo>
                        <a:pt x="1054" y="4184"/>
                      </a:lnTo>
                      <a:lnTo>
                        <a:pt x="1102" y="4112"/>
                      </a:lnTo>
                      <a:lnTo>
                        <a:pt x="1149" y="4044"/>
                      </a:lnTo>
                      <a:lnTo>
                        <a:pt x="1193" y="3978"/>
                      </a:lnTo>
                      <a:lnTo>
                        <a:pt x="1236" y="3915"/>
                      </a:lnTo>
                      <a:lnTo>
                        <a:pt x="1277" y="3857"/>
                      </a:lnTo>
                      <a:lnTo>
                        <a:pt x="1314" y="3802"/>
                      </a:lnTo>
                      <a:lnTo>
                        <a:pt x="1347" y="3755"/>
                      </a:lnTo>
                      <a:lnTo>
                        <a:pt x="1376" y="3712"/>
                      </a:lnTo>
                      <a:lnTo>
                        <a:pt x="1316" y="3617"/>
                      </a:lnTo>
                      <a:lnTo>
                        <a:pt x="1261" y="3514"/>
                      </a:lnTo>
                      <a:lnTo>
                        <a:pt x="1216" y="3411"/>
                      </a:lnTo>
                      <a:lnTo>
                        <a:pt x="1180" y="3307"/>
                      </a:lnTo>
                      <a:lnTo>
                        <a:pt x="1129" y="3298"/>
                      </a:lnTo>
                      <a:lnTo>
                        <a:pt x="1069" y="3288"/>
                      </a:lnTo>
                      <a:lnTo>
                        <a:pt x="1005" y="3278"/>
                      </a:lnTo>
                      <a:lnTo>
                        <a:pt x="935" y="3266"/>
                      </a:lnTo>
                      <a:lnTo>
                        <a:pt x="860" y="3252"/>
                      </a:lnTo>
                      <a:lnTo>
                        <a:pt x="783" y="3239"/>
                      </a:lnTo>
                      <a:lnTo>
                        <a:pt x="707" y="3225"/>
                      </a:lnTo>
                      <a:lnTo>
                        <a:pt x="610" y="3208"/>
                      </a:lnTo>
                      <a:lnTo>
                        <a:pt x="521" y="3191"/>
                      </a:lnTo>
                      <a:lnTo>
                        <a:pt x="440" y="3176"/>
                      </a:lnTo>
                      <a:lnTo>
                        <a:pt x="368" y="3160"/>
                      </a:lnTo>
                      <a:lnTo>
                        <a:pt x="305" y="3147"/>
                      </a:lnTo>
                      <a:lnTo>
                        <a:pt x="261" y="3136"/>
                      </a:lnTo>
                      <a:lnTo>
                        <a:pt x="218" y="3126"/>
                      </a:lnTo>
                      <a:lnTo>
                        <a:pt x="179" y="3116"/>
                      </a:lnTo>
                      <a:lnTo>
                        <a:pt x="142" y="3102"/>
                      </a:lnTo>
                      <a:lnTo>
                        <a:pt x="109" y="3089"/>
                      </a:lnTo>
                      <a:lnTo>
                        <a:pt x="79" y="3073"/>
                      </a:lnTo>
                      <a:lnTo>
                        <a:pt x="53" y="3055"/>
                      </a:lnTo>
                      <a:lnTo>
                        <a:pt x="33" y="3032"/>
                      </a:lnTo>
                      <a:lnTo>
                        <a:pt x="16" y="3007"/>
                      </a:lnTo>
                      <a:lnTo>
                        <a:pt x="6" y="2976"/>
                      </a:lnTo>
                      <a:lnTo>
                        <a:pt x="0" y="2940"/>
                      </a:lnTo>
                      <a:lnTo>
                        <a:pt x="0" y="2930"/>
                      </a:lnTo>
                      <a:lnTo>
                        <a:pt x="4" y="2893"/>
                      </a:lnTo>
                      <a:lnTo>
                        <a:pt x="16" y="2860"/>
                      </a:lnTo>
                      <a:lnTo>
                        <a:pt x="34" y="2831"/>
                      </a:lnTo>
                      <a:lnTo>
                        <a:pt x="58" y="2806"/>
                      </a:lnTo>
                      <a:lnTo>
                        <a:pt x="87" y="2784"/>
                      </a:lnTo>
                      <a:lnTo>
                        <a:pt x="121" y="2763"/>
                      </a:lnTo>
                      <a:lnTo>
                        <a:pt x="157" y="2746"/>
                      </a:lnTo>
                      <a:lnTo>
                        <a:pt x="198" y="2729"/>
                      </a:lnTo>
                      <a:lnTo>
                        <a:pt x="239" y="2714"/>
                      </a:lnTo>
                      <a:lnTo>
                        <a:pt x="283" y="2700"/>
                      </a:lnTo>
                      <a:lnTo>
                        <a:pt x="344" y="2680"/>
                      </a:lnTo>
                      <a:lnTo>
                        <a:pt x="414" y="2656"/>
                      </a:lnTo>
                      <a:lnTo>
                        <a:pt x="492" y="2632"/>
                      </a:lnTo>
                      <a:lnTo>
                        <a:pt x="579" y="2607"/>
                      </a:lnTo>
                      <a:lnTo>
                        <a:pt x="674" y="2579"/>
                      </a:lnTo>
                      <a:lnTo>
                        <a:pt x="749" y="2557"/>
                      </a:lnTo>
                      <a:lnTo>
                        <a:pt x="824" y="2537"/>
                      </a:lnTo>
                      <a:lnTo>
                        <a:pt x="896" y="2518"/>
                      </a:lnTo>
                      <a:lnTo>
                        <a:pt x="964" y="2499"/>
                      </a:lnTo>
                      <a:lnTo>
                        <a:pt x="1027" y="2482"/>
                      </a:lnTo>
                      <a:lnTo>
                        <a:pt x="1084" y="2467"/>
                      </a:lnTo>
                      <a:lnTo>
                        <a:pt x="1136" y="2453"/>
                      </a:lnTo>
                      <a:lnTo>
                        <a:pt x="1156" y="2348"/>
                      </a:lnTo>
                      <a:lnTo>
                        <a:pt x="1183" y="2245"/>
                      </a:lnTo>
                      <a:lnTo>
                        <a:pt x="1216" y="2145"/>
                      </a:lnTo>
                      <a:lnTo>
                        <a:pt x="1255" y="2050"/>
                      </a:lnTo>
                      <a:lnTo>
                        <a:pt x="1222" y="2009"/>
                      </a:lnTo>
                      <a:lnTo>
                        <a:pt x="1187" y="1963"/>
                      </a:lnTo>
                      <a:lnTo>
                        <a:pt x="1144" y="1910"/>
                      </a:lnTo>
                      <a:lnTo>
                        <a:pt x="1098" y="1852"/>
                      </a:lnTo>
                      <a:lnTo>
                        <a:pt x="1049" y="1791"/>
                      </a:lnTo>
                      <a:lnTo>
                        <a:pt x="996" y="1726"/>
                      </a:lnTo>
                      <a:lnTo>
                        <a:pt x="942" y="1656"/>
                      </a:lnTo>
                      <a:lnTo>
                        <a:pt x="885" y="1586"/>
                      </a:lnTo>
                      <a:lnTo>
                        <a:pt x="829" y="1513"/>
                      </a:lnTo>
                      <a:lnTo>
                        <a:pt x="771" y="1440"/>
                      </a:lnTo>
                      <a:lnTo>
                        <a:pt x="695" y="1343"/>
                      </a:lnTo>
                      <a:lnTo>
                        <a:pt x="623" y="1252"/>
                      </a:lnTo>
                      <a:lnTo>
                        <a:pt x="559" y="1167"/>
                      </a:lnTo>
                      <a:lnTo>
                        <a:pt x="501" y="1091"/>
                      </a:lnTo>
                      <a:lnTo>
                        <a:pt x="448" y="1021"/>
                      </a:lnTo>
                      <a:lnTo>
                        <a:pt x="400" y="958"/>
                      </a:lnTo>
                      <a:lnTo>
                        <a:pt x="363" y="907"/>
                      </a:lnTo>
                      <a:lnTo>
                        <a:pt x="329" y="861"/>
                      </a:lnTo>
                      <a:lnTo>
                        <a:pt x="302" y="821"/>
                      </a:lnTo>
                      <a:lnTo>
                        <a:pt x="280" y="787"/>
                      </a:lnTo>
                      <a:lnTo>
                        <a:pt x="264" y="764"/>
                      </a:lnTo>
                      <a:lnTo>
                        <a:pt x="247" y="733"/>
                      </a:lnTo>
                      <a:lnTo>
                        <a:pt x="232" y="701"/>
                      </a:lnTo>
                      <a:lnTo>
                        <a:pt x="220" y="665"/>
                      </a:lnTo>
                      <a:lnTo>
                        <a:pt x="217" y="626"/>
                      </a:lnTo>
                      <a:lnTo>
                        <a:pt x="218" y="598"/>
                      </a:lnTo>
                      <a:lnTo>
                        <a:pt x="227" y="571"/>
                      </a:lnTo>
                      <a:lnTo>
                        <a:pt x="242" y="542"/>
                      </a:lnTo>
                      <a:lnTo>
                        <a:pt x="264" y="515"/>
                      </a:lnTo>
                      <a:lnTo>
                        <a:pt x="295" y="491"/>
                      </a:lnTo>
                      <a:lnTo>
                        <a:pt x="327" y="476"/>
                      </a:lnTo>
                      <a:lnTo>
                        <a:pt x="360" y="469"/>
                      </a:lnTo>
                      <a:lnTo>
                        <a:pt x="392" y="469"/>
                      </a:lnTo>
                      <a:lnTo>
                        <a:pt x="422" y="474"/>
                      </a:lnTo>
                      <a:lnTo>
                        <a:pt x="453" y="483"/>
                      </a:lnTo>
                      <a:lnTo>
                        <a:pt x="480" y="494"/>
                      </a:lnTo>
                      <a:lnTo>
                        <a:pt x="506" y="508"/>
                      </a:lnTo>
                      <a:lnTo>
                        <a:pt x="528" y="520"/>
                      </a:lnTo>
                      <a:lnTo>
                        <a:pt x="562" y="539"/>
                      </a:lnTo>
                      <a:lnTo>
                        <a:pt x="603" y="564"/>
                      </a:lnTo>
                      <a:lnTo>
                        <a:pt x="651" y="593"/>
                      </a:lnTo>
                      <a:lnTo>
                        <a:pt x="703" y="626"/>
                      </a:lnTo>
                      <a:lnTo>
                        <a:pt x="768" y="668"/>
                      </a:lnTo>
                      <a:lnTo>
                        <a:pt x="841" y="714"/>
                      </a:lnTo>
                      <a:lnTo>
                        <a:pt x="919" y="767"/>
                      </a:lnTo>
                      <a:lnTo>
                        <a:pt x="1006" y="825"/>
                      </a:lnTo>
                      <a:lnTo>
                        <a:pt x="1100" y="888"/>
                      </a:lnTo>
                      <a:lnTo>
                        <a:pt x="1200" y="956"/>
                      </a:lnTo>
                      <a:lnTo>
                        <a:pt x="1273" y="1005"/>
                      </a:lnTo>
                      <a:lnTo>
                        <a:pt x="1347" y="1053"/>
                      </a:lnTo>
                      <a:lnTo>
                        <a:pt x="1416" y="1103"/>
                      </a:lnTo>
                      <a:lnTo>
                        <a:pt x="1486" y="1149"/>
                      </a:lnTo>
                      <a:lnTo>
                        <a:pt x="1552" y="1195"/>
                      </a:lnTo>
                      <a:lnTo>
                        <a:pt x="1614" y="1237"/>
                      </a:lnTo>
                      <a:lnTo>
                        <a:pt x="1673" y="1278"/>
                      </a:lnTo>
                      <a:lnTo>
                        <a:pt x="1726" y="1315"/>
                      </a:lnTo>
                      <a:lnTo>
                        <a:pt x="1774" y="1348"/>
                      </a:lnTo>
                      <a:lnTo>
                        <a:pt x="1816" y="1377"/>
                      </a:lnTo>
                      <a:lnTo>
                        <a:pt x="1910" y="1319"/>
                      </a:lnTo>
                      <a:lnTo>
                        <a:pt x="2010" y="1268"/>
                      </a:lnTo>
                      <a:lnTo>
                        <a:pt x="2114" y="1223"/>
                      </a:lnTo>
                      <a:lnTo>
                        <a:pt x="2220" y="1188"/>
                      </a:lnTo>
                      <a:lnTo>
                        <a:pt x="2228" y="1135"/>
                      </a:lnTo>
                      <a:lnTo>
                        <a:pt x="2238" y="1077"/>
                      </a:lnTo>
                      <a:lnTo>
                        <a:pt x="2249" y="1011"/>
                      </a:lnTo>
                      <a:lnTo>
                        <a:pt x="2260" y="941"/>
                      </a:lnTo>
                      <a:lnTo>
                        <a:pt x="2274" y="866"/>
                      </a:lnTo>
                      <a:lnTo>
                        <a:pt x="2288" y="789"/>
                      </a:lnTo>
                      <a:lnTo>
                        <a:pt x="2301" y="711"/>
                      </a:lnTo>
                      <a:lnTo>
                        <a:pt x="2320" y="612"/>
                      </a:lnTo>
                      <a:lnTo>
                        <a:pt x="2337" y="523"/>
                      </a:lnTo>
                      <a:lnTo>
                        <a:pt x="2352" y="442"/>
                      </a:lnTo>
                      <a:lnTo>
                        <a:pt x="2368" y="370"/>
                      </a:lnTo>
                      <a:lnTo>
                        <a:pt x="2381" y="307"/>
                      </a:lnTo>
                      <a:lnTo>
                        <a:pt x="2391" y="263"/>
                      </a:lnTo>
                      <a:lnTo>
                        <a:pt x="2402" y="220"/>
                      </a:lnTo>
                      <a:lnTo>
                        <a:pt x="2414" y="179"/>
                      </a:lnTo>
                      <a:lnTo>
                        <a:pt x="2426" y="142"/>
                      </a:lnTo>
                      <a:lnTo>
                        <a:pt x="2439" y="109"/>
                      </a:lnTo>
                      <a:lnTo>
                        <a:pt x="2454" y="79"/>
                      </a:lnTo>
                      <a:lnTo>
                        <a:pt x="2473" y="53"/>
                      </a:lnTo>
                      <a:lnTo>
                        <a:pt x="2497" y="33"/>
                      </a:lnTo>
                      <a:lnTo>
                        <a:pt x="2523" y="16"/>
                      </a:lnTo>
                      <a:lnTo>
                        <a:pt x="2553" y="6"/>
                      </a:lnTo>
                      <a:lnTo>
                        <a:pt x="2587" y="0"/>
                      </a:lnTo>
                      <a:close/>
                    </a:path>
                  </a:pathLst>
                </a:custGeom>
                <a:solidFill>
                  <a:srgbClr val="3DCD58"/>
                </a:solidFill>
                <a:ln w="0">
                  <a:noFill/>
                  <a:prstDash val="solid"/>
                  <a:round/>
                  <a:headEnd/>
                  <a:tailEnd/>
                </a:ln>
              </p:spPr>
              <p:txBody>
                <a:bodyPr vert="horz" wrap="square" lIns="162517" tIns="81259" rIns="162517" bIns="81259" numCol="1" anchor="t" anchorCtr="0" compatLnSpc="1">
                  <a:prstTxWarp prst="textNoShape">
                    <a:avLst/>
                  </a:prstTxWarp>
                </a:bodyPr>
                <a:lstStyle/>
                <a:p>
                  <a:pPr defTabSz="1219170">
                    <a:defRPr/>
                  </a:pPr>
                  <a:endParaRPr lang="en-AU" sz="2844" kern="0">
                    <a:latin typeface="Arial"/>
                  </a:endParaRPr>
                </a:p>
              </p:txBody>
            </p:sp>
            <p:sp>
              <p:nvSpPr>
                <p:cNvPr id="78" name="Freeform 29">
                  <a:extLst>
                    <a:ext uri="{FF2B5EF4-FFF2-40B4-BE49-F238E27FC236}">
                      <a16:creationId xmlns:a16="http://schemas.microsoft.com/office/drawing/2014/main" id="{F58392B0-655B-4DDF-8C14-49A678E3630C}"/>
                    </a:ext>
                  </a:extLst>
                </p:cNvPr>
                <p:cNvSpPr>
                  <a:spLocks noChangeAspect="1"/>
                </p:cNvSpPr>
                <p:nvPr/>
              </p:nvSpPr>
              <p:spPr bwMode="auto">
                <a:xfrm>
                  <a:off x="8669323" y="2216038"/>
                  <a:ext cx="309676" cy="271642"/>
                </a:xfrm>
                <a:custGeom>
                  <a:avLst/>
                  <a:gdLst>
                    <a:gd name="T0" fmla="*/ 99 w 366"/>
                    <a:gd name="T1" fmla="*/ 0 h 320"/>
                    <a:gd name="T2" fmla="*/ 86 w 366"/>
                    <a:gd name="T3" fmla="*/ 14 h 320"/>
                    <a:gd name="T4" fmla="*/ 86 w 366"/>
                    <a:gd name="T5" fmla="*/ 117 h 320"/>
                    <a:gd name="T6" fmla="*/ 68 w 366"/>
                    <a:gd name="T7" fmla="*/ 117 h 320"/>
                    <a:gd name="T8" fmla="*/ 55 w 366"/>
                    <a:gd name="T9" fmla="*/ 130 h 320"/>
                    <a:gd name="T10" fmla="*/ 55 w 366"/>
                    <a:gd name="T11" fmla="*/ 293 h 320"/>
                    <a:gd name="T12" fmla="*/ 13 w 366"/>
                    <a:gd name="T13" fmla="*/ 293 h 320"/>
                    <a:gd name="T14" fmla="*/ 0 w 366"/>
                    <a:gd name="T15" fmla="*/ 306 h 320"/>
                    <a:gd name="T16" fmla="*/ 13 w 366"/>
                    <a:gd name="T17" fmla="*/ 320 h 320"/>
                    <a:gd name="T18" fmla="*/ 68 w 366"/>
                    <a:gd name="T19" fmla="*/ 320 h 320"/>
                    <a:gd name="T20" fmla="*/ 81 w 366"/>
                    <a:gd name="T21" fmla="*/ 306 h 320"/>
                    <a:gd name="T22" fmla="*/ 81 w 366"/>
                    <a:gd name="T23" fmla="*/ 143 h 320"/>
                    <a:gd name="T24" fmla="*/ 99 w 366"/>
                    <a:gd name="T25" fmla="*/ 143 h 320"/>
                    <a:gd name="T26" fmla="*/ 112 w 366"/>
                    <a:gd name="T27" fmla="*/ 130 h 320"/>
                    <a:gd name="T28" fmla="*/ 112 w 366"/>
                    <a:gd name="T29" fmla="*/ 27 h 320"/>
                    <a:gd name="T30" fmla="*/ 184 w 366"/>
                    <a:gd name="T31" fmla="*/ 27 h 320"/>
                    <a:gd name="T32" fmla="*/ 184 w 366"/>
                    <a:gd name="T33" fmla="*/ 207 h 320"/>
                    <a:gd name="T34" fmla="*/ 198 w 366"/>
                    <a:gd name="T35" fmla="*/ 220 h 320"/>
                    <a:gd name="T36" fmla="*/ 231 w 366"/>
                    <a:gd name="T37" fmla="*/ 220 h 320"/>
                    <a:gd name="T38" fmla="*/ 231 w 366"/>
                    <a:gd name="T39" fmla="*/ 270 h 320"/>
                    <a:gd name="T40" fmla="*/ 244 w 366"/>
                    <a:gd name="T41" fmla="*/ 284 h 320"/>
                    <a:gd name="T42" fmla="*/ 298 w 366"/>
                    <a:gd name="T43" fmla="*/ 284 h 320"/>
                    <a:gd name="T44" fmla="*/ 311 w 366"/>
                    <a:gd name="T45" fmla="*/ 270 h 320"/>
                    <a:gd name="T46" fmla="*/ 311 w 366"/>
                    <a:gd name="T47" fmla="*/ 83 h 320"/>
                    <a:gd name="T48" fmla="*/ 340 w 366"/>
                    <a:gd name="T49" fmla="*/ 83 h 320"/>
                    <a:gd name="T50" fmla="*/ 340 w 366"/>
                    <a:gd name="T51" fmla="*/ 307 h 320"/>
                    <a:gd name="T52" fmla="*/ 353 w 366"/>
                    <a:gd name="T53" fmla="*/ 320 h 320"/>
                    <a:gd name="T54" fmla="*/ 366 w 366"/>
                    <a:gd name="T55" fmla="*/ 307 h 320"/>
                    <a:gd name="T56" fmla="*/ 366 w 366"/>
                    <a:gd name="T57" fmla="*/ 70 h 320"/>
                    <a:gd name="T58" fmla="*/ 353 w 366"/>
                    <a:gd name="T59" fmla="*/ 57 h 320"/>
                    <a:gd name="T60" fmla="*/ 298 w 366"/>
                    <a:gd name="T61" fmla="*/ 57 h 320"/>
                    <a:gd name="T62" fmla="*/ 285 w 366"/>
                    <a:gd name="T63" fmla="*/ 70 h 320"/>
                    <a:gd name="T64" fmla="*/ 285 w 366"/>
                    <a:gd name="T65" fmla="*/ 257 h 320"/>
                    <a:gd name="T66" fmla="*/ 257 w 366"/>
                    <a:gd name="T67" fmla="*/ 257 h 320"/>
                    <a:gd name="T68" fmla="*/ 257 w 366"/>
                    <a:gd name="T69" fmla="*/ 207 h 320"/>
                    <a:gd name="T70" fmla="*/ 244 w 366"/>
                    <a:gd name="T71" fmla="*/ 193 h 320"/>
                    <a:gd name="T72" fmla="*/ 211 w 366"/>
                    <a:gd name="T73" fmla="*/ 193 h 320"/>
                    <a:gd name="T74" fmla="*/ 211 w 366"/>
                    <a:gd name="T75" fmla="*/ 14 h 320"/>
                    <a:gd name="T76" fmla="*/ 198 w 366"/>
                    <a:gd name="T77" fmla="*/ 0 h 320"/>
                    <a:gd name="T78" fmla="*/ 99 w 366"/>
                    <a:gd name="T79"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6" h="320">
                      <a:moveTo>
                        <a:pt x="99" y="0"/>
                      </a:moveTo>
                      <a:cubicBezTo>
                        <a:pt x="92" y="0"/>
                        <a:pt x="86" y="6"/>
                        <a:pt x="86" y="14"/>
                      </a:cubicBezTo>
                      <a:cubicBezTo>
                        <a:pt x="86" y="14"/>
                        <a:pt x="86" y="96"/>
                        <a:pt x="86" y="117"/>
                      </a:cubicBezTo>
                      <a:cubicBezTo>
                        <a:pt x="77" y="117"/>
                        <a:pt x="68" y="117"/>
                        <a:pt x="68" y="117"/>
                      </a:cubicBezTo>
                      <a:cubicBezTo>
                        <a:pt x="61" y="117"/>
                        <a:pt x="55" y="123"/>
                        <a:pt x="55" y="130"/>
                      </a:cubicBezTo>
                      <a:cubicBezTo>
                        <a:pt x="55" y="130"/>
                        <a:pt x="55" y="271"/>
                        <a:pt x="55" y="293"/>
                      </a:cubicBezTo>
                      <a:cubicBezTo>
                        <a:pt x="40" y="293"/>
                        <a:pt x="13" y="293"/>
                        <a:pt x="13" y="293"/>
                      </a:cubicBezTo>
                      <a:cubicBezTo>
                        <a:pt x="6" y="293"/>
                        <a:pt x="0" y="299"/>
                        <a:pt x="0" y="306"/>
                      </a:cubicBezTo>
                      <a:cubicBezTo>
                        <a:pt x="0" y="314"/>
                        <a:pt x="6" y="320"/>
                        <a:pt x="13" y="320"/>
                      </a:cubicBezTo>
                      <a:cubicBezTo>
                        <a:pt x="68" y="320"/>
                        <a:pt x="68" y="320"/>
                        <a:pt x="68" y="320"/>
                      </a:cubicBezTo>
                      <a:cubicBezTo>
                        <a:pt x="75" y="320"/>
                        <a:pt x="81" y="314"/>
                        <a:pt x="81" y="306"/>
                      </a:cubicBezTo>
                      <a:cubicBezTo>
                        <a:pt x="81" y="306"/>
                        <a:pt x="81" y="165"/>
                        <a:pt x="81" y="143"/>
                      </a:cubicBezTo>
                      <a:cubicBezTo>
                        <a:pt x="90" y="143"/>
                        <a:pt x="99" y="143"/>
                        <a:pt x="99" y="143"/>
                      </a:cubicBezTo>
                      <a:cubicBezTo>
                        <a:pt x="106" y="143"/>
                        <a:pt x="112" y="137"/>
                        <a:pt x="112" y="130"/>
                      </a:cubicBezTo>
                      <a:cubicBezTo>
                        <a:pt x="112" y="130"/>
                        <a:pt x="112" y="47"/>
                        <a:pt x="112" y="27"/>
                      </a:cubicBezTo>
                      <a:cubicBezTo>
                        <a:pt x="129" y="27"/>
                        <a:pt x="168" y="27"/>
                        <a:pt x="184" y="27"/>
                      </a:cubicBezTo>
                      <a:cubicBezTo>
                        <a:pt x="184" y="49"/>
                        <a:pt x="184" y="207"/>
                        <a:pt x="184" y="207"/>
                      </a:cubicBezTo>
                      <a:cubicBezTo>
                        <a:pt x="184" y="214"/>
                        <a:pt x="190" y="220"/>
                        <a:pt x="198" y="220"/>
                      </a:cubicBezTo>
                      <a:cubicBezTo>
                        <a:pt x="198" y="220"/>
                        <a:pt x="217" y="220"/>
                        <a:pt x="231" y="220"/>
                      </a:cubicBezTo>
                      <a:cubicBezTo>
                        <a:pt x="231" y="236"/>
                        <a:pt x="231" y="270"/>
                        <a:pt x="231" y="270"/>
                      </a:cubicBezTo>
                      <a:cubicBezTo>
                        <a:pt x="231" y="278"/>
                        <a:pt x="237" y="284"/>
                        <a:pt x="244" y="284"/>
                      </a:cubicBezTo>
                      <a:cubicBezTo>
                        <a:pt x="298" y="284"/>
                        <a:pt x="298" y="284"/>
                        <a:pt x="298" y="284"/>
                      </a:cubicBezTo>
                      <a:cubicBezTo>
                        <a:pt x="305" y="284"/>
                        <a:pt x="311" y="278"/>
                        <a:pt x="311" y="270"/>
                      </a:cubicBezTo>
                      <a:cubicBezTo>
                        <a:pt x="311" y="270"/>
                        <a:pt x="311" y="106"/>
                        <a:pt x="311" y="83"/>
                      </a:cubicBezTo>
                      <a:cubicBezTo>
                        <a:pt x="322" y="83"/>
                        <a:pt x="330" y="83"/>
                        <a:pt x="340" y="83"/>
                      </a:cubicBezTo>
                      <a:cubicBezTo>
                        <a:pt x="340" y="107"/>
                        <a:pt x="340" y="307"/>
                        <a:pt x="340" y="307"/>
                      </a:cubicBezTo>
                      <a:cubicBezTo>
                        <a:pt x="340" y="314"/>
                        <a:pt x="346" y="320"/>
                        <a:pt x="353" y="320"/>
                      </a:cubicBezTo>
                      <a:cubicBezTo>
                        <a:pt x="361" y="320"/>
                        <a:pt x="366" y="314"/>
                        <a:pt x="366" y="307"/>
                      </a:cubicBezTo>
                      <a:cubicBezTo>
                        <a:pt x="366" y="70"/>
                        <a:pt x="366" y="70"/>
                        <a:pt x="366" y="70"/>
                      </a:cubicBezTo>
                      <a:cubicBezTo>
                        <a:pt x="366" y="63"/>
                        <a:pt x="361" y="57"/>
                        <a:pt x="353" y="57"/>
                      </a:cubicBezTo>
                      <a:cubicBezTo>
                        <a:pt x="298" y="57"/>
                        <a:pt x="298" y="57"/>
                        <a:pt x="298" y="57"/>
                      </a:cubicBezTo>
                      <a:cubicBezTo>
                        <a:pt x="291" y="57"/>
                        <a:pt x="285" y="63"/>
                        <a:pt x="285" y="70"/>
                      </a:cubicBezTo>
                      <a:cubicBezTo>
                        <a:pt x="285" y="70"/>
                        <a:pt x="285" y="234"/>
                        <a:pt x="285" y="257"/>
                      </a:cubicBezTo>
                      <a:cubicBezTo>
                        <a:pt x="275" y="257"/>
                        <a:pt x="267" y="257"/>
                        <a:pt x="257" y="257"/>
                      </a:cubicBezTo>
                      <a:cubicBezTo>
                        <a:pt x="257" y="241"/>
                        <a:pt x="257" y="207"/>
                        <a:pt x="257" y="207"/>
                      </a:cubicBezTo>
                      <a:cubicBezTo>
                        <a:pt x="257" y="199"/>
                        <a:pt x="251" y="193"/>
                        <a:pt x="244" y="193"/>
                      </a:cubicBezTo>
                      <a:cubicBezTo>
                        <a:pt x="244" y="193"/>
                        <a:pt x="224" y="193"/>
                        <a:pt x="211" y="193"/>
                      </a:cubicBezTo>
                      <a:cubicBezTo>
                        <a:pt x="211" y="171"/>
                        <a:pt x="211" y="14"/>
                        <a:pt x="211" y="14"/>
                      </a:cubicBezTo>
                      <a:cubicBezTo>
                        <a:pt x="211" y="6"/>
                        <a:pt x="205" y="0"/>
                        <a:pt x="198" y="0"/>
                      </a:cubicBezTo>
                      <a:lnTo>
                        <a:pt x="99" y="0"/>
                      </a:lnTo>
                      <a:close/>
                    </a:path>
                  </a:pathLst>
                </a:custGeom>
                <a:solidFill>
                  <a:srgbClr val="3DCD58"/>
                </a:solidFill>
                <a:ln>
                  <a:noFill/>
                </a:ln>
              </p:spPr>
              <p:txBody>
                <a:bodyPr vert="horz" wrap="square" lIns="162517" tIns="81259" rIns="162517" bIns="81259" numCol="1" anchor="t" anchorCtr="0" compatLnSpc="1">
                  <a:prstTxWarp prst="textNoShape">
                    <a:avLst/>
                  </a:prstTxWarp>
                </a:bodyPr>
                <a:lstStyle/>
                <a:p>
                  <a:pPr defTabSz="1219170">
                    <a:defRPr/>
                  </a:pPr>
                  <a:endParaRPr lang="en-AU" sz="2844" kern="0">
                    <a:latin typeface="Arial"/>
                  </a:endParaRPr>
                </a:p>
              </p:txBody>
            </p:sp>
            <p:grpSp>
              <p:nvGrpSpPr>
                <p:cNvPr id="79" name="Group 78">
                  <a:extLst>
                    <a:ext uri="{FF2B5EF4-FFF2-40B4-BE49-F238E27FC236}">
                      <a16:creationId xmlns:a16="http://schemas.microsoft.com/office/drawing/2014/main" id="{08457215-022E-4867-9948-2A8CE64B261F}"/>
                    </a:ext>
                  </a:extLst>
                </p:cNvPr>
                <p:cNvGrpSpPr/>
                <p:nvPr/>
              </p:nvGrpSpPr>
              <p:grpSpPr>
                <a:xfrm>
                  <a:off x="9154270" y="2754484"/>
                  <a:ext cx="197854" cy="378567"/>
                  <a:chOff x="6809309" y="2714928"/>
                  <a:chExt cx="176672" cy="338038"/>
                </a:xfrm>
              </p:grpSpPr>
              <p:grpSp>
                <p:nvGrpSpPr>
                  <p:cNvPr id="81" name="Group 80">
                    <a:extLst>
                      <a:ext uri="{FF2B5EF4-FFF2-40B4-BE49-F238E27FC236}">
                        <a16:creationId xmlns:a16="http://schemas.microsoft.com/office/drawing/2014/main" id="{C865D0F1-2E97-4192-A373-F04607F6E129}"/>
                      </a:ext>
                    </a:extLst>
                  </p:cNvPr>
                  <p:cNvGrpSpPr>
                    <a:grpSpLocks noChangeAspect="1"/>
                  </p:cNvGrpSpPr>
                  <p:nvPr/>
                </p:nvGrpSpPr>
                <p:grpSpPr bwMode="auto">
                  <a:xfrm>
                    <a:off x="6809309" y="2714928"/>
                    <a:ext cx="176672" cy="338038"/>
                    <a:chOff x="2136" y="732"/>
                    <a:chExt cx="958" cy="1833"/>
                  </a:xfrm>
                </p:grpSpPr>
                <p:sp>
                  <p:nvSpPr>
                    <p:cNvPr id="83" name="Freeform 10">
                      <a:extLst>
                        <a:ext uri="{FF2B5EF4-FFF2-40B4-BE49-F238E27FC236}">
                          <a16:creationId xmlns:a16="http://schemas.microsoft.com/office/drawing/2014/main" id="{5570CEA0-3A38-4A4F-BAF0-400271B24C8E}"/>
                        </a:ext>
                      </a:extLst>
                    </p:cNvPr>
                    <p:cNvSpPr>
                      <a:spLocks/>
                    </p:cNvSpPr>
                    <p:nvPr/>
                  </p:nvSpPr>
                  <p:spPr bwMode="auto">
                    <a:xfrm>
                      <a:off x="2136" y="732"/>
                      <a:ext cx="958" cy="1833"/>
                    </a:xfrm>
                    <a:custGeom>
                      <a:avLst/>
                      <a:gdLst>
                        <a:gd name="T0" fmla="*/ 197 w 235"/>
                        <a:gd name="T1" fmla="*/ 418 h 449"/>
                        <a:gd name="T2" fmla="*/ 0 w 235"/>
                        <a:gd name="T3" fmla="*/ 369 h 449"/>
                        <a:gd name="T4" fmla="*/ 0 w 235"/>
                        <a:gd name="T5" fmla="*/ 61 h 449"/>
                        <a:gd name="T6" fmla="*/ 79 w 235"/>
                        <a:gd name="T7" fmla="*/ 33 h 449"/>
                        <a:gd name="T8" fmla="*/ 88 w 235"/>
                        <a:gd name="T9" fmla="*/ 31 h 449"/>
                        <a:gd name="T10" fmla="*/ 88 w 235"/>
                        <a:gd name="T11" fmla="*/ 7 h 449"/>
                        <a:gd name="T12" fmla="*/ 147 w 235"/>
                        <a:gd name="T13" fmla="*/ 7 h 449"/>
                        <a:gd name="T14" fmla="*/ 147 w 235"/>
                        <a:gd name="T15" fmla="*/ 32 h 449"/>
                        <a:gd name="T16" fmla="*/ 151 w 235"/>
                        <a:gd name="T17" fmla="*/ 32 h 449"/>
                        <a:gd name="T18" fmla="*/ 235 w 235"/>
                        <a:gd name="T19" fmla="*/ 61 h 449"/>
                        <a:gd name="T20" fmla="*/ 235 w 235"/>
                        <a:gd name="T21" fmla="*/ 36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noFill/>
                    <a:ln w="12700" cap="rnd">
                      <a:solidFill>
                        <a:srgbClr val="3DCD5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pPr defTabSz="1219170">
                        <a:defRPr/>
                      </a:pPr>
                      <a:endParaRPr lang="en-AU" sz="3199" kern="0">
                        <a:latin typeface="Arial"/>
                      </a:endParaRPr>
                    </a:p>
                  </p:txBody>
                </p:sp>
                <p:sp>
                  <p:nvSpPr>
                    <p:cNvPr id="84" name="Freeform 11">
                      <a:extLst>
                        <a:ext uri="{FF2B5EF4-FFF2-40B4-BE49-F238E27FC236}">
                          <a16:creationId xmlns:a16="http://schemas.microsoft.com/office/drawing/2014/main" id="{E8282734-37ED-4A41-BB07-2B0971920832}"/>
                        </a:ext>
                      </a:extLst>
                    </p:cNvPr>
                    <p:cNvSpPr>
                      <a:spLocks/>
                    </p:cNvSpPr>
                    <p:nvPr/>
                  </p:nvSpPr>
                  <p:spPr bwMode="auto">
                    <a:xfrm>
                      <a:off x="2393" y="973"/>
                      <a:ext cx="689" cy="110"/>
                    </a:xfrm>
                    <a:custGeom>
                      <a:avLst/>
                      <a:gdLst>
                        <a:gd name="T0" fmla="*/ 169 w 169"/>
                        <a:gd name="T1" fmla="*/ 0 h 27"/>
                        <a:gd name="T2" fmla="*/ 51 w 169"/>
                        <a:gd name="T3" fmla="*/ 27 h 27"/>
                        <a:gd name="T4" fmla="*/ 0 w 169"/>
                        <a:gd name="T5" fmla="*/ 24 h 27"/>
                      </a:gdLst>
                      <a:ahLst/>
                      <a:cxnLst>
                        <a:cxn ang="0">
                          <a:pos x="T0" y="T1"/>
                        </a:cxn>
                        <a:cxn ang="0">
                          <a:pos x="T2" y="T3"/>
                        </a:cxn>
                        <a:cxn ang="0">
                          <a:pos x="T4" y="T5"/>
                        </a:cxn>
                      </a:cxnLst>
                      <a:rect l="0" t="0" r="r" b="b"/>
                      <a:pathLst>
                        <a:path w="169" h="27">
                          <a:moveTo>
                            <a:pt x="169" y="0"/>
                          </a:moveTo>
                          <a:cubicBezTo>
                            <a:pt x="169" y="15"/>
                            <a:pt x="117" y="27"/>
                            <a:pt x="51" y="27"/>
                          </a:cubicBezTo>
                          <a:cubicBezTo>
                            <a:pt x="33" y="27"/>
                            <a:pt x="15" y="26"/>
                            <a:pt x="0" y="24"/>
                          </a:cubicBezTo>
                        </a:path>
                      </a:pathLst>
                    </a:custGeom>
                    <a:noFill/>
                    <a:ln w="12700" cap="rnd">
                      <a:solidFill>
                        <a:srgbClr val="3DCD5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pPr defTabSz="1219170">
                        <a:defRPr/>
                      </a:pPr>
                      <a:endParaRPr lang="en-AU" sz="3199" kern="0">
                        <a:latin typeface="Arial"/>
                      </a:endParaRPr>
                    </a:p>
                  </p:txBody>
                </p:sp>
              </p:grpSp>
              <p:sp>
                <p:nvSpPr>
                  <p:cNvPr id="82" name="Freeform 19">
                    <a:extLst>
                      <a:ext uri="{FF2B5EF4-FFF2-40B4-BE49-F238E27FC236}">
                        <a16:creationId xmlns:a16="http://schemas.microsoft.com/office/drawing/2014/main" id="{0A36F0A9-E450-4DAA-9EFF-73DAD400DCA6}"/>
                      </a:ext>
                    </a:extLst>
                  </p:cNvPr>
                  <p:cNvSpPr>
                    <a:spLocks/>
                  </p:cNvSpPr>
                  <p:nvPr/>
                </p:nvSpPr>
                <p:spPr bwMode="auto">
                  <a:xfrm>
                    <a:off x="6826313" y="2833673"/>
                    <a:ext cx="146003" cy="156714"/>
                  </a:xfrm>
                  <a:custGeom>
                    <a:avLst/>
                    <a:gdLst>
                      <a:gd name="T0" fmla="*/ 388 w 435"/>
                      <a:gd name="T1" fmla="*/ 4 h 466"/>
                      <a:gd name="T2" fmla="*/ 312 w 435"/>
                      <a:gd name="T3" fmla="*/ 62 h 466"/>
                      <a:gd name="T4" fmla="*/ 307 w 435"/>
                      <a:gd name="T5" fmla="*/ 77 h 466"/>
                      <a:gd name="T6" fmla="*/ 320 w 435"/>
                      <a:gd name="T7" fmla="*/ 86 h 466"/>
                      <a:gd name="T8" fmla="*/ 382 w 435"/>
                      <a:gd name="T9" fmla="*/ 86 h 466"/>
                      <a:gd name="T10" fmla="*/ 239 w 435"/>
                      <a:gd name="T11" fmla="*/ 194 h 466"/>
                      <a:gd name="T12" fmla="*/ 233 w 435"/>
                      <a:gd name="T13" fmla="*/ 205 h 466"/>
                      <a:gd name="T14" fmla="*/ 234 w 435"/>
                      <a:gd name="T15" fmla="*/ 209 h 466"/>
                      <a:gd name="T16" fmla="*/ 247 w 435"/>
                      <a:gd name="T17" fmla="*/ 218 h 466"/>
                      <a:gd name="T18" fmla="*/ 321 w 435"/>
                      <a:gd name="T19" fmla="*/ 218 h 466"/>
                      <a:gd name="T20" fmla="*/ 111 w 435"/>
                      <a:gd name="T21" fmla="*/ 366 h 466"/>
                      <a:gd name="T22" fmla="*/ 210 w 435"/>
                      <a:gd name="T23" fmla="*/ 260 h 466"/>
                      <a:gd name="T24" fmla="*/ 214 w 435"/>
                      <a:gd name="T25" fmla="*/ 251 h 466"/>
                      <a:gd name="T26" fmla="*/ 213 w 435"/>
                      <a:gd name="T27" fmla="*/ 246 h 466"/>
                      <a:gd name="T28" fmla="*/ 200 w 435"/>
                      <a:gd name="T29" fmla="*/ 238 h 466"/>
                      <a:gd name="T30" fmla="*/ 124 w 435"/>
                      <a:gd name="T31" fmla="*/ 238 h 466"/>
                      <a:gd name="T32" fmla="*/ 255 w 435"/>
                      <a:gd name="T33" fmla="*/ 131 h 466"/>
                      <a:gd name="T34" fmla="*/ 260 w 435"/>
                      <a:gd name="T35" fmla="*/ 120 h 466"/>
                      <a:gd name="T36" fmla="*/ 259 w 435"/>
                      <a:gd name="T37" fmla="*/ 116 h 466"/>
                      <a:gd name="T38" fmla="*/ 247 w 435"/>
                      <a:gd name="T39" fmla="*/ 107 h 466"/>
                      <a:gd name="T40" fmla="*/ 177 w 435"/>
                      <a:gd name="T41" fmla="*/ 107 h 466"/>
                      <a:gd name="T42" fmla="*/ 279 w 435"/>
                      <a:gd name="T43" fmla="*/ 29 h 466"/>
                      <a:gd name="T44" fmla="*/ 285 w 435"/>
                      <a:gd name="T45" fmla="*/ 18 h 466"/>
                      <a:gd name="T46" fmla="*/ 282 w 435"/>
                      <a:gd name="T47" fmla="*/ 10 h 466"/>
                      <a:gd name="T48" fmla="*/ 263 w 435"/>
                      <a:gd name="T49" fmla="*/ 7 h 466"/>
                      <a:gd name="T50" fmla="*/ 130 w 435"/>
                      <a:gd name="T51" fmla="*/ 110 h 466"/>
                      <a:gd name="T52" fmla="*/ 125 w 435"/>
                      <a:gd name="T53" fmla="*/ 125 h 466"/>
                      <a:gd name="T54" fmla="*/ 138 w 435"/>
                      <a:gd name="T55" fmla="*/ 134 h 466"/>
                      <a:gd name="T56" fmla="*/ 210 w 435"/>
                      <a:gd name="T57" fmla="*/ 134 h 466"/>
                      <a:gd name="T58" fmla="*/ 79 w 435"/>
                      <a:gd name="T59" fmla="*/ 241 h 466"/>
                      <a:gd name="T60" fmla="*/ 74 w 435"/>
                      <a:gd name="T61" fmla="*/ 251 h 466"/>
                      <a:gd name="T62" fmla="*/ 74 w 435"/>
                      <a:gd name="T63" fmla="*/ 256 h 466"/>
                      <a:gd name="T64" fmla="*/ 87 w 435"/>
                      <a:gd name="T65" fmla="*/ 264 h 466"/>
                      <a:gd name="T66" fmla="*/ 170 w 435"/>
                      <a:gd name="T67" fmla="*/ 264 h 466"/>
                      <a:gd name="T68" fmla="*/ 3 w 435"/>
                      <a:gd name="T69" fmla="*/ 442 h 466"/>
                      <a:gd name="T70" fmla="*/ 0 w 435"/>
                      <a:gd name="T71" fmla="*/ 452 h 466"/>
                      <a:gd name="T72" fmla="*/ 3 w 435"/>
                      <a:gd name="T73" fmla="*/ 460 h 466"/>
                      <a:gd name="T74" fmla="*/ 21 w 435"/>
                      <a:gd name="T75" fmla="*/ 462 h 466"/>
                      <a:gd name="T76" fmla="*/ 371 w 435"/>
                      <a:gd name="T77" fmla="*/ 216 h 466"/>
                      <a:gd name="T78" fmla="*/ 376 w 435"/>
                      <a:gd name="T79" fmla="*/ 201 h 466"/>
                      <a:gd name="T80" fmla="*/ 364 w 435"/>
                      <a:gd name="T81" fmla="*/ 191 h 466"/>
                      <a:gd name="T82" fmla="*/ 287 w 435"/>
                      <a:gd name="T83" fmla="*/ 191 h 466"/>
                      <a:gd name="T84" fmla="*/ 430 w 435"/>
                      <a:gd name="T85" fmla="*/ 84 h 466"/>
                      <a:gd name="T86" fmla="*/ 435 w 435"/>
                      <a:gd name="T87" fmla="*/ 73 h 466"/>
                      <a:gd name="T88" fmla="*/ 434 w 435"/>
                      <a:gd name="T89" fmla="*/ 69 h 466"/>
                      <a:gd name="T90" fmla="*/ 422 w 435"/>
                      <a:gd name="T91" fmla="*/ 60 h 466"/>
                      <a:gd name="T92" fmla="*/ 359 w 435"/>
                      <a:gd name="T93" fmla="*/ 60 h 466"/>
                      <a:gd name="T94" fmla="*/ 404 w 435"/>
                      <a:gd name="T95" fmla="*/ 26 h 466"/>
                      <a:gd name="T96" fmla="*/ 410 w 435"/>
                      <a:gd name="T97" fmla="*/ 15 h 466"/>
                      <a:gd name="T98" fmla="*/ 407 w 435"/>
                      <a:gd name="T99" fmla="*/ 7 h 466"/>
                      <a:gd name="T100" fmla="*/ 388 w 435"/>
                      <a:gd name="T101" fmla="*/ 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5" h="466">
                        <a:moveTo>
                          <a:pt x="388" y="4"/>
                        </a:moveTo>
                        <a:cubicBezTo>
                          <a:pt x="312" y="62"/>
                          <a:pt x="312" y="62"/>
                          <a:pt x="312" y="62"/>
                        </a:cubicBezTo>
                        <a:cubicBezTo>
                          <a:pt x="307" y="66"/>
                          <a:pt x="305" y="72"/>
                          <a:pt x="307" y="77"/>
                        </a:cubicBezTo>
                        <a:cubicBezTo>
                          <a:pt x="309" y="83"/>
                          <a:pt x="314" y="86"/>
                          <a:pt x="320" y="86"/>
                        </a:cubicBezTo>
                        <a:cubicBezTo>
                          <a:pt x="320" y="86"/>
                          <a:pt x="352" y="86"/>
                          <a:pt x="382" y="86"/>
                        </a:cubicBezTo>
                        <a:cubicBezTo>
                          <a:pt x="339" y="118"/>
                          <a:pt x="239" y="194"/>
                          <a:pt x="239" y="194"/>
                        </a:cubicBezTo>
                        <a:cubicBezTo>
                          <a:pt x="235" y="197"/>
                          <a:pt x="233" y="201"/>
                          <a:pt x="233" y="205"/>
                        </a:cubicBezTo>
                        <a:cubicBezTo>
                          <a:pt x="233" y="206"/>
                          <a:pt x="234" y="207"/>
                          <a:pt x="234" y="209"/>
                        </a:cubicBezTo>
                        <a:cubicBezTo>
                          <a:pt x="236" y="214"/>
                          <a:pt x="241" y="218"/>
                          <a:pt x="247" y="218"/>
                        </a:cubicBezTo>
                        <a:cubicBezTo>
                          <a:pt x="247" y="218"/>
                          <a:pt x="287" y="218"/>
                          <a:pt x="321" y="218"/>
                        </a:cubicBezTo>
                        <a:cubicBezTo>
                          <a:pt x="284" y="244"/>
                          <a:pt x="200" y="304"/>
                          <a:pt x="111" y="366"/>
                        </a:cubicBezTo>
                        <a:cubicBezTo>
                          <a:pt x="160" y="313"/>
                          <a:pt x="210" y="260"/>
                          <a:pt x="210" y="260"/>
                        </a:cubicBezTo>
                        <a:cubicBezTo>
                          <a:pt x="212" y="258"/>
                          <a:pt x="214" y="254"/>
                          <a:pt x="214" y="251"/>
                        </a:cubicBezTo>
                        <a:cubicBezTo>
                          <a:pt x="214" y="249"/>
                          <a:pt x="213" y="248"/>
                          <a:pt x="213" y="246"/>
                        </a:cubicBezTo>
                        <a:cubicBezTo>
                          <a:pt x="210" y="241"/>
                          <a:pt x="206" y="238"/>
                          <a:pt x="200" y="238"/>
                        </a:cubicBezTo>
                        <a:cubicBezTo>
                          <a:pt x="200" y="238"/>
                          <a:pt x="158" y="238"/>
                          <a:pt x="124" y="238"/>
                        </a:cubicBezTo>
                        <a:cubicBezTo>
                          <a:pt x="163" y="206"/>
                          <a:pt x="255" y="131"/>
                          <a:pt x="255" y="131"/>
                        </a:cubicBezTo>
                        <a:cubicBezTo>
                          <a:pt x="258" y="128"/>
                          <a:pt x="260" y="124"/>
                          <a:pt x="260" y="120"/>
                        </a:cubicBezTo>
                        <a:cubicBezTo>
                          <a:pt x="260" y="119"/>
                          <a:pt x="260" y="117"/>
                          <a:pt x="259" y="116"/>
                        </a:cubicBezTo>
                        <a:cubicBezTo>
                          <a:pt x="258" y="111"/>
                          <a:pt x="253" y="107"/>
                          <a:pt x="247" y="107"/>
                        </a:cubicBezTo>
                        <a:cubicBezTo>
                          <a:pt x="247" y="107"/>
                          <a:pt x="209" y="107"/>
                          <a:pt x="177" y="107"/>
                        </a:cubicBezTo>
                        <a:cubicBezTo>
                          <a:pt x="214" y="79"/>
                          <a:pt x="279" y="29"/>
                          <a:pt x="279" y="29"/>
                        </a:cubicBezTo>
                        <a:cubicBezTo>
                          <a:pt x="283" y="26"/>
                          <a:pt x="285" y="22"/>
                          <a:pt x="285" y="18"/>
                        </a:cubicBezTo>
                        <a:cubicBezTo>
                          <a:pt x="285" y="15"/>
                          <a:pt x="284" y="12"/>
                          <a:pt x="282" y="10"/>
                        </a:cubicBezTo>
                        <a:cubicBezTo>
                          <a:pt x="277" y="4"/>
                          <a:pt x="269" y="3"/>
                          <a:pt x="263" y="7"/>
                        </a:cubicBezTo>
                        <a:cubicBezTo>
                          <a:pt x="130" y="110"/>
                          <a:pt x="130" y="110"/>
                          <a:pt x="130" y="110"/>
                        </a:cubicBezTo>
                        <a:cubicBezTo>
                          <a:pt x="125" y="113"/>
                          <a:pt x="123" y="119"/>
                          <a:pt x="125" y="125"/>
                        </a:cubicBezTo>
                        <a:cubicBezTo>
                          <a:pt x="127" y="130"/>
                          <a:pt x="132" y="134"/>
                          <a:pt x="138" y="134"/>
                        </a:cubicBezTo>
                        <a:cubicBezTo>
                          <a:pt x="138" y="134"/>
                          <a:pt x="177" y="134"/>
                          <a:pt x="210" y="134"/>
                        </a:cubicBezTo>
                        <a:cubicBezTo>
                          <a:pt x="171" y="166"/>
                          <a:pt x="79" y="241"/>
                          <a:pt x="79" y="241"/>
                        </a:cubicBezTo>
                        <a:cubicBezTo>
                          <a:pt x="75" y="243"/>
                          <a:pt x="74" y="247"/>
                          <a:pt x="74" y="251"/>
                        </a:cubicBezTo>
                        <a:cubicBezTo>
                          <a:pt x="74" y="253"/>
                          <a:pt x="74" y="254"/>
                          <a:pt x="74" y="256"/>
                        </a:cubicBezTo>
                        <a:cubicBezTo>
                          <a:pt x="76" y="261"/>
                          <a:pt x="81" y="264"/>
                          <a:pt x="87" y="264"/>
                        </a:cubicBezTo>
                        <a:cubicBezTo>
                          <a:pt x="87" y="264"/>
                          <a:pt x="137" y="264"/>
                          <a:pt x="170" y="264"/>
                        </a:cubicBezTo>
                        <a:cubicBezTo>
                          <a:pt x="136" y="300"/>
                          <a:pt x="3" y="442"/>
                          <a:pt x="3" y="442"/>
                        </a:cubicBezTo>
                        <a:cubicBezTo>
                          <a:pt x="1" y="445"/>
                          <a:pt x="0" y="448"/>
                          <a:pt x="0" y="452"/>
                        </a:cubicBezTo>
                        <a:cubicBezTo>
                          <a:pt x="0" y="455"/>
                          <a:pt x="1" y="458"/>
                          <a:pt x="3" y="460"/>
                        </a:cubicBezTo>
                        <a:cubicBezTo>
                          <a:pt x="7" y="465"/>
                          <a:pt x="15" y="466"/>
                          <a:pt x="21" y="462"/>
                        </a:cubicBezTo>
                        <a:cubicBezTo>
                          <a:pt x="371" y="216"/>
                          <a:pt x="371" y="216"/>
                          <a:pt x="371" y="216"/>
                        </a:cubicBezTo>
                        <a:cubicBezTo>
                          <a:pt x="376" y="212"/>
                          <a:pt x="378" y="206"/>
                          <a:pt x="376" y="201"/>
                        </a:cubicBezTo>
                        <a:cubicBezTo>
                          <a:pt x="375" y="195"/>
                          <a:pt x="369" y="191"/>
                          <a:pt x="364" y="191"/>
                        </a:cubicBezTo>
                        <a:cubicBezTo>
                          <a:pt x="364" y="191"/>
                          <a:pt x="321" y="191"/>
                          <a:pt x="287" y="191"/>
                        </a:cubicBezTo>
                        <a:cubicBezTo>
                          <a:pt x="329" y="159"/>
                          <a:pt x="430" y="84"/>
                          <a:pt x="430" y="84"/>
                        </a:cubicBezTo>
                        <a:cubicBezTo>
                          <a:pt x="433" y="81"/>
                          <a:pt x="435" y="77"/>
                          <a:pt x="435" y="73"/>
                        </a:cubicBezTo>
                        <a:cubicBezTo>
                          <a:pt x="435" y="72"/>
                          <a:pt x="435" y="70"/>
                          <a:pt x="434" y="69"/>
                        </a:cubicBezTo>
                        <a:cubicBezTo>
                          <a:pt x="433" y="63"/>
                          <a:pt x="427" y="60"/>
                          <a:pt x="422" y="60"/>
                        </a:cubicBezTo>
                        <a:cubicBezTo>
                          <a:pt x="422" y="60"/>
                          <a:pt x="389" y="60"/>
                          <a:pt x="359" y="60"/>
                        </a:cubicBezTo>
                        <a:cubicBezTo>
                          <a:pt x="381" y="43"/>
                          <a:pt x="404" y="26"/>
                          <a:pt x="404" y="26"/>
                        </a:cubicBezTo>
                        <a:cubicBezTo>
                          <a:pt x="408" y="23"/>
                          <a:pt x="410" y="19"/>
                          <a:pt x="410" y="15"/>
                        </a:cubicBezTo>
                        <a:cubicBezTo>
                          <a:pt x="410" y="12"/>
                          <a:pt x="409" y="10"/>
                          <a:pt x="407" y="7"/>
                        </a:cubicBezTo>
                        <a:cubicBezTo>
                          <a:pt x="403" y="1"/>
                          <a:pt x="394" y="0"/>
                          <a:pt x="388" y="4"/>
                        </a:cubicBezTo>
                        <a:close/>
                      </a:path>
                    </a:pathLst>
                  </a:custGeom>
                  <a:solidFill>
                    <a:srgbClr val="3DCD58"/>
                  </a:solidFill>
                  <a:ln>
                    <a:noFill/>
                  </a:ln>
                </p:spPr>
                <p:txBody>
                  <a:bodyPr vert="horz" wrap="square" lIns="162517" tIns="81259" rIns="162517" bIns="81259" numCol="1" anchor="t" anchorCtr="0" compatLnSpc="1">
                    <a:prstTxWarp prst="textNoShape">
                      <a:avLst/>
                    </a:prstTxWarp>
                  </a:bodyPr>
                  <a:lstStyle/>
                  <a:p>
                    <a:pPr defTabSz="1219170">
                      <a:defRPr/>
                    </a:pPr>
                    <a:endParaRPr lang="en-AU" sz="3199" kern="0">
                      <a:latin typeface="Arial"/>
                    </a:endParaRPr>
                  </a:p>
                </p:txBody>
              </p:sp>
            </p:grpSp>
            <p:sp>
              <p:nvSpPr>
                <p:cNvPr id="80" name="Freeform 11">
                  <a:extLst>
                    <a:ext uri="{FF2B5EF4-FFF2-40B4-BE49-F238E27FC236}">
                      <a16:creationId xmlns:a16="http://schemas.microsoft.com/office/drawing/2014/main" id="{6771F98A-A45D-4835-BD35-B51E980BBB8A}"/>
                    </a:ext>
                  </a:extLst>
                </p:cNvPr>
                <p:cNvSpPr>
                  <a:spLocks/>
                </p:cNvSpPr>
                <p:nvPr/>
              </p:nvSpPr>
              <p:spPr bwMode="auto">
                <a:xfrm>
                  <a:off x="8985634" y="2291243"/>
                  <a:ext cx="295806" cy="412779"/>
                </a:xfrm>
                <a:custGeom>
                  <a:avLst/>
                  <a:gdLst>
                    <a:gd name="T0" fmla="*/ 2452 w 3952"/>
                    <a:gd name="T1" fmla="*/ 171 h 5512"/>
                    <a:gd name="T2" fmla="*/ 2486 w 3952"/>
                    <a:gd name="T3" fmla="*/ 413 h 5512"/>
                    <a:gd name="T4" fmla="*/ 2554 w 3952"/>
                    <a:gd name="T5" fmla="*/ 1078 h 5512"/>
                    <a:gd name="T6" fmla="*/ 2609 w 3952"/>
                    <a:gd name="T7" fmla="*/ 1608 h 5512"/>
                    <a:gd name="T8" fmla="*/ 2875 w 3952"/>
                    <a:gd name="T9" fmla="*/ 1812 h 5512"/>
                    <a:gd name="T10" fmla="*/ 3388 w 3952"/>
                    <a:gd name="T11" fmla="*/ 2165 h 5512"/>
                    <a:gd name="T12" fmla="*/ 3794 w 3952"/>
                    <a:gd name="T13" fmla="*/ 2445 h 5512"/>
                    <a:gd name="T14" fmla="*/ 3937 w 3952"/>
                    <a:gd name="T15" fmla="*/ 2607 h 5512"/>
                    <a:gd name="T16" fmla="*/ 3789 w 3952"/>
                    <a:gd name="T17" fmla="*/ 2938 h 5512"/>
                    <a:gd name="T18" fmla="*/ 3556 w 3952"/>
                    <a:gd name="T19" fmla="*/ 2924 h 5512"/>
                    <a:gd name="T20" fmla="*/ 3127 w 3952"/>
                    <a:gd name="T21" fmla="*/ 2748 h 5512"/>
                    <a:gd name="T22" fmla="*/ 2607 w 3952"/>
                    <a:gd name="T23" fmla="*/ 2534 h 5512"/>
                    <a:gd name="T24" fmla="*/ 2653 w 3952"/>
                    <a:gd name="T25" fmla="*/ 3199 h 5512"/>
                    <a:gd name="T26" fmla="*/ 2719 w 3952"/>
                    <a:gd name="T27" fmla="*/ 4176 h 5512"/>
                    <a:gd name="T28" fmla="*/ 2775 w 3952"/>
                    <a:gd name="T29" fmla="*/ 4976 h 5512"/>
                    <a:gd name="T30" fmla="*/ 2777 w 3952"/>
                    <a:gd name="T31" fmla="*/ 5240 h 5512"/>
                    <a:gd name="T32" fmla="*/ 2571 w 3952"/>
                    <a:gd name="T33" fmla="*/ 5342 h 5512"/>
                    <a:gd name="T34" fmla="*/ 1914 w 3952"/>
                    <a:gd name="T35" fmla="*/ 5342 h 5512"/>
                    <a:gd name="T36" fmla="*/ 1024 w 3952"/>
                    <a:gd name="T37" fmla="*/ 5344 h 5512"/>
                    <a:gd name="T38" fmla="*/ 542 w 3952"/>
                    <a:gd name="T39" fmla="*/ 5344 h 5512"/>
                    <a:gd name="T40" fmla="*/ 291 w 3952"/>
                    <a:gd name="T41" fmla="*/ 5466 h 5512"/>
                    <a:gd name="T42" fmla="*/ 63 w 3952"/>
                    <a:gd name="T43" fmla="*/ 5478 h 5512"/>
                    <a:gd name="T44" fmla="*/ 90 w 3952"/>
                    <a:gd name="T45" fmla="*/ 5208 h 5512"/>
                    <a:gd name="T46" fmla="*/ 703 w 3952"/>
                    <a:gd name="T47" fmla="*/ 5023 h 5512"/>
                    <a:gd name="T48" fmla="*/ 1469 w 3952"/>
                    <a:gd name="T49" fmla="*/ 5023 h 5512"/>
                    <a:gd name="T50" fmla="*/ 2257 w 3952"/>
                    <a:gd name="T51" fmla="*/ 5023 h 5512"/>
                    <a:gd name="T52" fmla="*/ 2439 w 3952"/>
                    <a:gd name="T53" fmla="*/ 4767 h 5512"/>
                    <a:gd name="T54" fmla="*/ 2379 w 3952"/>
                    <a:gd name="T55" fmla="*/ 3889 h 5512"/>
                    <a:gd name="T56" fmla="*/ 2312 w 3952"/>
                    <a:gd name="T57" fmla="*/ 2905 h 5512"/>
                    <a:gd name="T58" fmla="*/ 2272 w 3952"/>
                    <a:gd name="T59" fmla="*/ 2323 h 5512"/>
                    <a:gd name="T60" fmla="*/ 2396 w 3952"/>
                    <a:gd name="T61" fmla="*/ 2131 h 5512"/>
                    <a:gd name="T62" fmla="*/ 2629 w 3952"/>
                    <a:gd name="T63" fmla="*/ 2196 h 5512"/>
                    <a:gd name="T64" fmla="*/ 3156 w 3952"/>
                    <a:gd name="T65" fmla="*/ 2413 h 5512"/>
                    <a:gd name="T66" fmla="*/ 2733 w 3952"/>
                    <a:gd name="T67" fmla="*/ 2102 h 5512"/>
                    <a:gd name="T68" fmla="*/ 2383 w 3952"/>
                    <a:gd name="T69" fmla="*/ 1861 h 5512"/>
                    <a:gd name="T70" fmla="*/ 2295 w 3952"/>
                    <a:gd name="T71" fmla="*/ 1688 h 5512"/>
                    <a:gd name="T72" fmla="*/ 2239 w 3952"/>
                    <a:gd name="T73" fmla="*/ 1144 h 5512"/>
                    <a:gd name="T74" fmla="*/ 2164 w 3952"/>
                    <a:gd name="T75" fmla="*/ 1224 h 5512"/>
                    <a:gd name="T76" fmla="*/ 2113 w 3952"/>
                    <a:gd name="T77" fmla="*/ 1715 h 5512"/>
                    <a:gd name="T78" fmla="*/ 2009 w 3952"/>
                    <a:gd name="T79" fmla="*/ 1876 h 5512"/>
                    <a:gd name="T80" fmla="*/ 1622 w 3952"/>
                    <a:gd name="T81" fmla="*/ 2138 h 5512"/>
                    <a:gd name="T82" fmla="*/ 1325 w 3952"/>
                    <a:gd name="T83" fmla="*/ 2376 h 5512"/>
                    <a:gd name="T84" fmla="*/ 1838 w 3952"/>
                    <a:gd name="T85" fmla="*/ 2172 h 5512"/>
                    <a:gd name="T86" fmla="*/ 2064 w 3952"/>
                    <a:gd name="T87" fmla="*/ 2133 h 5512"/>
                    <a:gd name="T88" fmla="*/ 2011 w 3952"/>
                    <a:gd name="T89" fmla="*/ 4785 h 5512"/>
                    <a:gd name="T90" fmla="*/ 1743 w 3952"/>
                    <a:gd name="T91" fmla="*/ 4806 h 5512"/>
                    <a:gd name="T92" fmla="*/ 1717 w 3952"/>
                    <a:gd name="T93" fmla="*/ 4558 h 5512"/>
                    <a:gd name="T94" fmla="*/ 1758 w 3952"/>
                    <a:gd name="T95" fmla="*/ 3812 h 5512"/>
                    <a:gd name="T96" fmla="*/ 1805 w 3952"/>
                    <a:gd name="T97" fmla="*/ 2919 h 5512"/>
                    <a:gd name="T98" fmla="*/ 1673 w 3952"/>
                    <a:gd name="T99" fmla="*/ 2583 h 5512"/>
                    <a:gd name="T100" fmla="*/ 1118 w 3952"/>
                    <a:gd name="T101" fmla="*/ 2804 h 5512"/>
                    <a:gd name="T102" fmla="*/ 817 w 3952"/>
                    <a:gd name="T103" fmla="*/ 2924 h 5512"/>
                    <a:gd name="T104" fmla="*/ 525 w 3952"/>
                    <a:gd name="T105" fmla="*/ 2848 h 5512"/>
                    <a:gd name="T106" fmla="*/ 545 w 3952"/>
                    <a:gd name="T107" fmla="*/ 2483 h 5512"/>
                    <a:gd name="T108" fmla="*/ 732 w 3952"/>
                    <a:gd name="T109" fmla="*/ 2354 h 5512"/>
                    <a:gd name="T110" fmla="*/ 1233 w 3952"/>
                    <a:gd name="T111" fmla="*/ 2014 h 5512"/>
                    <a:gd name="T112" fmla="*/ 1702 w 3952"/>
                    <a:gd name="T113" fmla="*/ 1696 h 5512"/>
                    <a:gd name="T114" fmla="*/ 1821 w 3952"/>
                    <a:gd name="T115" fmla="*/ 1433 h 5512"/>
                    <a:gd name="T116" fmla="*/ 1890 w 3952"/>
                    <a:gd name="T117" fmla="*/ 759 h 5512"/>
                    <a:gd name="T118" fmla="*/ 1941 w 3952"/>
                    <a:gd name="T119" fmla="*/ 249 h 5512"/>
                    <a:gd name="T120" fmla="*/ 2077 w 3952"/>
                    <a:gd name="T121" fmla="*/ 32 h 5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52" h="5512">
                      <a:moveTo>
                        <a:pt x="2205" y="0"/>
                      </a:moveTo>
                      <a:lnTo>
                        <a:pt x="2250" y="3"/>
                      </a:lnTo>
                      <a:lnTo>
                        <a:pt x="2293" y="15"/>
                      </a:lnTo>
                      <a:lnTo>
                        <a:pt x="2330" y="30"/>
                      </a:lnTo>
                      <a:lnTo>
                        <a:pt x="2362" y="52"/>
                      </a:lnTo>
                      <a:lnTo>
                        <a:pt x="2393" y="80"/>
                      </a:lnTo>
                      <a:lnTo>
                        <a:pt x="2417" y="109"/>
                      </a:lnTo>
                      <a:lnTo>
                        <a:pt x="2437" y="139"/>
                      </a:lnTo>
                      <a:lnTo>
                        <a:pt x="2452" y="171"/>
                      </a:lnTo>
                      <a:lnTo>
                        <a:pt x="2463" y="205"/>
                      </a:lnTo>
                      <a:lnTo>
                        <a:pt x="2464" y="216"/>
                      </a:lnTo>
                      <a:lnTo>
                        <a:pt x="2466" y="227"/>
                      </a:lnTo>
                      <a:lnTo>
                        <a:pt x="2468" y="233"/>
                      </a:lnTo>
                      <a:lnTo>
                        <a:pt x="2469" y="249"/>
                      </a:lnTo>
                      <a:lnTo>
                        <a:pt x="2471" y="277"/>
                      </a:lnTo>
                      <a:lnTo>
                        <a:pt x="2476" y="314"/>
                      </a:lnTo>
                      <a:lnTo>
                        <a:pt x="2480" y="360"/>
                      </a:lnTo>
                      <a:lnTo>
                        <a:pt x="2486" y="413"/>
                      </a:lnTo>
                      <a:lnTo>
                        <a:pt x="2492" y="472"/>
                      </a:lnTo>
                      <a:lnTo>
                        <a:pt x="2498" y="538"/>
                      </a:lnTo>
                      <a:lnTo>
                        <a:pt x="2505" y="608"/>
                      </a:lnTo>
                      <a:lnTo>
                        <a:pt x="2514" y="683"/>
                      </a:lnTo>
                      <a:lnTo>
                        <a:pt x="2520" y="759"/>
                      </a:lnTo>
                      <a:lnTo>
                        <a:pt x="2529" y="837"/>
                      </a:lnTo>
                      <a:lnTo>
                        <a:pt x="2537" y="919"/>
                      </a:lnTo>
                      <a:lnTo>
                        <a:pt x="2546" y="998"/>
                      </a:lnTo>
                      <a:lnTo>
                        <a:pt x="2554" y="1078"/>
                      </a:lnTo>
                      <a:lnTo>
                        <a:pt x="2561" y="1156"/>
                      </a:lnTo>
                      <a:lnTo>
                        <a:pt x="2570" y="1231"/>
                      </a:lnTo>
                      <a:lnTo>
                        <a:pt x="2576" y="1302"/>
                      </a:lnTo>
                      <a:lnTo>
                        <a:pt x="2583" y="1370"/>
                      </a:lnTo>
                      <a:lnTo>
                        <a:pt x="2590" y="1431"/>
                      </a:lnTo>
                      <a:lnTo>
                        <a:pt x="2595" y="1487"/>
                      </a:lnTo>
                      <a:lnTo>
                        <a:pt x="2600" y="1535"/>
                      </a:lnTo>
                      <a:lnTo>
                        <a:pt x="2605" y="1576"/>
                      </a:lnTo>
                      <a:lnTo>
                        <a:pt x="2609" y="1608"/>
                      </a:lnTo>
                      <a:lnTo>
                        <a:pt x="2610" y="1628"/>
                      </a:lnTo>
                      <a:lnTo>
                        <a:pt x="2624" y="1639"/>
                      </a:lnTo>
                      <a:lnTo>
                        <a:pt x="2646" y="1652"/>
                      </a:lnTo>
                      <a:lnTo>
                        <a:pt x="2672" y="1671"/>
                      </a:lnTo>
                      <a:lnTo>
                        <a:pt x="2704" y="1693"/>
                      </a:lnTo>
                      <a:lnTo>
                        <a:pt x="2741" y="1718"/>
                      </a:lnTo>
                      <a:lnTo>
                        <a:pt x="2782" y="1747"/>
                      </a:lnTo>
                      <a:lnTo>
                        <a:pt x="2826" y="1778"/>
                      </a:lnTo>
                      <a:lnTo>
                        <a:pt x="2875" y="1812"/>
                      </a:lnTo>
                      <a:lnTo>
                        <a:pt x="2926" y="1847"/>
                      </a:lnTo>
                      <a:lnTo>
                        <a:pt x="2981" y="1885"/>
                      </a:lnTo>
                      <a:lnTo>
                        <a:pt x="3037" y="1922"/>
                      </a:lnTo>
                      <a:lnTo>
                        <a:pt x="3094" y="1963"/>
                      </a:lnTo>
                      <a:lnTo>
                        <a:pt x="3152" y="2004"/>
                      </a:lnTo>
                      <a:lnTo>
                        <a:pt x="3212" y="2044"/>
                      </a:lnTo>
                      <a:lnTo>
                        <a:pt x="3271" y="2085"/>
                      </a:lnTo>
                      <a:lnTo>
                        <a:pt x="3330" y="2126"/>
                      </a:lnTo>
                      <a:lnTo>
                        <a:pt x="3388" y="2165"/>
                      </a:lnTo>
                      <a:lnTo>
                        <a:pt x="3444" y="2204"/>
                      </a:lnTo>
                      <a:lnTo>
                        <a:pt x="3500" y="2243"/>
                      </a:lnTo>
                      <a:lnTo>
                        <a:pt x="3553" y="2279"/>
                      </a:lnTo>
                      <a:lnTo>
                        <a:pt x="3602" y="2313"/>
                      </a:lnTo>
                      <a:lnTo>
                        <a:pt x="3650" y="2345"/>
                      </a:lnTo>
                      <a:lnTo>
                        <a:pt x="3692" y="2376"/>
                      </a:lnTo>
                      <a:lnTo>
                        <a:pt x="3731" y="2403"/>
                      </a:lnTo>
                      <a:lnTo>
                        <a:pt x="3765" y="2427"/>
                      </a:lnTo>
                      <a:lnTo>
                        <a:pt x="3794" y="2445"/>
                      </a:lnTo>
                      <a:lnTo>
                        <a:pt x="3818" y="2462"/>
                      </a:lnTo>
                      <a:lnTo>
                        <a:pt x="3835" y="2474"/>
                      </a:lnTo>
                      <a:lnTo>
                        <a:pt x="3845" y="2481"/>
                      </a:lnTo>
                      <a:lnTo>
                        <a:pt x="3848" y="2484"/>
                      </a:lnTo>
                      <a:lnTo>
                        <a:pt x="3859" y="2491"/>
                      </a:lnTo>
                      <a:lnTo>
                        <a:pt x="3869" y="2500"/>
                      </a:lnTo>
                      <a:lnTo>
                        <a:pt x="3896" y="2530"/>
                      </a:lnTo>
                      <a:lnTo>
                        <a:pt x="3920" y="2566"/>
                      </a:lnTo>
                      <a:lnTo>
                        <a:pt x="3937" y="2607"/>
                      </a:lnTo>
                      <a:lnTo>
                        <a:pt x="3949" y="2649"/>
                      </a:lnTo>
                      <a:lnTo>
                        <a:pt x="3952" y="2697"/>
                      </a:lnTo>
                      <a:lnTo>
                        <a:pt x="3949" y="2739"/>
                      </a:lnTo>
                      <a:lnTo>
                        <a:pt x="3938" y="2781"/>
                      </a:lnTo>
                      <a:lnTo>
                        <a:pt x="3918" y="2826"/>
                      </a:lnTo>
                      <a:lnTo>
                        <a:pt x="3891" y="2865"/>
                      </a:lnTo>
                      <a:lnTo>
                        <a:pt x="3860" y="2895"/>
                      </a:lnTo>
                      <a:lnTo>
                        <a:pt x="3826" y="2921"/>
                      </a:lnTo>
                      <a:lnTo>
                        <a:pt x="3789" y="2938"/>
                      </a:lnTo>
                      <a:lnTo>
                        <a:pt x="3752" y="2950"/>
                      </a:lnTo>
                      <a:lnTo>
                        <a:pt x="3714" y="2956"/>
                      </a:lnTo>
                      <a:lnTo>
                        <a:pt x="3677" y="2956"/>
                      </a:lnTo>
                      <a:lnTo>
                        <a:pt x="3640" y="2953"/>
                      </a:lnTo>
                      <a:lnTo>
                        <a:pt x="3606" y="2944"/>
                      </a:lnTo>
                      <a:lnTo>
                        <a:pt x="3595" y="2939"/>
                      </a:lnTo>
                      <a:lnTo>
                        <a:pt x="3590" y="2938"/>
                      </a:lnTo>
                      <a:lnTo>
                        <a:pt x="3578" y="2933"/>
                      </a:lnTo>
                      <a:lnTo>
                        <a:pt x="3556" y="2924"/>
                      </a:lnTo>
                      <a:lnTo>
                        <a:pt x="3529" y="2912"/>
                      </a:lnTo>
                      <a:lnTo>
                        <a:pt x="3493" y="2899"/>
                      </a:lnTo>
                      <a:lnTo>
                        <a:pt x="3453" y="2882"/>
                      </a:lnTo>
                      <a:lnTo>
                        <a:pt x="3409" y="2863"/>
                      </a:lnTo>
                      <a:lnTo>
                        <a:pt x="3358" y="2843"/>
                      </a:lnTo>
                      <a:lnTo>
                        <a:pt x="3303" y="2821"/>
                      </a:lnTo>
                      <a:lnTo>
                        <a:pt x="3247" y="2797"/>
                      </a:lnTo>
                      <a:lnTo>
                        <a:pt x="3188" y="2773"/>
                      </a:lnTo>
                      <a:lnTo>
                        <a:pt x="3127" y="2748"/>
                      </a:lnTo>
                      <a:lnTo>
                        <a:pt x="3064" y="2722"/>
                      </a:lnTo>
                      <a:lnTo>
                        <a:pt x="3001" y="2695"/>
                      </a:lnTo>
                      <a:lnTo>
                        <a:pt x="2938" y="2669"/>
                      </a:lnTo>
                      <a:lnTo>
                        <a:pt x="2877" y="2644"/>
                      </a:lnTo>
                      <a:lnTo>
                        <a:pt x="2818" y="2620"/>
                      </a:lnTo>
                      <a:lnTo>
                        <a:pt x="2760" y="2596"/>
                      </a:lnTo>
                      <a:lnTo>
                        <a:pt x="2706" y="2574"/>
                      </a:lnTo>
                      <a:lnTo>
                        <a:pt x="2655" y="2552"/>
                      </a:lnTo>
                      <a:lnTo>
                        <a:pt x="2607" y="2534"/>
                      </a:lnTo>
                      <a:lnTo>
                        <a:pt x="2610" y="2578"/>
                      </a:lnTo>
                      <a:lnTo>
                        <a:pt x="2614" y="2630"/>
                      </a:lnTo>
                      <a:lnTo>
                        <a:pt x="2619" y="2691"/>
                      </a:lnTo>
                      <a:lnTo>
                        <a:pt x="2624" y="2759"/>
                      </a:lnTo>
                      <a:lnTo>
                        <a:pt x="2629" y="2836"/>
                      </a:lnTo>
                      <a:lnTo>
                        <a:pt x="2634" y="2919"/>
                      </a:lnTo>
                      <a:lnTo>
                        <a:pt x="2641" y="3007"/>
                      </a:lnTo>
                      <a:lnTo>
                        <a:pt x="2646" y="3101"/>
                      </a:lnTo>
                      <a:lnTo>
                        <a:pt x="2653" y="3199"/>
                      </a:lnTo>
                      <a:lnTo>
                        <a:pt x="2660" y="3301"/>
                      </a:lnTo>
                      <a:lnTo>
                        <a:pt x="2668" y="3406"/>
                      </a:lnTo>
                      <a:lnTo>
                        <a:pt x="2675" y="3515"/>
                      </a:lnTo>
                      <a:lnTo>
                        <a:pt x="2682" y="3624"/>
                      </a:lnTo>
                      <a:lnTo>
                        <a:pt x="2690" y="3734"/>
                      </a:lnTo>
                      <a:lnTo>
                        <a:pt x="2697" y="3846"/>
                      </a:lnTo>
                      <a:lnTo>
                        <a:pt x="2706" y="3957"/>
                      </a:lnTo>
                      <a:lnTo>
                        <a:pt x="2712" y="4067"/>
                      </a:lnTo>
                      <a:lnTo>
                        <a:pt x="2719" y="4176"/>
                      </a:lnTo>
                      <a:lnTo>
                        <a:pt x="2728" y="4283"/>
                      </a:lnTo>
                      <a:lnTo>
                        <a:pt x="2734" y="4386"/>
                      </a:lnTo>
                      <a:lnTo>
                        <a:pt x="2741" y="4486"/>
                      </a:lnTo>
                      <a:lnTo>
                        <a:pt x="2748" y="4582"/>
                      </a:lnTo>
                      <a:lnTo>
                        <a:pt x="2753" y="4673"/>
                      </a:lnTo>
                      <a:lnTo>
                        <a:pt x="2760" y="4758"/>
                      </a:lnTo>
                      <a:lnTo>
                        <a:pt x="2765" y="4838"/>
                      </a:lnTo>
                      <a:lnTo>
                        <a:pt x="2770" y="4911"/>
                      </a:lnTo>
                      <a:lnTo>
                        <a:pt x="2775" y="4976"/>
                      </a:lnTo>
                      <a:lnTo>
                        <a:pt x="2779" y="5033"/>
                      </a:lnTo>
                      <a:lnTo>
                        <a:pt x="2782" y="5081"/>
                      </a:lnTo>
                      <a:lnTo>
                        <a:pt x="2784" y="5120"/>
                      </a:lnTo>
                      <a:lnTo>
                        <a:pt x="2787" y="5147"/>
                      </a:lnTo>
                      <a:lnTo>
                        <a:pt x="2787" y="5166"/>
                      </a:lnTo>
                      <a:lnTo>
                        <a:pt x="2787" y="5171"/>
                      </a:lnTo>
                      <a:lnTo>
                        <a:pt x="2789" y="5183"/>
                      </a:lnTo>
                      <a:lnTo>
                        <a:pt x="2785" y="5212"/>
                      </a:lnTo>
                      <a:lnTo>
                        <a:pt x="2777" y="5240"/>
                      </a:lnTo>
                      <a:lnTo>
                        <a:pt x="2763" y="5268"/>
                      </a:lnTo>
                      <a:lnTo>
                        <a:pt x="2745" y="5291"/>
                      </a:lnTo>
                      <a:lnTo>
                        <a:pt x="2719" y="5313"/>
                      </a:lnTo>
                      <a:lnTo>
                        <a:pt x="2692" y="5329"/>
                      </a:lnTo>
                      <a:lnTo>
                        <a:pt x="2660" y="5339"/>
                      </a:lnTo>
                      <a:lnTo>
                        <a:pt x="2627" y="5342"/>
                      </a:lnTo>
                      <a:lnTo>
                        <a:pt x="2621" y="5342"/>
                      </a:lnTo>
                      <a:lnTo>
                        <a:pt x="2602" y="5342"/>
                      </a:lnTo>
                      <a:lnTo>
                        <a:pt x="2571" y="5342"/>
                      </a:lnTo>
                      <a:lnTo>
                        <a:pt x="2529" y="5342"/>
                      </a:lnTo>
                      <a:lnTo>
                        <a:pt x="2478" y="5342"/>
                      </a:lnTo>
                      <a:lnTo>
                        <a:pt x="2417" y="5342"/>
                      </a:lnTo>
                      <a:lnTo>
                        <a:pt x="2349" y="5342"/>
                      </a:lnTo>
                      <a:lnTo>
                        <a:pt x="2272" y="5342"/>
                      </a:lnTo>
                      <a:lnTo>
                        <a:pt x="2191" y="5342"/>
                      </a:lnTo>
                      <a:lnTo>
                        <a:pt x="2103" y="5342"/>
                      </a:lnTo>
                      <a:lnTo>
                        <a:pt x="2009" y="5342"/>
                      </a:lnTo>
                      <a:lnTo>
                        <a:pt x="1914" y="5342"/>
                      </a:lnTo>
                      <a:lnTo>
                        <a:pt x="1814" y="5342"/>
                      </a:lnTo>
                      <a:lnTo>
                        <a:pt x="1714" y="5342"/>
                      </a:lnTo>
                      <a:lnTo>
                        <a:pt x="1612" y="5344"/>
                      </a:lnTo>
                      <a:lnTo>
                        <a:pt x="1508" y="5344"/>
                      </a:lnTo>
                      <a:lnTo>
                        <a:pt x="1406" y="5344"/>
                      </a:lnTo>
                      <a:lnTo>
                        <a:pt x="1306" y="5344"/>
                      </a:lnTo>
                      <a:lnTo>
                        <a:pt x="1209" y="5344"/>
                      </a:lnTo>
                      <a:lnTo>
                        <a:pt x="1114" y="5344"/>
                      </a:lnTo>
                      <a:lnTo>
                        <a:pt x="1024" y="5344"/>
                      </a:lnTo>
                      <a:lnTo>
                        <a:pt x="938" y="5344"/>
                      </a:lnTo>
                      <a:lnTo>
                        <a:pt x="858" y="5344"/>
                      </a:lnTo>
                      <a:lnTo>
                        <a:pt x="787" y="5344"/>
                      </a:lnTo>
                      <a:lnTo>
                        <a:pt x="720" y="5344"/>
                      </a:lnTo>
                      <a:lnTo>
                        <a:pt x="664" y="5344"/>
                      </a:lnTo>
                      <a:lnTo>
                        <a:pt x="617" y="5344"/>
                      </a:lnTo>
                      <a:lnTo>
                        <a:pt x="581" y="5344"/>
                      </a:lnTo>
                      <a:lnTo>
                        <a:pt x="556" y="5344"/>
                      </a:lnTo>
                      <a:lnTo>
                        <a:pt x="542" y="5344"/>
                      </a:lnTo>
                      <a:lnTo>
                        <a:pt x="525" y="5351"/>
                      </a:lnTo>
                      <a:lnTo>
                        <a:pt x="503" y="5363"/>
                      </a:lnTo>
                      <a:lnTo>
                        <a:pt x="478" y="5375"/>
                      </a:lnTo>
                      <a:lnTo>
                        <a:pt x="447" y="5390"/>
                      </a:lnTo>
                      <a:lnTo>
                        <a:pt x="415" y="5405"/>
                      </a:lnTo>
                      <a:lnTo>
                        <a:pt x="382" y="5422"/>
                      </a:lnTo>
                      <a:lnTo>
                        <a:pt x="350" y="5437"/>
                      </a:lnTo>
                      <a:lnTo>
                        <a:pt x="320" y="5453"/>
                      </a:lnTo>
                      <a:lnTo>
                        <a:pt x="291" y="5466"/>
                      </a:lnTo>
                      <a:lnTo>
                        <a:pt x="267" y="5478"/>
                      </a:lnTo>
                      <a:lnTo>
                        <a:pt x="248" y="5488"/>
                      </a:lnTo>
                      <a:lnTo>
                        <a:pt x="236" y="5493"/>
                      </a:lnTo>
                      <a:lnTo>
                        <a:pt x="231" y="5495"/>
                      </a:lnTo>
                      <a:lnTo>
                        <a:pt x="197" y="5509"/>
                      </a:lnTo>
                      <a:lnTo>
                        <a:pt x="162" y="5512"/>
                      </a:lnTo>
                      <a:lnTo>
                        <a:pt x="126" y="5509"/>
                      </a:lnTo>
                      <a:lnTo>
                        <a:pt x="94" y="5497"/>
                      </a:lnTo>
                      <a:lnTo>
                        <a:pt x="63" y="5478"/>
                      </a:lnTo>
                      <a:lnTo>
                        <a:pt x="38" y="5454"/>
                      </a:lnTo>
                      <a:lnTo>
                        <a:pt x="17" y="5422"/>
                      </a:lnTo>
                      <a:lnTo>
                        <a:pt x="5" y="5388"/>
                      </a:lnTo>
                      <a:lnTo>
                        <a:pt x="0" y="5353"/>
                      </a:lnTo>
                      <a:lnTo>
                        <a:pt x="5" y="5317"/>
                      </a:lnTo>
                      <a:lnTo>
                        <a:pt x="16" y="5285"/>
                      </a:lnTo>
                      <a:lnTo>
                        <a:pt x="34" y="5254"/>
                      </a:lnTo>
                      <a:lnTo>
                        <a:pt x="60" y="5229"/>
                      </a:lnTo>
                      <a:lnTo>
                        <a:pt x="90" y="5208"/>
                      </a:lnTo>
                      <a:lnTo>
                        <a:pt x="433" y="5040"/>
                      </a:lnTo>
                      <a:lnTo>
                        <a:pt x="467" y="5028"/>
                      </a:lnTo>
                      <a:lnTo>
                        <a:pt x="505" y="5023"/>
                      </a:lnTo>
                      <a:lnTo>
                        <a:pt x="510" y="5023"/>
                      </a:lnTo>
                      <a:lnTo>
                        <a:pt x="528" y="5023"/>
                      </a:lnTo>
                      <a:lnTo>
                        <a:pt x="557" y="5023"/>
                      </a:lnTo>
                      <a:lnTo>
                        <a:pt x="596" y="5023"/>
                      </a:lnTo>
                      <a:lnTo>
                        <a:pt x="646" y="5023"/>
                      </a:lnTo>
                      <a:lnTo>
                        <a:pt x="703" y="5023"/>
                      </a:lnTo>
                      <a:lnTo>
                        <a:pt x="768" y="5023"/>
                      </a:lnTo>
                      <a:lnTo>
                        <a:pt x="841" y="5023"/>
                      </a:lnTo>
                      <a:lnTo>
                        <a:pt x="919" y="5023"/>
                      </a:lnTo>
                      <a:lnTo>
                        <a:pt x="1002" y="5023"/>
                      </a:lnTo>
                      <a:lnTo>
                        <a:pt x="1091" y="5023"/>
                      </a:lnTo>
                      <a:lnTo>
                        <a:pt x="1182" y="5023"/>
                      </a:lnTo>
                      <a:lnTo>
                        <a:pt x="1276" y="5023"/>
                      </a:lnTo>
                      <a:lnTo>
                        <a:pt x="1372" y="5023"/>
                      </a:lnTo>
                      <a:lnTo>
                        <a:pt x="1469" y="5023"/>
                      </a:lnTo>
                      <a:lnTo>
                        <a:pt x="1568" y="5023"/>
                      </a:lnTo>
                      <a:lnTo>
                        <a:pt x="1665" y="5023"/>
                      </a:lnTo>
                      <a:lnTo>
                        <a:pt x="1760" y="5023"/>
                      </a:lnTo>
                      <a:lnTo>
                        <a:pt x="1853" y="5023"/>
                      </a:lnTo>
                      <a:lnTo>
                        <a:pt x="1943" y="5023"/>
                      </a:lnTo>
                      <a:lnTo>
                        <a:pt x="2030" y="5023"/>
                      </a:lnTo>
                      <a:lnTo>
                        <a:pt x="2111" y="5023"/>
                      </a:lnTo>
                      <a:lnTo>
                        <a:pt x="2188" y="5023"/>
                      </a:lnTo>
                      <a:lnTo>
                        <a:pt x="2257" y="5023"/>
                      </a:lnTo>
                      <a:lnTo>
                        <a:pt x="2320" y="5023"/>
                      </a:lnTo>
                      <a:lnTo>
                        <a:pt x="2374" y="5023"/>
                      </a:lnTo>
                      <a:lnTo>
                        <a:pt x="2420" y="5023"/>
                      </a:lnTo>
                      <a:lnTo>
                        <a:pt x="2456" y="5023"/>
                      </a:lnTo>
                      <a:lnTo>
                        <a:pt x="2454" y="4991"/>
                      </a:lnTo>
                      <a:lnTo>
                        <a:pt x="2452" y="4948"/>
                      </a:lnTo>
                      <a:lnTo>
                        <a:pt x="2447" y="4896"/>
                      </a:lnTo>
                      <a:lnTo>
                        <a:pt x="2444" y="4836"/>
                      </a:lnTo>
                      <a:lnTo>
                        <a:pt x="2439" y="4767"/>
                      </a:lnTo>
                      <a:lnTo>
                        <a:pt x="2434" y="4690"/>
                      </a:lnTo>
                      <a:lnTo>
                        <a:pt x="2429" y="4605"/>
                      </a:lnTo>
                      <a:lnTo>
                        <a:pt x="2422" y="4517"/>
                      </a:lnTo>
                      <a:lnTo>
                        <a:pt x="2415" y="4422"/>
                      </a:lnTo>
                      <a:lnTo>
                        <a:pt x="2408" y="4322"/>
                      </a:lnTo>
                      <a:lnTo>
                        <a:pt x="2402" y="4218"/>
                      </a:lnTo>
                      <a:lnTo>
                        <a:pt x="2395" y="4109"/>
                      </a:lnTo>
                      <a:lnTo>
                        <a:pt x="2386" y="4001"/>
                      </a:lnTo>
                      <a:lnTo>
                        <a:pt x="2379" y="3889"/>
                      </a:lnTo>
                      <a:lnTo>
                        <a:pt x="2371" y="3775"/>
                      </a:lnTo>
                      <a:lnTo>
                        <a:pt x="2364" y="3661"/>
                      </a:lnTo>
                      <a:lnTo>
                        <a:pt x="2356" y="3547"/>
                      </a:lnTo>
                      <a:lnTo>
                        <a:pt x="2349" y="3434"/>
                      </a:lnTo>
                      <a:lnTo>
                        <a:pt x="2340" y="3323"/>
                      </a:lnTo>
                      <a:lnTo>
                        <a:pt x="2334" y="3213"/>
                      </a:lnTo>
                      <a:lnTo>
                        <a:pt x="2325" y="3106"/>
                      </a:lnTo>
                      <a:lnTo>
                        <a:pt x="2318" y="3004"/>
                      </a:lnTo>
                      <a:lnTo>
                        <a:pt x="2312" y="2905"/>
                      </a:lnTo>
                      <a:lnTo>
                        <a:pt x="2306" y="2810"/>
                      </a:lnTo>
                      <a:lnTo>
                        <a:pt x="2300" y="2724"/>
                      </a:lnTo>
                      <a:lnTo>
                        <a:pt x="2295" y="2641"/>
                      </a:lnTo>
                      <a:lnTo>
                        <a:pt x="2289" y="2566"/>
                      </a:lnTo>
                      <a:lnTo>
                        <a:pt x="2284" y="2500"/>
                      </a:lnTo>
                      <a:lnTo>
                        <a:pt x="2281" y="2440"/>
                      </a:lnTo>
                      <a:lnTo>
                        <a:pt x="2278" y="2391"/>
                      </a:lnTo>
                      <a:lnTo>
                        <a:pt x="2274" y="2352"/>
                      </a:lnTo>
                      <a:lnTo>
                        <a:pt x="2272" y="2323"/>
                      </a:lnTo>
                      <a:lnTo>
                        <a:pt x="2271" y="2304"/>
                      </a:lnTo>
                      <a:lnTo>
                        <a:pt x="2271" y="2297"/>
                      </a:lnTo>
                      <a:lnTo>
                        <a:pt x="2271" y="2287"/>
                      </a:lnTo>
                      <a:lnTo>
                        <a:pt x="2274" y="2250"/>
                      </a:lnTo>
                      <a:lnTo>
                        <a:pt x="2288" y="2214"/>
                      </a:lnTo>
                      <a:lnTo>
                        <a:pt x="2308" y="2184"/>
                      </a:lnTo>
                      <a:lnTo>
                        <a:pt x="2337" y="2157"/>
                      </a:lnTo>
                      <a:lnTo>
                        <a:pt x="2366" y="2141"/>
                      </a:lnTo>
                      <a:lnTo>
                        <a:pt x="2396" y="2131"/>
                      </a:lnTo>
                      <a:lnTo>
                        <a:pt x="2429" y="2128"/>
                      </a:lnTo>
                      <a:lnTo>
                        <a:pt x="2459" y="2129"/>
                      </a:lnTo>
                      <a:lnTo>
                        <a:pt x="2492" y="2140"/>
                      </a:lnTo>
                      <a:lnTo>
                        <a:pt x="2497" y="2141"/>
                      </a:lnTo>
                      <a:lnTo>
                        <a:pt x="2509" y="2146"/>
                      </a:lnTo>
                      <a:lnTo>
                        <a:pt x="2529" y="2155"/>
                      </a:lnTo>
                      <a:lnTo>
                        <a:pt x="2556" y="2165"/>
                      </a:lnTo>
                      <a:lnTo>
                        <a:pt x="2590" y="2180"/>
                      </a:lnTo>
                      <a:lnTo>
                        <a:pt x="2629" y="2196"/>
                      </a:lnTo>
                      <a:lnTo>
                        <a:pt x="2675" y="2214"/>
                      </a:lnTo>
                      <a:lnTo>
                        <a:pt x="2724" y="2235"/>
                      </a:lnTo>
                      <a:lnTo>
                        <a:pt x="2779" y="2257"/>
                      </a:lnTo>
                      <a:lnTo>
                        <a:pt x="2836" y="2281"/>
                      </a:lnTo>
                      <a:lnTo>
                        <a:pt x="2897" y="2306"/>
                      </a:lnTo>
                      <a:lnTo>
                        <a:pt x="2960" y="2331"/>
                      </a:lnTo>
                      <a:lnTo>
                        <a:pt x="3025" y="2359"/>
                      </a:lnTo>
                      <a:lnTo>
                        <a:pt x="3089" y="2386"/>
                      </a:lnTo>
                      <a:lnTo>
                        <a:pt x="3156" y="2413"/>
                      </a:lnTo>
                      <a:lnTo>
                        <a:pt x="3222" y="2440"/>
                      </a:lnTo>
                      <a:lnTo>
                        <a:pt x="3161" y="2398"/>
                      </a:lnTo>
                      <a:lnTo>
                        <a:pt x="3098" y="2355"/>
                      </a:lnTo>
                      <a:lnTo>
                        <a:pt x="3035" y="2311"/>
                      </a:lnTo>
                      <a:lnTo>
                        <a:pt x="2974" y="2269"/>
                      </a:lnTo>
                      <a:lnTo>
                        <a:pt x="2911" y="2224"/>
                      </a:lnTo>
                      <a:lnTo>
                        <a:pt x="2850" y="2184"/>
                      </a:lnTo>
                      <a:lnTo>
                        <a:pt x="2790" y="2141"/>
                      </a:lnTo>
                      <a:lnTo>
                        <a:pt x="2733" y="2102"/>
                      </a:lnTo>
                      <a:lnTo>
                        <a:pt x="2677" y="2063"/>
                      </a:lnTo>
                      <a:lnTo>
                        <a:pt x="2624" y="2027"/>
                      </a:lnTo>
                      <a:lnTo>
                        <a:pt x="2576" y="1994"/>
                      </a:lnTo>
                      <a:lnTo>
                        <a:pt x="2531" y="1963"/>
                      </a:lnTo>
                      <a:lnTo>
                        <a:pt x="2490" y="1936"/>
                      </a:lnTo>
                      <a:lnTo>
                        <a:pt x="2454" y="1910"/>
                      </a:lnTo>
                      <a:lnTo>
                        <a:pt x="2425" y="1890"/>
                      </a:lnTo>
                      <a:lnTo>
                        <a:pt x="2400" y="1873"/>
                      </a:lnTo>
                      <a:lnTo>
                        <a:pt x="2383" y="1861"/>
                      </a:lnTo>
                      <a:lnTo>
                        <a:pt x="2371" y="1853"/>
                      </a:lnTo>
                      <a:lnTo>
                        <a:pt x="2368" y="1851"/>
                      </a:lnTo>
                      <a:lnTo>
                        <a:pt x="2340" y="1827"/>
                      </a:lnTo>
                      <a:lnTo>
                        <a:pt x="2320" y="1800"/>
                      </a:lnTo>
                      <a:lnTo>
                        <a:pt x="2306" y="1769"/>
                      </a:lnTo>
                      <a:lnTo>
                        <a:pt x="2300" y="1735"/>
                      </a:lnTo>
                      <a:lnTo>
                        <a:pt x="2298" y="1729"/>
                      </a:lnTo>
                      <a:lnTo>
                        <a:pt x="2296" y="1713"/>
                      </a:lnTo>
                      <a:lnTo>
                        <a:pt x="2295" y="1688"/>
                      </a:lnTo>
                      <a:lnTo>
                        <a:pt x="2291" y="1652"/>
                      </a:lnTo>
                      <a:lnTo>
                        <a:pt x="2286" y="1610"/>
                      </a:lnTo>
                      <a:lnTo>
                        <a:pt x="2281" y="1559"/>
                      </a:lnTo>
                      <a:lnTo>
                        <a:pt x="2276" y="1501"/>
                      </a:lnTo>
                      <a:lnTo>
                        <a:pt x="2269" y="1438"/>
                      </a:lnTo>
                      <a:lnTo>
                        <a:pt x="2262" y="1370"/>
                      </a:lnTo>
                      <a:lnTo>
                        <a:pt x="2254" y="1299"/>
                      </a:lnTo>
                      <a:lnTo>
                        <a:pt x="2247" y="1223"/>
                      </a:lnTo>
                      <a:lnTo>
                        <a:pt x="2239" y="1144"/>
                      </a:lnTo>
                      <a:lnTo>
                        <a:pt x="2230" y="1065"/>
                      </a:lnTo>
                      <a:lnTo>
                        <a:pt x="2222" y="983"/>
                      </a:lnTo>
                      <a:lnTo>
                        <a:pt x="2213" y="900"/>
                      </a:lnTo>
                      <a:lnTo>
                        <a:pt x="2206" y="818"/>
                      </a:lnTo>
                      <a:lnTo>
                        <a:pt x="2198" y="900"/>
                      </a:lnTo>
                      <a:lnTo>
                        <a:pt x="2189" y="983"/>
                      </a:lnTo>
                      <a:lnTo>
                        <a:pt x="2181" y="1065"/>
                      </a:lnTo>
                      <a:lnTo>
                        <a:pt x="2172" y="1144"/>
                      </a:lnTo>
                      <a:lnTo>
                        <a:pt x="2164" y="1224"/>
                      </a:lnTo>
                      <a:lnTo>
                        <a:pt x="2157" y="1299"/>
                      </a:lnTo>
                      <a:lnTo>
                        <a:pt x="2149" y="1372"/>
                      </a:lnTo>
                      <a:lnTo>
                        <a:pt x="2142" y="1440"/>
                      </a:lnTo>
                      <a:lnTo>
                        <a:pt x="2135" y="1503"/>
                      </a:lnTo>
                      <a:lnTo>
                        <a:pt x="2130" y="1560"/>
                      </a:lnTo>
                      <a:lnTo>
                        <a:pt x="2125" y="1611"/>
                      </a:lnTo>
                      <a:lnTo>
                        <a:pt x="2120" y="1654"/>
                      </a:lnTo>
                      <a:lnTo>
                        <a:pt x="2116" y="1690"/>
                      </a:lnTo>
                      <a:lnTo>
                        <a:pt x="2113" y="1715"/>
                      </a:lnTo>
                      <a:lnTo>
                        <a:pt x="2113" y="1732"/>
                      </a:lnTo>
                      <a:lnTo>
                        <a:pt x="2111" y="1737"/>
                      </a:lnTo>
                      <a:lnTo>
                        <a:pt x="2104" y="1771"/>
                      </a:lnTo>
                      <a:lnTo>
                        <a:pt x="2089" y="1803"/>
                      </a:lnTo>
                      <a:lnTo>
                        <a:pt x="2069" y="1830"/>
                      </a:lnTo>
                      <a:lnTo>
                        <a:pt x="2042" y="1854"/>
                      </a:lnTo>
                      <a:lnTo>
                        <a:pt x="2038" y="1856"/>
                      </a:lnTo>
                      <a:lnTo>
                        <a:pt x="2026" y="1864"/>
                      </a:lnTo>
                      <a:lnTo>
                        <a:pt x="2009" y="1876"/>
                      </a:lnTo>
                      <a:lnTo>
                        <a:pt x="1985" y="1892"/>
                      </a:lnTo>
                      <a:lnTo>
                        <a:pt x="1955" y="1912"/>
                      </a:lnTo>
                      <a:lnTo>
                        <a:pt x="1919" y="1937"/>
                      </a:lnTo>
                      <a:lnTo>
                        <a:pt x="1879" y="1965"/>
                      </a:lnTo>
                      <a:lnTo>
                        <a:pt x="1834" y="1994"/>
                      </a:lnTo>
                      <a:lnTo>
                        <a:pt x="1785" y="2027"/>
                      </a:lnTo>
                      <a:lnTo>
                        <a:pt x="1734" y="2063"/>
                      </a:lnTo>
                      <a:lnTo>
                        <a:pt x="1678" y="2099"/>
                      </a:lnTo>
                      <a:lnTo>
                        <a:pt x="1622" y="2138"/>
                      </a:lnTo>
                      <a:lnTo>
                        <a:pt x="1563" y="2179"/>
                      </a:lnTo>
                      <a:lnTo>
                        <a:pt x="1502" y="2219"/>
                      </a:lnTo>
                      <a:lnTo>
                        <a:pt x="1439" y="2262"/>
                      </a:lnTo>
                      <a:lnTo>
                        <a:pt x="1376" y="2304"/>
                      </a:lnTo>
                      <a:lnTo>
                        <a:pt x="1315" y="2347"/>
                      </a:lnTo>
                      <a:lnTo>
                        <a:pt x="1252" y="2389"/>
                      </a:lnTo>
                      <a:lnTo>
                        <a:pt x="1191" y="2430"/>
                      </a:lnTo>
                      <a:lnTo>
                        <a:pt x="1259" y="2403"/>
                      </a:lnTo>
                      <a:lnTo>
                        <a:pt x="1325" y="2376"/>
                      </a:lnTo>
                      <a:lnTo>
                        <a:pt x="1393" y="2350"/>
                      </a:lnTo>
                      <a:lnTo>
                        <a:pt x="1459" y="2323"/>
                      </a:lnTo>
                      <a:lnTo>
                        <a:pt x="1524" y="2297"/>
                      </a:lnTo>
                      <a:lnTo>
                        <a:pt x="1585" y="2272"/>
                      </a:lnTo>
                      <a:lnTo>
                        <a:pt x="1644" y="2248"/>
                      </a:lnTo>
                      <a:lnTo>
                        <a:pt x="1700" y="2226"/>
                      </a:lnTo>
                      <a:lnTo>
                        <a:pt x="1751" y="2206"/>
                      </a:lnTo>
                      <a:lnTo>
                        <a:pt x="1797" y="2187"/>
                      </a:lnTo>
                      <a:lnTo>
                        <a:pt x="1838" y="2172"/>
                      </a:lnTo>
                      <a:lnTo>
                        <a:pt x="1873" y="2158"/>
                      </a:lnTo>
                      <a:lnTo>
                        <a:pt x="1901" y="2146"/>
                      </a:lnTo>
                      <a:lnTo>
                        <a:pt x="1923" y="2138"/>
                      </a:lnTo>
                      <a:lnTo>
                        <a:pt x="1935" y="2133"/>
                      </a:lnTo>
                      <a:lnTo>
                        <a:pt x="1940" y="2131"/>
                      </a:lnTo>
                      <a:lnTo>
                        <a:pt x="1970" y="2123"/>
                      </a:lnTo>
                      <a:lnTo>
                        <a:pt x="2002" y="2119"/>
                      </a:lnTo>
                      <a:lnTo>
                        <a:pt x="2035" y="2124"/>
                      </a:lnTo>
                      <a:lnTo>
                        <a:pt x="2064" y="2133"/>
                      </a:lnTo>
                      <a:lnTo>
                        <a:pt x="2092" y="2150"/>
                      </a:lnTo>
                      <a:lnTo>
                        <a:pt x="2116" y="2172"/>
                      </a:lnTo>
                      <a:lnTo>
                        <a:pt x="2135" y="2197"/>
                      </a:lnTo>
                      <a:lnTo>
                        <a:pt x="2150" y="2224"/>
                      </a:lnTo>
                      <a:lnTo>
                        <a:pt x="2157" y="2257"/>
                      </a:lnTo>
                      <a:lnTo>
                        <a:pt x="2159" y="2289"/>
                      </a:lnTo>
                      <a:lnTo>
                        <a:pt x="2030" y="4717"/>
                      </a:lnTo>
                      <a:lnTo>
                        <a:pt x="2025" y="4753"/>
                      </a:lnTo>
                      <a:lnTo>
                        <a:pt x="2011" y="4785"/>
                      </a:lnTo>
                      <a:lnTo>
                        <a:pt x="1991" y="4814"/>
                      </a:lnTo>
                      <a:lnTo>
                        <a:pt x="1963" y="4838"/>
                      </a:lnTo>
                      <a:lnTo>
                        <a:pt x="1933" y="4855"/>
                      </a:lnTo>
                      <a:lnTo>
                        <a:pt x="1899" y="4865"/>
                      </a:lnTo>
                      <a:lnTo>
                        <a:pt x="1862" y="4869"/>
                      </a:lnTo>
                      <a:lnTo>
                        <a:pt x="1826" y="4862"/>
                      </a:lnTo>
                      <a:lnTo>
                        <a:pt x="1795" y="4850"/>
                      </a:lnTo>
                      <a:lnTo>
                        <a:pt x="1766" y="4829"/>
                      </a:lnTo>
                      <a:lnTo>
                        <a:pt x="1743" y="4806"/>
                      </a:lnTo>
                      <a:lnTo>
                        <a:pt x="1726" y="4777"/>
                      </a:lnTo>
                      <a:lnTo>
                        <a:pt x="1714" y="4743"/>
                      </a:lnTo>
                      <a:lnTo>
                        <a:pt x="1710" y="4709"/>
                      </a:lnTo>
                      <a:lnTo>
                        <a:pt x="1710" y="4700"/>
                      </a:lnTo>
                      <a:lnTo>
                        <a:pt x="1710" y="4694"/>
                      </a:lnTo>
                      <a:lnTo>
                        <a:pt x="1712" y="4675"/>
                      </a:lnTo>
                      <a:lnTo>
                        <a:pt x="1714" y="4646"/>
                      </a:lnTo>
                      <a:lnTo>
                        <a:pt x="1715" y="4607"/>
                      </a:lnTo>
                      <a:lnTo>
                        <a:pt x="1717" y="4558"/>
                      </a:lnTo>
                      <a:lnTo>
                        <a:pt x="1721" y="4500"/>
                      </a:lnTo>
                      <a:lnTo>
                        <a:pt x="1724" y="4434"/>
                      </a:lnTo>
                      <a:lnTo>
                        <a:pt x="1729" y="4361"/>
                      </a:lnTo>
                      <a:lnTo>
                        <a:pt x="1732" y="4281"/>
                      </a:lnTo>
                      <a:lnTo>
                        <a:pt x="1738" y="4196"/>
                      </a:lnTo>
                      <a:lnTo>
                        <a:pt x="1743" y="4104"/>
                      </a:lnTo>
                      <a:lnTo>
                        <a:pt x="1748" y="4011"/>
                      </a:lnTo>
                      <a:lnTo>
                        <a:pt x="1753" y="3912"/>
                      </a:lnTo>
                      <a:lnTo>
                        <a:pt x="1758" y="3812"/>
                      </a:lnTo>
                      <a:lnTo>
                        <a:pt x="1763" y="3710"/>
                      </a:lnTo>
                      <a:lnTo>
                        <a:pt x="1768" y="3607"/>
                      </a:lnTo>
                      <a:lnTo>
                        <a:pt x="1773" y="3503"/>
                      </a:lnTo>
                      <a:lnTo>
                        <a:pt x="1780" y="3400"/>
                      </a:lnTo>
                      <a:lnTo>
                        <a:pt x="1785" y="3298"/>
                      </a:lnTo>
                      <a:lnTo>
                        <a:pt x="1790" y="3199"/>
                      </a:lnTo>
                      <a:lnTo>
                        <a:pt x="1795" y="3102"/>
                      </a:lnTo>
                      <a:lnTo>
                        <a:pt x="1800" y="3009"/>
                      </a:lnTo>
                      <a:lnTo>
                        <a:pt x="1805" y="2919"/>
                      </a:lnTo>
                      <a:lnTo>
                        <a:pt x="1809" y="2836"/>
                      </a:lnTo>
                      <a:lnTo>
                        <a:pt x="1814" y="2758"/>
                      </a:lnTo>
                      <a:lnTo>
                        <a:pt x="1817" y="2686"/>
                      </a:lnTo>
                      <a:lnTo>
                        <a:pt x="1821" y="2624"/>
                      </a:lnTo>
                      <a:lnTo>
                        <a:pt x="1824" y="2568"/>
                      </a:lnTo>
                      <a:lnTo>
                        <a:pt x="1826" y="2522"/>
                      </a:lnTo>
                      <a:lnTo>
                        <a:pt x="1780" y="2540"/>
                      </a:lnTo>
                      <a:lnTo>
                        <a:pt x="1729" y="2561"/>
                      </a:lnTo>
                      <a:lnTo>
                        <a:pt x="1673" y="2583"/>
                      </a:lnTo>
                      <a:lnTo>
                        <a:pt x="1615" y="2605"/>
                      </a:lnTo>
                      <a:lnTo>
                        <a:pt x="1554" y="2630"/>
                      </a:lnTo>
                      <a:lnTo>
                        <a:pt x="1491" y="2654"/>
                      </a:lnTo>
                      <a:lnTo>
                        <a:pt x="1428" y="2680"/>
                      </a:lnTo>
                      <a:lnTo>
                        <a:pt x="1364" y="2705"/>
                      </a:lnTo>
                      <a:lnTo>
                        <a:pt x="1301" y="2731"/>
                      </a:lnTo>
                      <a:lnTo>
                        <a:pt x="1238" y="2756"/>
                      </a:lnTo>
                      <a:lnTo>
                        <a:pt x="1177" y="2780"/>
                      </a:lnTo>
                      <a:lnTo>
                        <a:pt x="1118" y="2804"/>
                      </a:lnTo>
                      <a:lnTo>
                        <a:pt x="1063" y="2826"/>
                      </a:lnTo>
                      <a:lnTo>
                        <a:pt x="1011" y="2846"/>
                      </a:lnTo>
                      <a:lnTo>
                        <a:pt x="965" y="2865"/>
                      </a:lnTo>
                      <a:lnTo>
                        <a:pt x="922" y="2882"/>
                      </a:lnTo>
                      <a:lnTo>
                        <a:pt x="887" y="2895"/>
                      </a:lnTo>
                      <a:lnTo>
                        <a:pt x="858" y="2907"/>
                      </a:lnTo>
                      <a:lnTo>
                        <a:pt x="836" y="2916"/>
                      </a:lnTo>
                      <a:lnTo>
                        <a:pt x="822" y="2922"/>
                      </a:lnTo>
                      <a:lnTo>
                        <a:pt x="817" y="2924"/>
                      </a:lnTo>
                      <a:lnTo>
                        <a:pt x="809" y="2928"/>
                      </a:lnTo>
                      <a:lnTo>
                        <a:pt x="775" y="2936"/>
                      </a:lnTo>
                      <a:lnTo>
                        <a:pt x="739" y="2939"/>
                      </a:lnTo>
                      <a:lnTo>
                        <a:pt x="700" y="2939"/>
                      </a:lnTo>
                      <a:lnTo>
                        <a:pt x="663" y="2933"/>
                      </a:lnTo>
                      <a:lnTo>
                        <a:pt x="625" y="2921"/>
                      </a:lnTo>
                      <a:lnTo>
                        <a:pt x="590" y="2904"/>
                      </a:lnTo>
                      <a:lnTo>
                        <a:pt x="556" y="2878"/>
                      </a:lnTo>
                      <a:lnTo>
                        <a:pt x="525" y="2848"/>
                      </a:lnTo>
                      <a:lnTo>
                        <a:pt x="498" y="2809"/>
                      </a:lnTo>
                      <a:lnTo>
                        <a:pt x="478" y="2764"/>
                      </a:lnTo>
                      <a:lnTo>
                        <a:pt x="466" y="2722"/>
                      </a:lnTo>
                      <a:lnTo>
                        <a:pt x="462" y="2678"/>
                      </a:lnTo>
                      <a:lnTo>
                        <a:pt x="466" y="2632"/>
                      </a:lnTo>
                      <a:lnTo>
                        <a:pt x="478" y="2590"/>
                      </a:lnTo>
                      <a:lnTo>
                        <a:pt x="496" y="2549"/>
                      </a:lnTo>
                      <a:lnTo>
                        <a:pt x="518" y="2513"/>
                      </a:lnTo>
                      <a:lnTo>
                        <a:pt x="545" y="2483"/>
                      </a:lnTo>
                      <a:lnTo>
                        <a:pt x="556" y="2474"/>
                      </a:lnTo>
                      <a:lnTo>
                        <a:pt x="568" y="2466"/>
                      </a:lnTo>
                      <a:lnTo>
                        <a:pt x="571" y="2462"/>
                      </a:lnTo>
                      <a:lnTo>
                        <a:pt x="583" y="2455"/>
                      </a:lnTo>
                      <a:lnTo>
                        <a:pt x="600" y="2444"/>
                      </a:lnTo>
                      <a:lnTo>
                        <a:pt x="625" y="2427"/>
                      </a:lnTo>
                      <a:lnTo>
                        <a:pt x="656" y="2404"/>
                      </a:lnTo>
                      <a:lnTo>
                        <a:pt x="691" y="2381"/>
                      </a:lnTo>
                      <a:lnTo>
                        <a:pt x="732" y="2354"/>
                      </a:lnTo>
                      <a:lnTo>
                        <a:pt x="778" y="2323"/>
                      </a:lnTo>
                      <a:lnTo>
                        <a:pt x="827" y="2289"/>
                      </a:lnTo>
                      <a:lnTo>
                        <a:pt x="880" y="2253"/>
                      </a:lnTo>
                      <a:lnTo>
                        <a:pt x="934" y="2216"/>
                      </a:lnTo>
                      <a:lnTo>
                        <a:pt x="992" y="2179"/>
                      </a:lnTo>
                      <a:lnTo>
                        <a:pt x="1051" y="2138"/>
                      </a:lnTo>
                      <a:lnTo>
                        <a:pt x="1111" y="2097"/>
                      </a:lnTo>
                      <a:lnTo>
                        <a:pt x="1172" y="2056"/>
                      </a:lnTo>
                      <a:lnTo>
                        <a:pt x="1233" y="2014"/>
                      </a:lnTo>
                      <a:lnTo>
                        <a:pt x="1294" y="1973"/>
                      </a:lnTo>
                      <a:lnTo>
                        <a:pt x="1354" y="1932"/>
                      </a:lnTo>
                      <a:lnTo>
                        <a:pt x="1412" y="1893"/>
                      </a:lnTo>
                      <a:lnTo>
                        <a:pt x="1468" y="1856"/>
                      </a:lnTo>
                      <a:lnTo>
                        <a:pt x="1522" y="1819"/>
                      </a:lnTo>
                      <a:lnTo>
                        <a:pt x="1573" y="1785"/>
                      </a:lnTo>
                      <a:lnTo>
                        <a:pt x="1620" y="1752"/>
                      </a:lnTo>
                      <a:lnTo>
                        <a:pt x="1663" y="1724"/>
                      </a:lnTo>
                      <a:lnTo>
                        <a:pt x="1702" y="1696"/>
                      </a:lnTo>
                      <a:lnTo>
                        <a:pt x="1736" y="1674"/>
                      </a:lnTo>
                      <a:lnTo>
                        <a:pt x="1763" y="1656"/>
                      </a:lnTo>
                      <a:lnTo>
                        <a:pt x="1785" y="1640"/>
                      </a:lnTo>
                      <a:lnTo>
                        <a:pt x="1800" y="1630"/>
                      </a:lnTo>
                      <a:lnTo>
                        <a:pt x="1802" y="1610"/>
                      </a:lnTo>
                      <a:lnTo>
                        <a:pt x="1805" y="1577"/>
                      </a:lnTo>
                      <a:lnTo>
                        <a:pt x="1811" y="1537"/>
                      </a:lnTo>
                      <a:lnTo>
                        <a:pt x="1816" y="1489"/>
                      </a:lnTo>
                      <a:lnTo>
                        <a:pt x="1821" y="1433"/>
                      </a:lnTo>
                      <a:lnTo>
                        <a:pt x="1828" y="1370"/>
                      </a:lnTo>
                      <a:lnTo>
                        <a:pt x="1834" y="1304"/>
                      </a:lnTo>
                      <a:lnTo>
                        <a:pt x="1841" y="1231"/>
                      </a:lnTo>
                      <a:lnTo>
                        <a:pt x="1850" y="1156"/>
                      </a:lnTo>
                      <a:lnTo>
                        <a:pt x="1856" y="1078"/>
                      </a:lnTo>
                      <a:lnTo>
                        <a:pt x="1865" y="998"/>
                      </a:lnTo>
                      <a:lnTo>
                        <a:pt x="1873" y="919"/>
                      </a:lnTo>
                      <a:lnTo>
                        <a:pt x="1882" y="839"/>
                      </a:lnTo>
                      <a:lnTo>
                        <a:pt x="1890" y="759"/>
                      </a:lnTo>
                      <a:lnTo>
                        <a:pt x="1897" y="683"/>
                      </a:lnTo>
                      <a:lnTo>
                        <a:pt x="1906" y="608"/>
                      </a:lnTo>
                      <a:lnTo>
                        <a:pt x="1912" y="538"/>
                      </a:lnTo>
                      <a:lnTo>
                        <a:pt x="1919" y="472"/>
                      </a:lnTo>
                      <a:lnTo>
                        <a:pt x="1924" y="413"/>
                      </a:lnTo>
                      <a:lnTo>
                        <a:pt x="1931" y="360"/>
                      </a:lnTo>
                      <a:lnTo>
                        <a:pt x="1935" y="314"/>
                      </a:lnTo>
                      <a:lnTo>
                        <a:pt x="1940" y="277"/>
                      </a:lnTo>
                      <a:lnTo>
                        <a:pt x="1941" y="249"/>
                      </a:lnTo>
                      <a:lnTo>
                        <a:pt x="1943" y="233"/>
                      </a:lnTo>
                      <a:lnTo>
                        <a:pt x="1945" y="227"/>
                      </a:lnTo>
                      <a:lnTo>
                        <a:pt x="1946" y="210"/>
                      </a:lnTo>
                      <a:lnTo>
                        <a:pt x="1957" y="176"/>
                      </a:lnTo>
                      <a:lnTo>
                        <a:pt x="1970" y="142"/>
                      </a:lnTo>
                      <a:lnTo>
                        <a:pt x="1991" y="110"/>
                      </a:lnTo>
                      <a:lnTo>
                        <a:pt x="2014" y="81"/>
                      </a:lnTo>
                      <a:lnTo>
                        <a:pt x="2043" y="54"/>
                      </a:lnTo>
                      <a:lnTo>
                        <a:pt x="2077" y="32"/>
                      </a:lnTo>
                      <a:lnTo>
                        <a:pt x="2115" y="15"/>
                      </a:lnTo>
                      <a:lnTo>
                        <a:pt x="2159" y="3"/>
                      </a:lnTo>
                      <a:lnTo>
                        <a:pt x="2205" y="0"/>
                      </a:lnTo>
                      <a:close/>
                    </a:path>
                  </a:pathLst>
                </a:custGeom>
                <a:solidFill>
                  <a:srgbClr val="3DCD58"/>
                </a:solidFill>
                <a:ln w="0">
                  <a:noFill/>
                  <a:prstDash val="solid"/>
                  <a:round/>
                  <a:headEnd/>
                  <a:tailEnd/>
                </a:ln>
              </p:spPr>
              <p:txBody>
                <a:bodyPr vert="horz" wrap="square" lIns="162517" tIns="81259" rIns="162517" bIns="81259" numCol="1" anchor="t" anchorCtr="0" compatLnSpc="1">
                  <a:prstTxWarp prst="textNoShape">
                    <a:avLst/>
                  </a:prstTxWarp>
                </a:bodyPr>
                <a:lstStyle/>
                <a:p>
                  <a:pPr defTabSz="1219170">
                    <a:defRPr/>
                  </a:pPr>
                  <a:endParaRPr lang="en-AU" sz="2844" kern="0">
                    <a:latin typeface="Arial"/>
                  </a:endParaRPr>
                </a:p>
              </p:txBody>
            </p:sp>
          </p:grpSp>
        </p:grpSp>
        <p:cxnSp>
          <p:nvCxnSpPr>
            <p:cNvPr id="73" name="Straight Connector 72">
              <a:extLst>
                <a:ext uri="{FF2B5EF4-FFF2-40B4-BE49-F238E27FC236}">
                  <a16:creationId xmlns:a16="http://schemas.microsoft.com/office/drawing/2014/main" id="{9FAFD22F-2F7F-4775-AA6B-46D50599C1C2}"/>
                </a:ext>
              </a:extLst>
            </p:cNvPr>
            <p:cNvCxnSpPr>
              <a:stCxn id="85" idx="6"/>
              <a:endCxn id="74" idx="2"/>
            </p:cNvCxnSpPr>
            <p:nvPr/>
          </p:nvCxnSpPr>
          <p:spPr>
            <a:xfrm flipV="1">
              <a:off x="947044" y="4184623"/>
              <a:ext cx="195782" cy="3224"/>
            </a:xfrm>
            <a:prstGeom prst="line">
              <a:avLst/>
            </a:prstGeom>
            <a:noFill/>
            <a:ln w="12700" cap="rnd" cmpd="sng" algn="ctr">
              <a:solidFill>
                <a:srgbClr val="3DCD58"/>
              </a:solidFill>
              <a:prstDash val="solid"/>
            </a:ln>
            <a:effectLst/>
          </p:spPr>
        </p:cxnSp>
      </p:grpSp>
      <p:sp>
        <p:nvSpPr>
          <p:cNvPr id="69" name="Content Placeholder 4">
            <a:extLst>
              <a:ext uri="{FF2B5EF4-FFF2-40B4-BE49-F238E27FC236}">
                <a16:creationId xmlns:a16="http://schemas.microsoft.com/office/drawing/2014/main" id="{51BCB47A-949D-4688-A125-11786994BA50}"/>
              </a:ext>
            </a:extLst>
          </p:cNvPr>
          <p:cNvSpPr txBox="1">
            <a:spLocks/>
          </p:cNvSpPr>
          <p:nvPr/>
        </p:nvSpPr>
        <p:spPr>
          <a:xfrm>
            <a:off x="857496" y="5300703"/>
            <a:ext cx="3368239" cy="1122615"/>
          </a:xfrm>
          <a:prstGeom prst="rect">
            <a:avLst/>
          </a:prstGeom>
          <a:noFill/>
          <a:ln>
            <a:noFill/>
          </a:ln>
          <a:effectLst/>
        </p:spPr>
        <p:txBody>
          <a:bodyPr vert="horz" wrap="square" lIns="60944" tIns="60944" rIns="60944" bIns="60944"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indent="20442" algn="ctr" defTabSz="609017" eaLnBrk="0" hangingPunct="0">
              <a:buClr>
                <a:srgbClr val="3DCD58"/>
              </a:buClr>
              <a:defRPr/>
            </a:pPr>
            <a:r>
              <a:rPr lang="en-AU" sz="2400" b="1" kern="0" dirty="0">
                <a:latin typeface="Arial"/>
                <a:cs typeface="Arial"/>
              </a:rPr>
              <a:t>Grid-tied</a:t>
            </a:r>
            <a:endParaRPr lang="en-US" sz="2400" b="1" kern="0" dirty="0">
              <a:latin typeface="Arial"/>
              <a:cs typeface="Arial"/>
            </a:endParaRPr>
          </a:p>
        </p:txBody>
      </p:sp>
      <p:sp>
        <p:nvSpPr>
          <p:cNvPr id="88" name="Content Placeholder 4">
            <a:extLst>
              <a:ext uri="{FF2B5EF4-FFF2-40B4-BE49-F238E27FC236}">
                <a16:creationId xmlns:a16="http://schemas.microsoft.com/office/drawing/2014/main" id="{BF9FF8FA-28D1-43CA-8678-50E4E762590D}"/>
              </a:ext>
            </a:extLst>
          </p:cNvPr>
          <p:cNvSpPr txBox="1">
            <a:spLocks/>
          </p:cNvSpPr>
          <p:nvPr/>
        </p:nvSpPr>
        <p:spPr>
          <a:xfrm>
            <a:off x="4574976" y="5298954"/>
            <a:ext cx="3368238" cy="1122615"/>
          </a:xfrm>
          <a:prstGeom prst="rect">
            <a:avLst/>
          </a:prstGeom>
          <a:noFill/>
          <a:ln>
            <a:noFill/>
          </a:ln>
          <a:effectLst/>
        </p:spPr>
        <p:txBody>
          <a:bodyPr vert="horz" wrap="square" lIns="60944" tIns="60944" rIns="60944" bIns="60944"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indent="20442" algn="ctr" defTabSz="609017" eaLnBrk="0" hangingPunct="0">
              <a:buClr>
                <a:srgbClr val="3DCD58"/>
              </a:buClr>
              <a:defRPr/>
            </a:pPr>
            <a:r>
              <a:rPr lang="en-AU" sz="2400" b="1" kern="0" dirty="0">
                <a:latin typeface="Arial"/>
                <a:cs typeface="Arial"/>
              </a:rPr>
              <a:t>Island-able</a:t>
            </a:r>
            <a:endParaRPr lang="en-US" sz="2400" b="1" kern="0" dirty="0">
              <a:latin typeface="Arial"/>
              <a:cs typeface="Arial"/>
            </a:endParaRPr>
          </a:p>
        </p:txBody>
      </p:sp>
      <p:sp>
        <p:nvSpPr>
          <p:cNvPr id="90" name="Content Placeholder 58">
            <a:extLst>
              <a:ext uri="{FF2B5EF4-FFF2-40B4-BE49-F238E27FC236}">
                <a16:creationId xmlns:a16="http://schemas.microsoft.com/office/drawing/2014/main" id="{259E5716-0BC3-40BC-B3C1-5EEE6EF578C0}"/>
              </a:ext>
            </a:extLst>
          </p:cNvPr>
          <p:cNvSpPr txBox="1">
            <a:spLocks/>
          </p:cNvSpPr>
          <p:nvPr/>
        </p:nvSpPr>
        <p:spPr>
          <a:xfrm>
            <a:off x="4782070" y="1981283"/>
            <a:ext cx="3048000" cy="1463040"/>
          </a:xfrm>
          <a:prstGeom prst="rect">
            <a:avLst/>
          </a:prstGeom>
        </p:spPr>
        <p:txBody>
          <a:bodyPr/>
          <a:lstStyle>
            <a:defPPr>
              <a:defRPr lang="en-US"/>
            </a:defPPr>
            <a:lvl1pPr marL="342172" indent="-342172" defTabSz="456243">
              <a:spcBef>
                <a:spcPct val="20000"/>
              </a:spcBef>
              <a:buFont typeface="Arial"/>
              <a:buChar char="•"/>
              <a:defRPr sz="3200"/>
            </a:lvl1pPr>
            <a:lvl2pPr marL="0" marR="0" lvl="1" indent="0" algn="ctr" defTabSz="608309" fontAlgn="auto">
              <a:lnSpc>
                <a:spcPct val="100000"/>
              </a:lnSpc>
              <a:spcBef>
                <a:spcPct val="20000"/>
              </a:spcBef>
              <a:spcAft>
                <a:spcPts val="0"/>
              </a:spcAft>
              <a:buClrTx/>
              <a:buSzTx/>
              <a:buFont typeface="Arial"/>
              <a:buNone/>
              <a:defRPr kumimoji="0" sz="1600" b="0" i="0" u="none" strike="noStrike" cap="none" spc="0" normalizeH="0" baseline="0">
                <a:ln>
                  <a:noFill/>
                </a:ln>
                <a:solidFill>
                  <a:schemeClr val="tx1">
                    <a:lumMod val="50000"/>
                    <a:lumOff val="50000"/>
                  </a:schemeClr>
                </a:solidFill>
                <a:effectLst/>
                <a:uLnTx/>
                <a:uFillTx/>
                <a:latin typeface="Arial"/>
              </a:defRPr>
            </a:lvl2pPr>
            <a:lvl3pPr marL="1140601" indent="-228129" defTabSz="456243">
              <a:spcBef>
                <a:spcPct val="20000"/>
              </a:spcBef>
              <a:buFont typeface="Arial"/>
              <a:buChar char="•"/>
              <a:defRPr sz="2400"/>
            </a:lvl3pPr>
            <a:lvl4pPr marL="1596847" indent="-228129" defTabSz="456243">
              <a:spcBef>
                <a:spcPct val="20000"/>
              </a:spcBef>
              <a:buFont typeface="Arial"/>
              <a:buChar char="–"/>
              <a:defRPr sz="2000"/>
            </a:lvl4pPr>
            <a:lvl5pPr marL="2053087" indent="-228129" defTabSz="456243">
              <a:spcBef>
                <a:spcPct val="20000"/>
              </a:spcBef>
              <a:buFont typeface="Arial"/>
              <a:buChar char="»"/>
              <a:defRPr sz="2000"/>
            </a:lvl5pPr>
            <a:lvl6pPr marL="2509316" indent="-228129" defTabSz="456243">
              <a:spcBef>
                <a:spcPct val="20000"/>
              </a:spcBef>
              <a:buFont typeface="Arial"/>
              <a:buChar char="•"/>
              <a:defRPr sz="2000"/>
            </a:lvl6pPr>
            <a:lvl7pPr marL="2965571" indent="-228129" defTabSz="456243">
              <a:spcBef>
                <a:spcPct val="20000"/>
              </a:spcBef>
              <a:buFont typeface="Arial"/>
              <a:buChar char="•"/>
              <a:defRPr sz="2000"/>
            </a:lvl7pPr>
            <a:lvl8pPr marL="3421811" indent="-228129" defTabSz="456243">
              <a:spcBef>
                <a:spcPct val="20000"/>
              </a:spcBef>
              <a:buFont typeface="Arial"/>
              <a:buChar char="•"/>
              <a:defRPr sz="2000"/>
            </a:lvl8pPr>
            <a:lvl9pPr marL="3878046" indent="-228129" defTabSz="456243">
              <a:spcBef>
                <a:spcPct val="20000"/>
              </a:spcBef>
              <a:buFont typeface="Arial"/>
              <a:buChar char="•"/>
              <a:defRPr sz="2000"/>
            </a:lvl9pPr>
          </a:lstStyle>
          <a:p>
            <a:pPr lvl="1"/>
            <a:r>
              <a:rPr lang="en-AU" sz="1800" dirty="0">
                <a:solidFill>
                  <a:schemeClr val="tx1"/>
                </a:solidFill>
                <a:latin typeface="Calibri" panose="020F0502020204030204" pitchFamily="34" charset="0"/>
                <a:cs typeface="Calibri" panose="020F0502020204030204" pitchFamily="34" charset="0"/>
              </a:rPr>
              <a:t>Microgrid will generate  energy from local sources and in the case of a grid outage or other event adding resilience to the site </a:t>
            </a:r>
          </a:p>
        </p:txBody>
      </p:sp>
      <p:grpSp>
        <p:nvGrpSpPr>
          <p:cNvPr id="3" name="Group 2">
            <a:extLst>
              <a:ext uri="{FF2B5EF4-FFF2-40B4-BE49-F238E27FC236}">
                <a16:creationId xmlns:a16="http://schemas.microsoft.com/office/drawing/2014/main" id="{66E0E605-C3BF-4DE5-8F09-976D6F588EF2}"/>
              </a:ext>
            </a:extLst>
          </p:cNvPr>
          <p:cNvGrpSpPr/>
          <p:nvPr/>
        </p:nvGrpSpPr>
        <p:grpSpPr>
          <a:xfrm>
            <a:off x="4724401" y="3488154"/>
            <a:ext cx="2964963" cy="1845847"/>
            <a:chOff x="4539356" y="3261699"/>
            <a:chExt cx="2964963" cy="1845847"/>
          </a:xfrm>
        </p:grpSpPr>
        <p:grpSp>
          <p:nvGrpSpPr>
            <p:cNvPr id="91" name="Group 90">
              <a:extLst>
                <a:ext uri="{FF2B5EF4-FFF2-40B4-BE49-F238E27FC236}">
                  <a16:creationId xmlns:a16="http://schemas.microsoft.com/office/drawing/2014/main" id="{6E352262-3FCB-4D46-BF5C-C9461D7035E7}"/>
                </a:ext>
              </a:extLst>
            </p:cNvPr>
            <p:cNvGrpSpPr/>
            <p:nvPr/>
          </p:nvGrpSpPr>
          <p:grpSpPr>
            <a:xfrm>
              <a:off x="4539356" y="3866725"/>
              <a:ext cx="642244" cy="642243"/>
              <a:chOff x="16221729" y="2429562"/>
              <a:chExt cx="388926" cy="388926"/>
            </a:xfrm>
          </p:grpSpPr>
          <p:sp>
            <p:nvSpPr>
              <p:cNvPr id="106" name="Oval 105">
                <a:extLst>
                  <a:ext uri="{FF2B5EF4-FFF2-40B4-BE49-F238E27FC236}">
                    <a16:creationId xmlns:a16="http://schemas.microsoft.com/office/drawing/2014/main" id="{F15781D7-543F-4492-908E-D7B7479053A2}"/>
                  </a:ext>
                </a:extLst>
              </p:cNvPr>
              <p:cNvSpPr/>
              <p:nvPr/>
            </p:nvSpPr>
            <p:spPr>
              <a:xfrm>
                <a:off x="16221729" y="2429562"/>
                <a:ext cx="388926" cy="388926"/>
              </a:xfrm>
              <a:prstGeom prst="ellipse">
                <a:avLst/>
              </a:prstGeom>
              <a:solidFill>
                <a:srgbClr val="B10043"/>
              </a:solidFill>
              <a:ln w="9525" cap="flat" cmpd="sng" algn="ctr">
                <a:noFill/>
                <a:prstDash val="solid"/>
              </a:ln>
              <a:effectLst/>
            </p:spPr>
            <p:txBody>
              <a:bodyPr rtlCol="0" anchor="ctr"/>
              <a:lstStyle/>
              <a:p>
                <a:pPr algn="ctr" defTabSz="1219170">
                  <a:defRPr/>
                </a:pPr>
                <a:endParaRPr lang="en-AU" sz="2400" kern="0">
                  <a:latin typeface="Arial"/>
                </a:endParaRPr>
              </a:p>
            </p:txBody>
          </p:sp>
          <p:sp>
            <p:nvSpPr>
              <p:cNvPr id="107" name="Freeform 31">
                <a:extLst>
                  <a:ext uri="{FF2B5EF4-FFF2-40B4-BE49-F238E27FC236}">
                    <a16:creationId xmlns:a16="http://schemas.microsoft.com/office/drawing/2014/main" id="{74042EBB-4F91-4F34-B561-AE9E3929F4A0}"/>
                  </a:ext>
                </a:extLst>
              </p:cNvPr>
              <p:cNvSpPr>
                <a:spLocks/>
              </p:cNvSpPr>
              <p:nvPr/>
            </p:nvSpPr>
            <p:spPr bwMode="auto">
              <a:xfrm>
                <a:off x="16323557" y="2494036"/>
                <a:ext cx="184774" cy="263452"/>
              </a:xfrm>
              <a:custGeom>
                <a:avLst/>
                <a:gdLst>
                  <a:gd name="T0" fmla="*/ 245 w 315"/>
                  <a:gd name="T1" fmla="*/ 8 h 448"/>
                  <a:gd name="T2" fmla="*/ 208 w 315"/>
                  <a:gd name="T3" fmla="*/ 64 h 448"/>
                  <a:gd name="T4" fmla="*/ 107 w 315"/>
                  <a:gd name="T5" fmla="*/ 64 h 448"/>
                  <a:gd name="T6" fmla="*/ 70 w 315"/>
                  <a:gd name="T7" fmla="*/ 8 h 448"/>
                  <a:gd name="T8" fmla="*/ 54 w 315"/>
                  <a:gd name="T9" fmla="*/ 2 h 448"/>
                  <a:gd name="T10" fmla="*/ 45 w 315"/>
                  <a:gd name="T11" fmla="*/ 15 h 448"/>
                  <a:gd name="T12" fmla="*/ 45 w 315"/>
                  <a:gd name="T13" fmla="*/ 17 h 448"/>
                  <a:gd name="T14" fmla="*/ 52 w 315"/>
                  <a:gd name="T15" fmla="*/ 71 h 448"/>
                  <a:gd name="T16" fmla="*/ 8 w 315"/>
                  <a:gd name="T17" fmla="*/ 90 h 448"/>
                  <a:gd name="T18" fmla="*/ 0 w 315"/>
                  <a:gd name="T19" fmla="*/ 102 h 448"/>
                  <a:gd name="T20" fmla="*/ 0 w 315"/>
                  <a:gd name="T21" fmla="*/ 105 h 448"/>
                  <a:gd name="T22" fmla="*/ 13 w 315"/>
                  <a:gd name="T23" fmla="*/ 116 h 448"/>
                  <a:gd name="T24" fmla="*/ 65 w 315"/>
                  <a:gd name="T25" fmla="*/ 116 h 448"/>
                  <a:gd name="T26" fmla="*/ 99 w 315"/>
                  <a:gd name="T27" fmla="*/ 215 h 448"/>
                  <a:gd name="T28" fmla="*/ 44 w 315"/>
                  <a:gd name="T29" fmla="*/ 430 h 448"/>
                  <a:gd name="T30" fmla="*/ 44 w 315"/>
                  <a:gd name="T31" fmla="*/ 434 h 448"/>
                  <a:gd name="T32" fmla="*/ 51 w 315"/>
                  <a:gd name="T33" fmla="*/ 445 h 448"/>
                  <a:gd name="T34" fmla="*/ 67 w 315"/>
                  <a:gd name="T35" fmla="*/ 443 h 448"/>
                  <a:gd name="T36" fmla="*/ 169 w 315"/>
                  <a:gd name="T37" fmla="*/ 340 h 448"/>
                  <a:gd name="T38" fmla="*/ 169 w 315"/>
                  <a:gd name="T39" fmla="*/ 321 h 448"/>
                  <a:gd name="T40" fmla="*/ 150 w 315"/>
                  <a:gd name="T41" fmla="*/ 321 h 448"/>
                  <a:gd name="T42" fmla="*/ 82 w 315"/>
                  <a:gd name="T43" fmla="*/ 390 h 448"/>
                  <a:gd name="T44" fmla="*/ 126 w 315"/>
                  <a:gd name="T45" fmla="*/ 217 h 448"/>
                  <a:gd name="T46" fmla="*/ 126 w 315"/>
                  <a:gd name="T47" fmla="*/ 214 h 448"/>
                  <a:gd name="T48" fmla="*/ 126 w 315"/>
                  <a:gd name="T49" fmla="*/ 210 h 448"/>
                  <a:gd name="T50" fmla="*/ 87 w 315"/>
                  <a:gd name="T51" fmla="*/ 99 h 448"/>
                  <a:gd name="T52" fmla="*/ 74 w 315"/>
                  <a:gd name="T53" fmla="*/ 90 h 448"/>
                  <a:gd name="T54" fmla="*/ 80 w 315"/>
                  <a:gd name="T55" fmla="*/ 79 h 448"/>
                  <a:gd name="T56" fmla="*/ 80 w 315"/>
                  <a:gd name="T57" fmla="*/ 78 h 448"/>
                  <a:gd name="T58" fmla="*/ 78 w 315"/>
                  <a:gd name="T59" fmla="*/ 69 h 448"/>
                  <a:gd name="T60" fmla="*/ 89 w 315"/>
                  <a:gd name="T61" fmla="*/ 85 h 448"/>
                  <a:gd name="T62" fmla="*/ 100 w 315"/>
                  <a:gd name="T63" fmla="*/ 91 h 448"/>
                  <a:gd name="T64" fmla="*/ 215 w 315"/>
                  <a:gd name="T65" fmla="*/ 91 h 448"/>
                  <a:gd name="T66" fmla="*/ 226 w 315"/>
                  <a:gd name="T67" fmla="*/ 85 h 448"/>
                  <a:gd name="T68" fmla="*/ 236 w 315"/>
                  <a:gd name="T69" fmla="*/ 69 h 448"/>
                  <a:gd name="T70" fmla="*/ 235 w 315"/>
                  <a:gd name="T71" fmla="*/ 78 h 448"/>
                  <a:gd name="T72" fmla="*/ 235 w 315"/>
                  <a:gd name="T73" fmla="*/ 79 h 448"/>
                  <a:gd name="T74" fmla="*/ 240 w 315"/>
                  <a:gd name="T75" fmla="*/ 90 h 448"/>
                  <a:gd name="T76" fmla="*/ 228 w 315"/>
                  <a:gd name="T77" fmla="*/ 99 h 448"/>
                  <a:gd name="T78" fmla="*/ 189 w 315"/>
                  <a:gd name="T79" fmla="*/ 210 h 448"/>
                  <a:gd name="T80" fmla="*/ 188 w 315"/>
                  <a:gd name="T81" fmla="*/ 214 h 448"/>
                  <a:gd name="T82" fmla="*/ 189 w 315"/>
                  <a:gd name="T83" fmla="*/ 217 h 448"/>
                  <a:gd name="T84" fmla="*/ 245 w 315"/>
                  <a:gd name="T85" fmla="*/ 437 h 448"/>
                  <a:gd name="T86" fmla="*/ 261 w 315"/>
                  <a:gd name="T87" fmla="*/ 447 h 448"/>
                  <a:gd name="T88" fmla="*/ 271 w 315"/>
                  <a:gd name="T89" fmla="*/ 434 h 448"/>
                  <a:gd name="T90" fmla="*/ 270 w 315"/>
                  <a:gd name="T91" fmla="*/ 430 h 448"/>
                  <a:gd name="T92" fmla="*/ 216 w 315"/>
                  <a:gd name="T93" fmla="*/ 215 h 448"/>
                  <a:gd name="T94" fmla="*/ 250 w 315"/>
                  <a:gd name="T95" fmla="*/ 116 h 448"/>
                  <a:gd name="T96" fmla="*/ 302 w 315"/>
                  <a:gd name="T97" fmla="*/ 116 h 448"/>
                  <a:gd name="T98" fmla="*/ 315 w 315"/>
                  <a:gd name="T99" fmla="*/ 105 h 448"/>
                  <a:gd name="T100" fmla="*/ 315 w 315"/>
                  <a:gd name="T101" fmla="*/ 102 h 448"/>
                  <a:gd name="T102" fmla="*/ 307 w 315"/>
                  <a:gd name="T103" fmla="*/ 90 h 448"/>
                  <a:gd name="T104" fmla="*/ 263 w 315"/>
                  <a:gd name="T105" fmla="*/ 71 h 448"/>
                  <a:gd name="T106" fmla="*/ 269 w 315"/>
                  <a:gd name="T107" fmla="*/ 17 h 448"/>
                  <a:gd name="T108" fmla="*/ 270 w 315"/>
                  <a:gd name="T109" fmla="*/ 15 h 448"/>
                  <a:gd name="T110" fmla="*/ 261 w 315"/>
                  <a:gd name="T111" fmla="*/ 2 h 448"/>
                  <a:gd name="T112" fmla="*/ 245 w 315"/>
                  <a:gd name="T113" fmla="*/ 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ysClr val="window" lastClr="FFFFFF"/>
              </a:solidFill>
              <a:ln>
                <a:noFill/>
              </a:ln>
            </p:spPr>
            <p:txBody>
              <a:bodyPr vert="horz" wrap="square" lIns="121920" tIns="60960" rIns="121920" bIns="60960" numCol="1" anchor="t" anchorCtr="0" compatLnSpc="1">
                <a:prstTxWarp prst="textNoShape">
                  <a:avLst/>
                </a:prstTxWarp>
              </a:bodyPr>
              <a:lstStyle/>
              <a:p>
                <a:pPr defTabSz="1219170">
                  <a:defRPr/>
                </a:pPr>
                <a:endParaRPr lang="en-AU" sz="2400" kern="0" dirty="0">
                  <a:latin typeface="Arial"/>
                </a:endParaRPr>
              </a:p>
            </p:txBody>
          </p:sp>
        </p:grpSp>
        <p:grpSp>
          <p:nvGrpSpPr>
            <p:cNvPr id="92" name="Group 91">
              <a:extLst>
                <a:ext uri="{FF2B5EF4-FFF2-40B4-BE49-F238E27FC236}">
                  <a16:creationId xmlns:a16="http://schemas.microsoft.com/office/drawing/2014/main" id="{C07AACE9-89D4-43DA-BACA-1EEC9E997E28}"/>
                </a:ext>
              </a:extLst>
            </p:cNvPr>
            <p:cNvGrpSpPr/>
            <p:nvPr/>
          </p:nvGrpSpPr>
          <p:grpSpPr>
            <a:xfrm>
              <a:off x="5658467" y="3261699"/>
              <a:ext cx="1845852" cy="1845847"/>
              <a:chOff x="5771964" y="2203190"/>
              <a:chExt cx="1117800" cy="1117798"/>
            </a:xfrm>
          </p:grpSpPr>
          <p:sp>
            <p:nvSpPr>
              <p:cNvPr id="95" name="Oval 94">
                <a:extLst>
                  <a:ext uri="{FF2B5EF4-FFF2-40B4-BE49-F238E27FC236}">
                    <a16:creationId xmlns:a16="http://schemas.microsoft.com/office/drawing/2014/main" id="{6F97484D-099A-4D2B-BF36-7B6BA149563F}"/>
                  </a:ext>
                </a:extLst>
              </p:cNvPr>
              <p:cNvSpPr/>
              <p:nvPr/>
            </p:nvSpPr>
            <p:spPr>
              <a:xfrm>
                <a:off x="5771964" y="2203190"/>
                <a:ext cx="1117800" cy="1117798"/>
              </a:xfrm>
              <a:prstGeom prst="ellipse">
                <a:avLst/>
              </a:prstGeom>
              <a:noFill/>
              <a:ln w="12700" cap="rnd" cmpd="sng" algn="ctr">
                <a:solidFill>
                  <a:srgbClr val="E47F00"/>
                </a:solidFill>
                <a:prstDash val="dash"/>
                <a:headEnd type="arrow" w="med" len="med"/>
                <a:tailEnd type="arrow" w="med" len="med"/>
              </a:ln>
              <a:effectLst/>
            </p:spPr>
            <p:txBody>
              <a:bodyPr rtlCol="0" anchor="ctr"/>
              <a:lstStyle/>
              <a:p>
                <a:pPr algn="ctr" defTabSz="1219170">
                  <a:defRPr/>
                </a:pPr>
                <a:endParaRPr lang="en-AU" sz="3199" kern="0" dirty="0">
                  <a:latin typeface="Arial"/>
                </a:endParaRPr>
              </a:p>
            </p:txBody>
          </p:sp>
          <p:grpSp>
            <p:nvGrpSpPr>
              <p:cNvPr id="96" name="Group 95">
                <a:extLst>
                  <a:ext uri="{FF2B5EF4-FFF2-40B4-BE49-F238E27FC236}">
                    <a16:creationId xmlns:a16="http://schemas.microsoft.com/office/drawing/2014/main" id="{26A7DEA0-EEDA-4FE8-B33F-C5FC035C96BF}"/>
                  </a:ext>
                </a:extLst>
              </p:cNvPr>
              <p:cNvGrpSpPr/>
              <p:nvPr/>
            </p:nvGrpSpPr>
            <p:grpSpPr>
              <a:xfrm>
                <a:off x="5910532" y="2304848"/>
                <a:ext cx="800017" cy="925462"/>
                <a:chOff x="8494008" y="2216038"/>
                <a:chExt cx="912846" cy="1055985"/>
              </a:xfrm>
            </p:grpSpPr>
            <p:sp>
              <p:nvSpPr>
                <p:cNvPr id="97" name="Freeform 37">
                  <a:extLst>
                    <a:ext uri="{FF2B5EF4-FFF2-40B4-BE49-F238E27FC236}">
                      <a16:creationId xmlns:a16="http://schemas.microsoft.com/office/drawing/2014/main" id="{42DFD33B-D107-490C-8596-34CC1DF0046F}"/>
                    </a:ext>
                  </a:extLst>
                </p:cNvPr>
                <p:cNvSpPr>
                  <a:spLocks/>
                </p:cNvSpPr>
                <p:nvPr/>
              </p:nvSpPr>
              <p:spPr bwMode="auto">
                <a:xfrm>
                  <a:off x="8817023" y="2994079"/>
                  <a:ext cx="253041" cy="277944"/>
                </a:xfrm>
                <a:custGeom>
                  <a:avLst/>
                  <a:gdLst>
                    <a:gd name="T0" fmla="*/ 146 w 309"/>
                    <a:gd name="T1" fmla="*/ 5 h 339"/>
                    <a:gd name="T2" fmla="*/ 6 w 309"/>
                    <a:gd name="T3" fmla="*/ 132 h 339"/>
                    <a:gd name="T4" fmla="*/ 5 w 309"/>
                    <a:gd name="T5" fmla="*/ 151 h 339"/>
                    <a:gd name="T6" fmla="*/ 23 w 309"/>
                    <a:gd name="T7" fmla="*/ 152 h 339"/>
                    <a:gd name="T8" fmla="*/ 155 w 309"/>
                    <a:gd name="T9" fmla="*/ 33 h 339"/>
                    <a:gd name="T10" fmla="*/ 283 w 309"/>
                    <a:gd name="T11" fmla="*/ 149 h 339"/>
                    <a:gd name="T12" fmla="*/ 283 w 309"/>
                    <a:gd name="T13" fmla="*/ 313 h 339"/>
                    <a:gd name="T14" fmla="*/ 45 w 309"/>
                    <a:gd name="T15" fmla="*/ 313 h 339"/>
                    <a:gd name="T16" fmla="*/ 45 w 309"/>
                    <a:gd name="T17" fmla="*/ 228 h 339"/>
                    <a:gd name="T18" fmla="*/ 56 w 309"/>
                    <a:gd name="T19" fmla="*/ 202 h 339"/>
                    <a:gd name="T20" fmla="*/ 100 w 309"/>
                    <a:gd name="T21" fmla="*/ 187 h 339"/>
                    <a:gd name="T22" fmla="*/ 152 w 309"/>
                    <a:gd name="T23" fmla="*/ 229 h 339"/>
                    <a:gd name="T24" fmla="*/ 152 w 309"/>
                    <a:gd name="T25" fmla="*/ 272 h 339"/>
                    <a:gd name="T26" fmla="*/ 165 w 309"/>
                    <a:gd name="T27" fmla="*/ 285 h 339"/>
                    <a:gd name="T28" fmla="*/ 178 w 309"/>
                    <a:gd name="T29" fmla="*/ 272 h 339"/>
                    <a:gd name="T30" fmla="*/ 178 w 309"/>
                    <a:gd name="T31" fmla="*/ 229 h 339"/>
                    <a:gd name="T32" fmla="*/ 159 w 309"/>
                    <a:gd name="T33" fmla="*/ 182 h 339"/>
                    <a:gd name="T34" fmla="*/ 100 w 309"/>
                    <a:gd name="T35" fmla="*/ 161 h 339"/>
                    <a:gd name="T36" fmla="*/ 36 w 309"/>
                    <a:gd name="T37" fmla="*/ 184 h 339"/>
                    <a:gd name="T38" fmla="*/ 18 w 309"/>
                    <a:gd name="T39" fmla="*/ 229 h 339"/>
                    <a:gd name="T40" fmla="*/ 18 w 309"/>
                    <a:gd name="T41" fmla="*/ 229 h 339"/>
                    <a:gd name="T42" fmla="*/ 18 w 309"/>
                    <a:gd name="T43" fmla="*/ 326 h 339"/>
                    <a:gd name="T44" fmla="*/ 22 w 309"/>
                    <a:gd name="T45" fmla="*/ 335 h 339"/>
                    <a:gd name="T46" fmla="*/ 32 w 309"/>
                    <a:gd name="T47" fmla="*/ 339 h 339"/>
                    <a:gd name="T48" fmla="*/ 296 w 309"/>
                    <a:gd name="T49" fmla="*/ 339 h 339"/>
                    <a:gd name="T50" fmla="*/ 309 w 309"/>
                    <a:gd name="T51" fmla="*/ 326 h 339"/>
                    <a:gd name="T52" fmla="*/ 309 w 309"/>
                    <a:gd name="T53" fmla="*/ 143 h 339"/>
                    <a:gd name="T54" fmla="*/ 305 w 309"/>
                    <a:gd name="T55" fmla="*/ 133 h 339"/>
                    <a:gd name="T56" fmla="*/ 164 w 309"/>
                    <a:gd name="T57" fmla="*/ 5 h 339"/>
                    <a:gd name="T58" fmla="*/ 146 w 309"/>
                    <a:gd name="T59" fmla="*/ 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9" h="339">
                      <a:moveTo>
                        <a:pt x="146" y="5"/>
                      </a:moveTo>
                      <a:cubicBezTo>
                        <a:pt x="6" y="132"/>
                        <a:pt x="6" y="132"/>
                        <a:pt x="6" y="132"/>
                      </a:cubicBezTo>
                      <a:cubicBezTo>
                        <a:pt x="0" y="137"/>
                        <a:pt x="0" y="146"/>
                        <a:pt x="5" y="151"/>
                      </a:cubicBezTo>
                      <a:cubicBezTo>
                        <a:pt x="10" y="156"/>
                        <a:pt x="18" y="157"/>
                        <a:pt x="23" y="152"/>
                      </a:cubicBezTo>
                      <a:cubicBezTo>
                        <a:pt x="23" y="152"/>
                        <a:pt x="139" y="47"/>
                        <a:pt x="155" y="33"/>
                      </a:cubicBezTo>
                      <a:cubicBezTo>
                        <a:pt x="170" y="46"/>
                        <a:pt x="275" y="142"/>
                        <a:pt x="283" y="149"/>
                      </a:cubicBezTo>
                      <a:cubicBezTo>
                        <a:pt x="283" y="159"/>
                        <a:pt x="283" y="291"/>
                        <a:pt x="283" y="313"/>
                      </a:cubicBezTo>
                      <a:cubicBezTo>
                        <a:pt x="260" y="313"/>
                        <a:pt x="68" y="313"/>
                        <a:pt x="45" y="313"/>
                      </a:cubicBezTo>
                      <a:cubicBezTo>
                        <a:pt x="45" y="293"/>
                        <a:pt x="45" y="229"/>
                        <a:pt x="45" y="228"/>
                      </a:cubicBezTo>
                      <a:cubicBezTo>
                        <a:pt x="45" y="226"/>
                        <a:pt x="45" y="212"/>
                        <a:pt x="56" y="202"/>
                      </a:cubicBezTo>
                      <a:cubicBezTo>
                        <a:pt x="65" y="192"/>
                        <a:pt x="80" y="187"/>
                        <a:pt x="100" y="187"/>
                      </a:cubicBezTo>
                      <a:cubicBezTo>
                        <a:pt x="150" y="187"/>
                        <a:pt x="152" y="224"/>
                        <a:pt x="152" y="229"/>
                      </a:cubicBezTo>
                      <a:cubicBezTo>
                        <a:pt x="152" y="272"/>
                        <a:pt x="152" y="272"/>
                        <a:pt x="152" y="272"/>
                      </a:cubicBezTo>
                      <a:cubicBezTo>
                        <a:pt x="152" y="279"/>
                        <a:pt x="158" y="285"/>
                        <a:pt x="165" y="285"/>
                      </a:cubicBezTo>
                      <a:cubicBezTo>
                        <a:pt x="172" y="285"/>
                        <a:pt x="178" y="279"/>
                        <a:pt x="178" y="272"/>
                      </a:cubicBezTo>
                      <a:cubicBezTo>
                        <a:pt x="178" y="229"/>
                        <a:pt x="178" y="229"/>
                        <a:pt x="178" y="229"/>
                      </a:cubicBezTo>
                      <a:cubicBezTo>
                        <a:pt x="178" y="228"/>
                        <a:pt x="178" y="202"/>
                        <a:pt x="159" y="182"/>
                      </a:cubicBezTo>
                      <a:cubicBezTo>
                        <a:pt x="145" y="168"/>
                        <a:pt x="125" y="161"/>
                        <a:pt x="100" y="161"/>
                      </a:cubicBezTo>
                      <a:cubicBezTo>
                        <a:pt x="72" y="161"/>
                        <a:pt x="51" y="169"/>
                        <a:pt x="36" y="184"/>
                      </a:cubicBezTo>
                      <a:cubicBezTo>
                        <a:pt x="18" y="203"/>
                        <a:pt x="18" y="228"/>
                        <a:pt x="18" y="229"/>
                      </a:cubicBezTo>
                      <a:cubicBezTo>
                        <a:pt x="18" y="229"/>
                        <a:pt x="18" y="229"/>
                        <a:pt x="18" y="229"/>
                      </a:cubicBezTo>
                      <a:cubicBezTo>
                        <a:pt x="18" y="326"/>
                        <a:pt x="18" y="326"/>
                        <a:pt x="18" y="326"/>
                      </a:cubicBezTo>
                      <a:cubicBezTo>
                        <a:pt x="18" y="329"/>
                        <a:pt x="20" y="333"/>
                        <a:pt x="22" y="335"/>
                      </a:cubicBezTo>
                      <a:cubicBezTo>
                        <a:pt x="25" y="338"/>
                        <a:pt x="28" y="339"/>
                        <a:pt x="32" y="339"/>
                      </a:cubicBezTo>
                      <a:cubicBezTo>
                        <a:pt x="296" y="339"/>
                        <a:pt x="296" y="339"/>
                        <a:pt x="296" y="339"/>
                      </a:cubicBezTo>
                      <a:cubicBezTo>
                        <a:pt x="304" y="339"/>
                        <a:pt x="309" y="333"/>
                        <a:pt x="309" y="326"/>
                      </a:cubicBezTo>
                      <a:cubicBezTo>
                        <a:pt x="309" y="143"/>
                        <a:pt x="309" y="143"/>
                        <a:pt x="309" y="143"/>
                      </a:cubicBezTo>
                      <a:cubicBezTo>
                        <a:pt x="309" y="139"/>
                        <a:pt x="308" y="135"/>
                        <a:pt x="305" y="133"/>
                      </a:cubicBezTo>
                      <a:cubicBezTo>
                        <a:pt x="164" y="5"/>
                        <a:pt x="164" y="5"/>
                        <a:pt x="164" y="5"/>
                      </a:cubicBezTo>
                      <a:cubicBezTo>
                        <a:pt x="159" y="0"/>
                        <a:pt x="151" y="0"/>
                        <a:pt x="146" y="5"/>
                      </a:cubicBezTo>
                      <a:close/>
                    </a:path>
                  </a:pathLst>
                </a:custGeom>
                <a:solidFill>
                  <a:srgbClr val="3DCD58"/>
                </a:solidFill>
                <a:ln>
                  <a:noFill/>
                </a:ln>
              </p:spPr>
              <p:txBody>
                <a:bodyPr vert="horz" wrap="square" lIns="162517" tIns="81259" rIns="162517" bIns="81259" numCol="1" anchor="t" anchorCtr="0" compatLnSpc="1">
                  <a:prstTxWarp prst="textNoShape">
                    <a:avLst/>
                  </a:prstTxWarp>
                </a:bodyPr>
                <a:lstStyle/>
                <a:p>
                  <a:pPr defTabSz="1219170">
                    <a:defRPr/>
                  </a:pPr>
                  <a:endParaRPr lang="en-AU" sz="2844" kern="0">
                    <a:latin typeface="Arial"/>
                  </a:endParaRPr>
                </a:p>
              </p:txBody>
            </p:sp>
            <p:sp>
              <p:nvSpPr>
                <p:cNvPr id="98" name="Freeform 6">
                  <a:extLst>
                    <a:ext uri="{FF2B5EF4-FFF2-40B4-BE49-F238E27FC236}">
                      <a16:creationId xmlns:a16="http://schemas.microsoft.com/office/drawing/2014/main" id="{6F1E7B5E-4CE7-40A2-9DC1-9EA243454232}"/>
                    </a:ext>
                  </a:extLst>
                </p:cNvPr>
                <p:cNvSpPr>
                  <a:spLocks/>
                </p:cNvSpPr>
                <p:nvPr/>
              </p:nvSpPr>
              <p:spPr bwMode="auto">
                <a:xfrm>
                  <a:off x="8494008" y="2628664"/>
                  <a:ext cx="323016" cy="323128"/>
                </a:xfrm>
                <a:custGeom>
                  <a:avLst/>
                  <a:gdLst>
                    <a:gd name="T0" fmla="*/ 2815 w 5526"/>
                    <a:gd name="T1" fmla="*/ 242 h 5530"/>
                    <a:gd name="T2" fmla="*/ 3047 w 5526"/>
                    <a:gd name="T3" fmla="*/ 1029 h 5530"/>
                    <a:gd name="T4" fmla="*/ 3734 w 5526"/>
                    <a:gd name="T5" fmla="*/ 1051 h 5530"/>
                    <a:gd name="T6" fmla="*/ 4568 w 5526"/>
                    <a:gd name="T7" fmla="*/ 401 h 5530"/>
                    <a:gd name="T8" fmla="*/ 4919 w 5526"/>
                    <a:gd name="T9" fmla="*/ 217 h 5530"/>
                    <a:gd name="T10" fmla="*/ 5007 w 5526"/>
                    <a:gd name="T11" fmla="*/ 527 h 5530"/>
                    <a:gd name="T12" fmla="*/ 4522 w 5526"/>
                    <a:gd name="T13" fmla="*/ 1275 h 5530"/>
                    <a:gd name="T14" fmla="*/ 4258 w 5526"/>
                    <a:gd name="T15" fmla="*/ 2012 h 5530"/>
                    <a:gd name="T16" fmla="*/ 5004 w 5526"/>
                    <a:gd name="T17" fmla="*/ 2339 h 5530"/>
                    <a:gd name="T18" fmla="*/ 5494 w 5526"/>
                    <a:gd name="T19" fmla="*/ 2498 h 5530"/>
                    <a:gd name="T20" fmla="*/ 5368 w 5526"/>
                    <a:gd name="T21" fmla="*/ 2784 h 5530"/>
                    <a:gd name="T22" fmla="*/ 4662 w 5526"/>
                    <a:gd name="T23" fmla="*/ 3005 h 5530"/>
                    <a:gd name="T24" fmla="*/ 4250 w 5526"/>
                    <a:gd name="T25" fmla="*/ 3109 h 5530"/>
                    <a:gd name="T26" fmla="*/ 4144 w 5526"/>
                    <a:gd name="T27" fmla="*/ 2826 h 5530"/>
                    <a:gd name="T28" fmla="*/ 4315 w 5526"/>
                    <a:gd name="T29" fmla="*/ 2542 h 5530"/>
                    <a:gd name="T30" fmla="*/ 3881 w 5526"/>
                    <a:gd name="T31" fmla="*/ 1990 h 5530"/>
                    <a:gd name="T32" fmla="*/ 4166 w 5526"/>
                    <a:gd name="T33" fmla="*/ 1227 h 5530"/>
                    <a:gd name="T34" fmla="*/ 3496 w 5526"/>
                    <a:gd name="T35" fmla="*/ 1607 h 5530"/>
                    <a:gd name="T36" fmla="*/ 2807 w 5526"/>
                    <a:gd name="T37" fmla="*/ 1356 h 5530"/>
                    <a:gd name="T38" fmla="*/ 2519 w 5526"/>
                    <a:gd name="T39" fmla="*/ 1341 h 5530"/>
                    <a:gd name="T40" fmla="*/ 1920 w 5526"/>
                    <a:gd name="T41" fmla="*/ 1697 h 5530"/>
                    <a:gd name="T42" fmla="*/ 1105 w 5526"/>
                    <a:gd name="T43" fmla="*/ 1276 h 5530"/>
                    <a:gd name="T44" fmla="*/ 1598 w 5526"/>
                    <a:gd name="T45" fmla="*/ 2067 h 5530"/>
                    <a:gd name="T46" fmla="*/ 1319 w 5526"/>
                    <a:gd name="T47" fmla="*/ 2736 h 5530"/>
                    <a:gd name="T48" fmla="*/ 1403 w 5526"/>
                    <a:gd name="T49" fmla="*/ 3036 h 5530"/>
                    <a:gd name="T50" fmla="*/ 1729 w 5526"/>
                    <a:gd name="T51" fmla="*/ 3675 h 5530"/>
                    <a:gd name="T52" fmla="*/ 1313 w 5526"/>
                    <a:gd name="T53" fmla="*/ 4451 h 5530"/>
                    <a:gd name="T54" fmla="*/ 2192 w 5526"/>
                    <a:gd name="T55" fmla="*/ 3988 h 5530"/>
                    <a:gd name="T56" fmla="*/ 2798 w 5526"/>
                    <a:gd name="T57" fmla="*/ 4458 h 5530"/>
                    <a:gd name="T58" fmla="*/ 3064 w 5526"/>
                    <a:gd name="T59" fmla="*/ 4092 h 5530"/>
                    <a:gd name="T60" fmla="*/ 3700 w 5526"/>
                    <a:gd name="T61" fmla="*/ 3796 h 5530"/>
                    <a:gd name="T62" fmla="*/ 4355 w 5526"/>
                    <a:gd name="T63" fmla="*/ 4099 h 5530"/>
                    <a:gd name="T64" fmla="*/ 3984 w 5526"/>
                    <a:gd name="T65" fmla="*/ 3380 h 5530"/>
                    <a:gd name="T66" fmla="*/ 4253 w 5526"/>
                    <a:gd name="T67" fmla="*/ 3458 h 5530"/>
                    <a:gd name="T68" fmla="*/ 4662 w 5526"/>
                    <a:gd name="T69" fmla="*/ 3971 h 5530"/>
                    <a:gd name="T70" fmla="*/ 5225 w 5526"/>
                    <a:gd name="T71" fmla="*/ 4709 h 5530"/>
                    <a:gd name="T72" fmla="*/ 5262 w 5526"/>
                    <a:gd name="T73" fmla="*/ 5015 h 5530"/>
                    <a:gd name="T74" fmla="*/ 4922 w 5526"/>
                    <a:gd name="T75" fmla="*/ 4966 h 5530"/>
                    <a:gd name="T76" fmla="*/ 4109 w 5526"/>
                    <a:gd name="T77" fmla="*/ 4427 h 5530"/>
                    <a:gd name="T78" fmla="*/ 3307 w 5526"/>
                    <a:gd name="T79" fmla="*/ 4342 h 5530"/>
                    <a:gd name="T80" fmla="*/ 3159 w 5526"/>
                    <a:gd name="T81" fmla="*/ 5160 h 5530"/>
                    <a:gd name="T82" fmla="*/ 2974 w 5526"/>
                    <a:gd name="T83" fmla="*/ 5524 h 5530"/>
                    <a:gd name="T84" fmla="*/ 2711 w 5526"/>
                    <a:gd name="T85" fmla="*/ 5288 h 5530"/>
                    <a:gd name="T86" fmla="*/ 2480 w 5526"/>
                    <a:gd name="T87" fmla="*/ 4501 h 5530"/>
                    <a:gd name="T88" fmla="*/ 1791 w 5526"/>
                    <a:gd name="T89" fmla="*/ 4480 h 5530"/>
                    <a:gd name="T90" fmla="*/ 957 w 5526"/>
                    <a:gd name="T91" fmla="*/ 5129 h 5530"/>
                    <a:gd name="T92" fmla="*/ 606 w 5526"/>
                    <a:gd name="T93" fmla="*/ 5313 h 5530"/>
                    <a:gd name="T94" fmla="*/ 519 w 5526"/>
                    <a:gd name="T95" fmla="*/ 5003 h 5530"/>
                    <a:gd name="T96" fmla="*/ 1005 w 5526"/>
                    <a:gd name="T97" fmla="*/ 4255 h 5530"/>
                    <a:gd name="T98" fmla="*/ 1261 w 5526"/>
                    <a:gd name="T99" fmla="*/ 3514 h 5530"/>
                    <a:gd name="T100" fmla="*/ 521 w 5526"/>
                    <a:gd name="T101" fmla="*/ 3191 h 5530"/>
                    <a:gd name="T102" fmla="*/ 33 w 5526"/>
                    <a:gd name="T103" fmla="*/ 3032 h 5530"/>
                    <a:gd name="T104" fmla="*/ 157 w 5526"/>
                    <a:gd name="T105" fmla="*/ 2746 h 5530"/>
                    <a:gd name="T106" fmla="*/ 896 w 5526"/>
                    <a:gd name="T107" fmla="*/ 2518 h 5530"/>
                    <a:gd name="T108" fmla="*/ 1144 w 5526"/>
                    <a:gd name="T109" fmla="*/ 1910 h 5530"/>
                    <a:gd name="T110" fmla="*/ 501 w 5526"/>
                    <a:gd name="T111" fmla="*/ 1091 h 5530"/>
                    <a:gd name="T112" fmla="*/ 217 w 5526"/>
                    <a:gd name="T113" fmla="*/ 626 h 5530"/>
                    <a:gd name="T114" fmla="*/ 480 w 5526"/>
                    <a:gd name="T115" fmla="*/ 494 h 5530"/>
                    <a:gd name="T116" fmla="*/ 1100 w 5526"/>
                    <a:gd name="T117" fmla="*/ 888 h 5530"/>
                    <a:gd name="T118" fmla="*/ 1816 w 5526"/>
                    <a:gd name="T119" fmla="*/ 1377 h 5530"/>
                    <a:gd name="T120" fmla="*/ 2301 w 5526"/>
                    <a:gd name="T121" fmla="*/ 711 h 5530"/>
                    <a:gd name="T122" fmla="*/ 2454 w 5526"/>
                    <a:gd name="T123" fmla="*/ 79 h 5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26" h="5530">
                      <a:moveTo>
                        <a:pt x="2587" y="0"/>
                      </a:moveTo>
                      <a:lnTo>
                        <a:pt x="2625" y="2"/>
                      </a:lnTo>
                      <a:lnTo>
                        <a:pt x="2657" y="11"/>
                      </a:lnTo>
                      <a:lnTo>
                        <a:pt x="2684" y="24"/>
                      </a:lnTo>
                      <a:lnTo>
                        <a:pt x="2710" y="45"/>
                      </a:lnTo>
                      <a:lnTo>
                        <a:pt x="2732" y="69"/>
                      </a:lnTo>
                      <a:lnTo>
                        <a:pt x="2752" y="98"/>
                      </a:lnTo>
                      <a:lnTo>
                        <a:pt x="2769" y="130"/>
                      </a:lnTo>
                      <a:lnTo>
                        <a:pt x="2786" y="166"/>
                      </a:lnTo>
                      <a:lnTo>
                        <a:pt x="2800" y="203"/>
                      </a:lnTo>
                      <a:lnTo>
                        <a:pt x="2815" y="242"/>
                      </a:lnTo>
                      <a:lnTo>
                        <a:pt x="2829" y="282"/>
                      </a:lnTo>
                      <a:lnTo>
                        <a:pt x="2849" y="343"/>
                      </a:lnTo>
                      <a:lnTo>
                        <a:pt x="2871" y="414"/>
                      </a:lnTo>
                      <a:lnTo>
                        <a:pt x="2895" y="493"/>
                      </a:lnTo>
                      <a:lnTo>
                        <a:pt x="2921" y="580"/>
                      </a:lnTo>
                      <a:lnTo>
                        <a:pt x="2950" y="675"/>
                      </a:lnTo>
                      <a:lnTo>
                        <a:pt x="2970" y="750"/>
                      </a:lnTo>
                      <a:lnTo>
                        <a:pt x="2991" y="825"/>
                      </a:lnTo>
                      <a:lnTo>
                        <a:pt x="3011" y="896"/>
                      </a:lnTo>
                      <a:lnTo>
                        <a:pt x="3030" y="966"/>
                      </a:lnTo>
                      <a:lnTo>
                        <a:pt x="3047" y="1029"/>
                      </a:lnTo>
                      <a:lnTo>
                        <a:pt x="3062" y="1087"/>
                      </a:lnTo>
                      <a:lnTo>
                        <a:pt x="3076" y="1137"/>
                      </a:lnTo>
                      <a:lnTo>
                        <a:pt x="3178" y="1159"/>
                      </a:lnTo>
                      <a:lnTo>
                        <a:pt x="3280" y="1186"/>
                      </a:lnTo>
                      <a:lnTo>
                        <a:pt x="3379" y="1218"/>
                      </a:lnTo>
                      <a:lnTo>
                        <a:pt x="3476" y="1259"/>
                      </a:lnTo>
                      <a:lnTo>
                        <a:pt x="3516" y="1227"/>
                      </a:lnTo>
                      <a:lnTo>
                        <a:pt x="3562" y="1189"/>
                      </a:lnTo>
                      <a:lnTo>
                        <a:pt x="3615" y="1147"/>
                      </a:lnTo>
                      <a:lnTo>
                        <a:pt x="3673" y="1101"/>
                      </a:lnTo>
                      <a:lnTo>
                        <a:pt x="3734" y="1051"/>
                      </a:lnTo>
                      <a:lnTo>
                        <a:pt x="3801" y="999"/>
                      </a:lnTo>
                      <a:lnTo>
                        <a:pt x="3869" y="944"/>
                      </a:lnTo>
                      <a:lnTo>
                        <a:pt x="3940" y="888"/>
                      </a:lnTo>
                      <a:lnTo>
                        <a:pt x="4012" y="830"/>
                      </a:lnTo>
                      <a:lnTo>
                        <a:pt x="4087" y="772"/>
                      </a:lnTo>
                      <a:lnTo>
                        <a:pt x="4184" y="695"/>
                      </a:lnTo>
                      <a:lnTo>
                        <a:pt x="4274" y="626"/>
                      </a:lnTo>
                      <a:lnTo>
                        <a:pt x="4359" y="561"/>
                      </a:lnTo>
                      <a:lnTo>
                        <a:pt x="4435" y="501"/>
                      </a:lnTo>
                      <a:lnTo>
                        <a:pt x="4505" y="448"/>
                      </a:lnTo>
                      <a:lnTo>
                        <a:pt x="4568" y="401"/>
                      </a:lnTo>
                      <a:lnTo>
                        <a:pt x="4621" y="363"/>
                      </a:lnTo>
                      <a:lnTo>
                        <a:pt x="4665" y="329"/>
                      </a:lnTo>
                      <a:lnTo>
                        <a:pt x="4704" y="302"/>
                      </a:lnTo>
                      <a:lnTo>
                        <a:pt x="4738" y="280"/>
                      </a:lnTo>
                      <a:lnTo>
                        <a:pt x="4757" y="266"/>
                      </a:lnTo>
                      <a:lnTo>
                        <a:pt x="4779" y="254"/>
                      </a:lnTo>
                      <a:lnTo>
                        <a:pt x="4803" y="241"/>
                      </a:lnTo>
                      <a:lnTo>
                        <a:pt x="4830" y="229"/>
                      </a:lnTo>
                      <a:lnTo>
                        <a:pt x="4859" y="220"/>
                      </a:lnTo>
                      <a:lnTo>
                        <a:pt x="4888" y="215"/>
                      </a:lnTo>
                      <a:lnTo>
                        <a:pt x="4919" y="217"/>
                      </a:lnTo>
                      <a:lnTo>
                        <a:pt x="4949" y="224"/>
                      </a:lnTo>
                      <a:lnTo>
                        <a:pt x="4980" y="239"/>
                      </a:lnTo>
                      <a:lnTo>
                        <a:pt x="5011" y="264"/>
                      </a:lnTo>
                      <a:lnTo>
                        <a:pt x="5033" y="292"/>
                      </a:lnTo>
                      <a:lnTo>
                        <a:pt x="5048" y="319"/>
                      </a:lnTo>
                      <a:lnTo>
                        <a:pt x="5057" y="348"/>
                      </a:lnTo>
                      <a:lnTo>
                        <a:pt x="5058" y="375"/>
                      </a:lnTo>
                      <a:lnTo>
                        <a:pt x="5053" y="419"/>
                      </a:lnTo>
                      <a:lnTo>
                        <a:pt x="5040" y="460"/>
                      </a:lnTo>
                      <a:lnTo>
                        <a:pt x="5024" y="496"/>
                      </a:lnTo>
                      <a:lnTo>
                        <a:pt x="5007" y="527"/>
                      </a:lnTo>
                      <a:lnTo>
                        <a:pt x="4987" y="563"/>
                      </a:lnTo>
                      <a:lnTo>
                        <a:pt x="4963" y="603"/>
                      </a:lnTo>
                      <a:lnTo>
                        <a:pt x="4934" y="649"/>
                      </a:lnTo>
                      <a:lnTo>
                        <a:pt x="4900" y="704"/>
                      </a:lnTo>
                      <a:lnTo>
                        <a:pt x="4859" y="769"/>
                      </a:lnTo>
                      <a:lnTo>
                        <a:pt x="4811" y="840"/>
                      </a:lnTo>
                      <a:lnTo>
                        <a:pt x="4759" y="920"/>
                      </a:lnTo>
                      <a:lnTo>
                        <a:pt x="4701" y="1007"/>
                      </a:lnTo>
                      <a:lnTo>
                        <a:pt x="4640" y="1101"/>
                      </a:lnTo>
                      <a:lnTo>
                        <a:pt x="4572" y="1201"/>
                      </a:lnTo>
                      <a:lnTo>
                        <a:pt x="4522" y="1275"/>
                      </a:lnTo>
                      <a:lnTo>
                        <a:pt x="4473" y="1346"/>
                      </a:lnTo>
                      <a:lnTo>
                        <a:pt x="4425" y="1418"/>
                      </a:lnTo>
                      <a:lnTo>
                        <a:pt x="4378" y="1486"/>
                      </a:lnTo>
                      <a:lnTo>
                        <a:pt x="4332" y="1552"/>
                      </a:lnTo>
                      <a:lnTo>
                        <a:pt x="4289" y="1615"/>
                      </a:lnTo>
                      <a:lnTo>
                        <a:pt x="4248" y="1673"/>
                      </a:lnTo>
                      <a:lnTo>
                        <a:pt x="4212" y="1728"/>
                      </a:lnTo>
                      <a:lnTo>
                        <a:pt x="4178" y="1775"/>
                      </a:lnTo>
                      <a:lnTo>
                        <a:pt x="4149" y="1818"/>
                      </a:lnTo>
                      <a:lnTo>
                        <a:pt x="4207" y="1912"/>
                      </a:lnTo>
                      <a:lnTo>
                        <a:pt x="4258" y="2012"/>
                      </a:lnTo>
                      <a:lnTo>
                        <a:pt x="4303" y="2114"/>
                      </a:lnTo>
                      <a:lnTo>
                        <a:pt x="4340" y="2220"/>
                      </a:lnTo>
                      <a:lnTo>
                        <a:pt x="4391" y="2228"/>
                      </a:lnTo>
                      <a:lnTo>
                        <a:pt x="4451" y="2239"/>
                      </a:lnTo>
                      <a:lnTo>
                        <a:pt x="4515" y="2251"/>
                      </a:lnTo>
                      <a:lnTo>
                        <a:pt x="4587" y="2263"/>
                      </a:lnTo>
                      <a:lnTo>
                        <a:pt x="4662" y="2276"/>
                      </a:lnTo>
                      <a:lnTo>
                        <a:pt x="4738" y="2290"/>
                      </a:lnTo>
                      <a:lnTo>
                        <a:pt x="4817" y="2303"/>
                      </a:lnTo>
                      <a:lnTo>
                        <a:pt x="4914" y="2322"/>
                      </a:lnTo>
                      <a:lnTo>
                        <a:pt x="5004" y="2339"/>
                      </a:lnTo>
                      <a:lnTo>
                        <a:pt x="5084" y="2354"/>
                      </a:lnTo>
                      <a:lnTo>
                        <a:pt x="5155" y="2370"/>
                      </a:lnTo>
                      <a:lnTo>
                        <a:pt x="5220" y="2383"/>
                      </a:lnTo>
                      <a:lnTo>
                        <a:pt x="5264" y="2394"/>
                      </a:lnTo>
                      <a:lnTo>
                        <a:pt x="5307" y="2404"/>
                      </a:lnTo>
                      <a:lnTo>
                        <a:pt x="5346" y="2414"/>
                      </a:lnTo>
                      <a:lnTo>
                        <a:pt x="5383" y="2428"/>
                      </a:lnTo>
                      <a:lnTo>
                        <a:pt x="5417" y="2441"/>
                      </a:lnTo>
                      <a:lnTo>
                        <a:pt x="5446" y="2457"/>
                      </a:lnTo>
                      <a:lnTo>
                        <a:pt x="5472" y="2475"/>
                      </a:lnTo>
                      <a:lnTo>
                        <a:pt x="5494" y="2498"/>
                      </a:lnTo>
                      <a:lnTo>
                        <a:pt x="5509" y="2525"/>
                      </a:lnTo>
                      <a:lnTo>
                        <a:pt x="5519" y="2554"/>
                      </a:lnTo>
                      <a:lnTo>
                        <a:pt x="5525" y="2590"/>
                      </a:lnTo>
                      <a:lnTo>
                        <a:pt x="5526" y="2600"/>
                      </a:lnTo>
                      <a:lnTo>
                        <a:pt x="5521" y="2637"/>
                      </a:lnTo>
                      <a:lnTo>
                        <a:pt x="5511" y="2671"/>
                      </a:lnTo>
                      <a:lnTo>
                        <a:pt x="5492" y="2700"/>
                      </a:lnTo>
                      <a:lnTo>
                        <a:pt x="5468" y="2724"/>
                      </a:lnTo>
                      <a:lnTo>
                        <a:pt x="5439" y="2746"/>
                      </a:lnTo>
                      <a:lnTo>
                        <a:pt x="5405" y="2767"/>
                      </a:lnTo>
                      <a:lnTo>
                        <a:pt x="5368" y="2784"/>
                      </a:lnTo>
                      <a:lnTo>
                        <a:pt x="5329" y="2801"/>
                      </a:lnTo>
                      <a:lnTo>
                        <a:pt x="5286" y="2816"/>
                      </a:lnTo>
                      <a:lnTo>
                        <a:pt x="5244" y="2830"/>
                      </a:lnTo>
                      <a:lnTo>
                        <a:pt x="5182" y="2852"/>
                      </a:lnTo>
                      <a:lnTo>
                        <a:pt x="5113" y="2874"/>
                      </a:lnTo>
                      <a:lnTo>
                        <a:pt x="5033" y="2898"/>
                      </a:lnTo>
                      <a:lnTo>
                        <a:pt x="4946" y="2923"/>
                      </a:lnTo>
                      <a:lnTo>
                        <a:pt x="4851" y="2951"/>
                      </a:lnTo>
                      <a:lnTo>
                        <a:pt x="4788" y="2969"/>
                      </a:lnTo>
                      <a:lnTo>
                        <a:pt x="4723" y="2986"/>
                      </a:lnTo>
                      <a:lnTo>
                        <a:pt x="4662" y="3005"/>
                      </a:lnTo>
                      <a:lnTo>
                        <a:pt x="4600" y="3021"/>
                      </a:lnTo>
                      <a:lnTo>
                        <a:pt x="4544" y="3036"/>
                      </a:lnTo>
                      <a:lnTo>
                        <a:pt x="4490" y="3051"/>
                      </a:lnTo>
                      <a:lnTo>
                        <a:pt x="4442" y="3063"/>
                      </a:lnTo>
                      <a:lnTo>
                        <a:pt x="4398" y="3075"/>
                      </a:lnTo>
                      <a:lnTo>
                        <a:pt x="4360" y="3085"/>
                      </a:lnTo>
                      <a:lnTo>
                        <a:pt x="4330" y="3094"/>
                      </a:lnTo>
                      <a:lnTo>
                        <a:pt x="4308" y="3099"/>
                      </a:lnTo>
                      <a:lnTo>
                        <a:pt x="4292" y="3102"/>
                      </a:lnTo>
                      <a:lnTo>
                        <a:pt x="4287" y="3104"/>
                      </a:lnTo>
                      <a:lnTo>
                        <a:pt x="4250" y="3109"/>
                      </a:lnTo>
                      <a:lnTo>
                        <a:pt x="4214" y="3106"/>
                      </a:lnTo>
                      <a:lnTo>
                        <a:pt x="4182" y="3095"/>
                      </a:lnTo>
                      <a:lnTo>
                        <a:pt x="4151" y="3078"/>
                      </a:lnTo>
                      <a:lnTo>
                        <a:pt x="4126" y="3053"/>
                      </a:lnTo>
                      <a:lnTo>
                        <a:pt x="4105" y="3024"/>
                      </a:lnTo>
                      <a:lnTo>
                        <a:pt x="4092" y="2990"/>
                      </a:lnTo>
                      <a:lnTo>
                        <a:pt x="4087" y="2949"/>
                      </a:lnTo>
                      <a:lnTo>
                        <a:pt x="4090" y="2915"/>
                      </a:lnTo>
                      <a:lnTo>
                        <a:pt x="4102" y="2881"/>
                      </a:lnTo>
                      <a:lnTo>
                        <a:pt x="4121" y="2852"/>
                      </a:lnTo>
                      <a:lnTo>
                        <a:pt x="4144" y="2826"/>
                      </a:lnTo>
                      <a:lnTo>
                        <a:pt x="4173" y="2808"/>
                      </a:lnTo>
                      <a:lnTo>
                        <a:pt x="4207" y="2794"/>
                      </a:lnTo>
                      <a:lnTo>
                        <a:pt x="4330" y="2762"/>
                      </a:lnTo>
                      <a:lnTo>
                        <a:pt x="4454" y="2729"/>
                      </a:lnTo>
                      <a:lnTo>
                        <a:pt x="4578" y="2695"/>
                      </a:lnTo>
                      <a:lnTo>
                        <a:pt x="4699" y="2661"/>
                      </a:lnTo>
                      <a:lnTo>
                        <a:pt x="4813" y="2629"/>
                      </a:lnTo>
                      <a:lnTo>
                        <a:pt x="4696" y="2607"/>
                      </a:lnTo>
                      <a:lnTo>
                        <a:pt x="4572" y="2584"/>
                      </a:lnTo>
                      <a:lnTo>
                        <a:pt x="4444" y="2562"/>
                      </a:lnTo>
                      <a:lnTo>
                        <a:pt x="4315" y="2542"/>
                      </a:lnTo>
                      <a:lnTo>
                        <a:pt x="4185" y="2520"/>
                      </a:lnTo>
                      <a:lnTo>
                        <a:pt x="4148" y="2509"/>
                      </a:lnTo>
                      <a:lnTo>
                        <a:pt x="4115" y="2491"/>
                      </a:lnTo>
                      <a:lnTo>
                        <a:pt x="4088" y="2464"/>
                      </a:lnTo>
                      <a:lnTo>
                        <a:pt x="4068" y="2433"/>
                      </a:lnTo>
                      <a:lnTo>
                        <a:pt x="4054" y="2395"/>
                      </a:lnTo>
                      <a:lnTo>
                        <a:pt x="4034" y="2310"/>
                      </a:lnTo>
                      <a:lnTo>
                        <a:pt x="4003" y="2227"/>
                      </a:lnTo>
                      <a:lnTo>
                        <a:pt x="3967" y="2143"/>
                      </a:lnTo>
                      <a:lnTo>
                        <a:pt x="3927" y="2065"/>
                      </a:lnTo>
                      <a:lnTo>
                        <a:pt x="3881" y="1990"/>
                      </a:lnTo>
                      <a:lnTo>
                        <a:pt x="3830" y="1922"/>
                      </a:lnTo>
                      <a:lnTo>
                        <a:pt x="3809" y="1889"/>
                      </a:lnTo>
                      <a:lnTo>
                        <a:pt x="3797" y="1855"/>
                      </a:lnTo>
                      <a:lnTo>
                        <a:pt x="3794" y="1820"/>
                      </a:lnTo>
                      <a:lnTo>
                        <a:pt x="3795" y="1789"/>
                      </a:lnTo>
                      <a:lnTo>
                        <a:pt x="3806" y="1757"/>
                      </a:lnTo>
                      <a:lnTo>
                        <a:pt x="3821" y="1728"/>
                      </a:lnTo>
                      <a:lnTo>
                        <a:pt x="3908" y="1603"/>
                      </a:lnTo>
                      <a:lnTo>
                        <a:pt x="3996" y="1477"/>
                      </a:lnTo>
                      <a:lnTo>
                        <a:pt x="4081" y="1351"/>
                      </a:lnTo>
                      <a:lnTo>
                        <a:pt x="4166" y="1227"/>
                      </a:lnTo>
                      <a:lnTo>
                        <a:pt x="4250" y="1106"/>
                      </a:lnTo>
                      <a:lnTo>
                        <a:pt x="4328" y="988"/>
                      </a:lnTo>
                      <a:lnTo>
                        <a:pt x="4212" y="1080"/>
                      </a:lnTo>
                      <a:lnTo>
                        <a:pt x="4093" y="1174"/>
                      </a:lnTo>
                      <a:lnTo>
                        <a:pt x="3971" y="1273"/>
                      </a:lnTo>
                      <a:lnTo>
                        <a:pt x="3847" y="1372"/>
                      </a:lnTo>
                      <a:lnTo>
                        <a:pt x="3722" y="1472"/>
                      </a:lnTo>
                      <a:lnTo>
                        <a:pt x="3600" y="1571"/>
                      </a:lnTo>
                      <a:lnTo>
                        <a:pt x="3567" y="1591"/>
                      </a:lnTo>
                      <a:lnTo>
                        <a:pt x="3532" y="1603"/>
                      </a:lnTo>
                      <a:lnTo>
                        <a:pt x="3496" y="1607"/>
                      </a:lnTo>
                      <a:lnTo>
                        <a:pt x="3459" y="1602"/>
                      </a:lnTo>
                      <a:lnTo>
                        <a:pt x="3424" y="1588"/>
                      </a:lnTo>
                      <a:lnTo>
                        <a:pt x="3331" y="1544"/>
                      </a:lnTo>
                      <a:lnTo>
                        <a:pt x="3234" y="1506"/>
                      </a:lnTo>
                      <a:lnTo>
                        <a:pt x="3135" y="1476"/>
                      </a:lnTo>
                      <a:lnTo>
                        <a:pt x="3035" y="1453"/>
                      </a:lnTo>
                      <a:lnTo>
                        <a:pt x="2931" y="1440"/>
                      </a:lnTo>
                      <a:lnTo>
                        <a:pt x="2894" y="1431"/>
                      </a:lnTo>
                      <a:lnTo>
                        <a:pt x="2858" y="1413"/>
                      </a:lnTo>
                      <a:lnTo>
                        <a:pt x="2829" y="1389"/>
                      </a:lnTo>
                      <a:lnTo>
                        <a:pt x="2807" y="1356"/>
                      </a:lnTo>
                      <a:lnTo>
                        <a:pt x="2793" y="1321"/>
                      </a:lnTo>
                      <a:lnTo>
                        <a:pt x="2761" y="1198"/>
                      </a:lnTo>
                      <a:lnTo>
                        <a:pt x="2727" y="1072"/>
                      </a:lnTo>
                      <a:lnTo>
                        <a:pt x="2693" y="949"/>
                      </a:lnTo>
                      <a:lnTo>
                        <a:pt x="2660" y="828"/>
                      </a:lnTo>
                      <a:lnTo>
                        <a:pt x="2626" y="712"/>
                      </a:lnTo>
                      <a:lnTo>
                        <a:pt x="2604" y="832"/>
                      </a:lnTo>
                      <a:lnTo>
                        <a:pt x="2582" y="956"/>
                      </a:lnTo>
                      <a:lnTo>
                        <a:pt x="2562" y="1084"/>
                      </a:lnTo>
                      <a:lnTo>
                        <a:pt x="2540" y="1213"/>
                      </a:lnTo>
                      <a:lnTo>
                        <a:pt x="2519" y="1341"/>
                      </a:lnTo>
                      <a:lnTo>
                        <a:pt x="2507" y="1378"/>
                      </a:lnTo>
                      <a:lnTo>
                        <a:pt x="2488" y="1411"/>
                      </a:lnTo>
                      <a:lnTo>
                        <a:pt x="2463" y="1438"/>
                      </a:lnTo>
                      <a:lnTo>
                        <a:pt x="2431" y="1459"/>
                      </a:lnTo>
                      <a:lnTo>
                        <a:pt x="2393" y="1472"/>
                      </a:lnTo>
                      <a:lnTo>
                        <a:pt x="2310" y="1494"/>
                      </a:lnTo>
                      <a:lnTo>
                        <a:pt x="2225" y="1523"/>
                      </a:lnTo>
                      <a:lnTo>
                        <a:pt x="2143" y="1559"/>
                      </a:lnTo>
                      <a:lnTo>
                        <a:pt x="2063" y="1600"/>
                      </a:lnTo>
                      <a:lnTo>
                        <a:pt x="1988" y="1648"/>
                      </a:lnTo>
                      <a:lnTo>
                        <a:pt x="1920" y="1697"/>
                      </a:lnTo>
                      <a:lnTo>
                        <a:pt x="1891" y="1717"/>
                      </a:lnTo>
                      <a:lnTo>
                        <a:pt x="1859" y="1729"/>
                      </a:lnTo>
                      <a:lnTo>
                        <a:pt x="1825" y="1734"/>
                      </a:lnTo>
                      <a:lnTo>
                        <a:pt x="1791" y="1731"/>
                      </a:lnTo>
                      <a:lnTo>
                        <a:pt x="1758" y="1723"/>
                      </a:lnTo>
                      <a:lnTo>
                        <a:pt x="1728" y="1706"/>
                      </a:lnTo>
                      <a:lnTo>
                        <a:pt x="1602" y="1619"/>
                      </a:lnTo>
                      <a:lnTo>
                        <a:pt x="1476" y="1532"/>
                      </a:lnTo>
                      <a:lnTo>
                        <a:pt x="1350" y="1445"/>
                      </a:lnTo>
                      <a:lnTo>
                        <a:pt x="1226" y="1360"/>
                      </a:lnTo>
                      <a:lnTo>
                        <a:pt x="1105" y="1276"/>
                      </a:lnTo>
                      <a:lnTo>
                        <a:pt x="987" y="1198"/>
                      </a:lnTo>
                      <a:lnTo>
                        <a:pt x="1078" y="1312"/>
                      </a:lnTo>
                      <a:lnTo>
                        <a:pt x="1171" y="1433"/>
                      </a:lnTo>
                      <a:lnTo>
                        <a:pt x="1270" y="1554"/>
                      </a:lnTo>
                      <a:lnTo>
                        <a:pt x="1369" y="1678"/>
                      </a:lnTo>
                      <a:lnTo>
                        <a:pt x="1467" y="1803"/>
                      </a:lnTo>
                      <a:lnTo>
                        <a:pt x="1568" y="1927"/>
                      </a:lnTo>
                      <a:lnTo>
                        <a:pt x="1588" y="1958"/>
                      </a:lnTo>
                      <a:lnTo>
                        <a:pt x="1600" y="1992"/>
                      </a:lnTo>
                      <a:lnTo>
                        <a:pt x="1604" y="2027"/>
                      </a:lnTo>
                      <a:lnTo>
                        <a:pt x="1598" y="2067"/>
                      </a:lnTo>
                      <a:lnTo>
                        <a:pt x="1585" y="2102"/>
                      </a:lnTo>
                      <a:lnTo>
                        <a:pt x="1541" y="2194"/>
                      </a:lnTo>
                      <a:lnTo>
                        <a:pt x="1503" y="2290"/>
                      </a:lnTo>
                      <a:lnTo>
                        <a:pt x="1474" y="2389"/>
                      </a:lnTo>
                      <a:lnTo>
                        <a:pt x="1452" y="2491"/>
                      </a:lnTo>
                      <a:lnTo>
                        <a:pt x="1438" y="2596"/>
                      </a:lnTo>
                      <a:lnTo>
                        <a:pt x="1430" y="2636"/>
                      </a:lnTo>
                      <a:lnTo>
                        <a:pt x="1413" y="2670"/>
                      </a:lnTo>
                      <a:lnTo>
                        <a:pt x="1387" y="2699"/>
                      </a:lnTo>
                      <a:lnTo>
                        <a:pt x="1355" y="2721"/>
                      </a:lnTo>
                      <a:lnTo>
                        <a:pt x="1319" y="2736"/>
                      </a:lnTo>
                      <a:lnTo>
                        <a:pt x="1197" y="2768"/>
                      </a:lnTo>
                      <a:lnTo>
                        <a:pt x="1073" y="2801"/>
                      </a:lnTo>
                      <a:lnTo>
                        <a:pt x="950" y="2835"/>
                      </a:lnTo>
                      <a:lnTo>
                        <a:pt x="829" y="2869"/>
                      </a:lnTo>
                      <a:lnTo>
                        <a:pt x="714" y="2901"/>
                      </a:lnTo>
                      <a:lnTo>
                        <a:pt x="860" y="2929"/>
                      </a:lnTo>
                      <a:lnTo>
                        <a:pt x="1015" y="2954"/>
                      </a:lnTo>
                      <a:lnTo>
                        <a:pt x="1173" y="2981"/>
                      </a:lnTo>
                      <a:lnTo>
                        <a:pt x="1331" y="3007"/>
                      </a:lnTo>
                      <a:lnTo>
                        <a:pt x="1369" y="3017"/>
                      </a:lnTo>
                      <a:lnTo>
                        <a:pt x="1403" y="3036"/>
                      </a:lnTo>
                      <a:lnTo>
                        <a:pt x="1430" y="3063"/>
                      </a:lnTo>
                      <a:lnTo>
                        <a:pt x="1450" y="3095"/>
                      </a:lnTo>
                      <a:lnTo>
                        <a:pt x="1462" y="3131"/>
                      </a:lnTo>
                      <a:lnTo>
                        <a:pt x="1484" y="3213"/>
                      </a:lnTo>
                      <a:lnTo>
                        <a:pt x="1515" y="3296"/>
                      </a:lnTo>
                      <a:lnTo>
                        <a:pt x="1551" y="3380"/>
                      </a:lnTo>
                      <a:lnTo>
                        <a:pt x="1595" y="3460"/>
                      </a:lnTo>
                      <a:lnTo>
                        <a:pt x="1644" y="3538"/>
                      </a:lnTo>
                      <a:lnTo>
                        <a:pt x="1697" y="3608"/>
                      </a:lnTo>
                      <a:lnTo>
                        <a:pt x="1718" y="3641"/>
                      </a:lnTo>
                      <a:lnTo>
                        <a:pt x="1729" y="3675"/>
                      </a:lnTo>
                      <a:lnTo>
                        <a:pt x="1733" y="3710"/>
                      </a:lnTo>
                      <a:lnTo>
                        <a:pt x="1729" y="3743"/>
                      </a:lnTo>
                      <a:lnTo>
                        <a:pt x="1721" y="3773"/>
                      </a:lnTo>
                      <a:lnTo>
                        <a:pt x="1704" y="3802"/>
                      </a:lnTo>
                      <a:lnTo>
                        <a:pt x="1617" y="3927"/>
                      </a:lnTo>
                      <a:lnTo>
                        <a:pt x="1530" y="4053"/>
                      </a:lnTo>
                      <a:lnTo>
                        <a:pt x="1444" y="4179"/>
                      </a:lnTo>
                      <a:lnTo>
                        <a:pt x="1358" y="4303"/>
                      </a:lnTo>
                      <a:lnTo>
                        <a:pt x="1275" y="4426"/>
                      </a:lnTo>
                      <a:lnTo>
                        <a:pt x="1197" y="4543"/>
                      </a:lnTo>
                      <a:lnTo>
                        <a:pt x="1313" y="4451"/>
                      </a:lnTo>
                      <a:lnTo>
                        <a:pt x="1432" y="4358"/>
                      </a:lnTo>
                      <a:lnTo>
                        <a:pt x="1554" y="4261"/>
                      </a:lnTo>
                      <a:lnTo>
                        <a:pt x="1678" y="4162"/>
                      </a:lnTo>
                      <a:lnTo>
                        <a:pt x="1803" y="4061"/>
                      </a:lnTo>
                      <a:lnTo>
                        <a:pt x="1925" y="3961"/>
                      </a:lnTo>
                      <a:lnTo>
                        <a:pt x="1958" y="3942"/>
                      </a:lnTo>
                      <a:lnTo>
                        <a:pt x="1993" y="3930"/>
                      </a:lnTo>
                      <a:lnTo>
                        <a:pt x="2029" y="3927"/>
                      </a:lnTo>
                      <a:lnTo>
                        <a:pt x="2066" y="3930"/>
                      </a:lnTo>
                      <a:lnTo>
                        <a:pt x="2100" y="3945"/>
                      </a:lnTo>
                      <a:lnTo>
                        <a:pt x="2192" y="3988"/>
                      </a:lnTo>
                      <a:lnTo>
                        <a:pt x="2288" y="4025"/>
                      </a:lnTo>
                      <a:lnTo>
                        <a:pt x="2386" y="4054"/>
                      </a:lnTo>
                      <a:lnTo>
                        <a:pt x="2488" y="4077"/>
                      </a:lnTo>
                      <a:lnTo>
                        <a:pt x="2594" y="4090"/>
                      </a:lnTo>
                      <a:lnTo>
                        <a:pt x="2633" y="4100"/>
                      </a:lnTo>
                      <a:lnTo>
                        <a:pt x="2667" y="4117"/>
                      </a:lnTo>
                      <a:lnTo>
                        <a:pt x="2696" y="4141"/>
                      </a:lnTo>
                      <a:lnTo>
                        <a:pt x="2720" y="4174"/>
                      </a:lnTo>
                      <a:lnTo>
                        <a:pt x="2734" y="4211"/>
                      </a:lnTo>
                      <a:lnTo>
                        <a:pt x="2766" y="4334"/>
                      </a:lnTo>
                      <a:lnTo>
                        <a:pt x="2798" y="4458"/>
                      </a:lnTo>
                      <a:lnTo>
                        <a:pt x="2832" y="4581"/>
                      </a:lnTo>
                      <a:lnTo>
                        <a:pt x="2866" y="4702"/>
                      </a:lnTo>
                      <a:lnTo>
                        <a:pt x="2900" y="4818"/>
                      </a:lnTo>
                      <a:lnTo>
                        <a:pt x="2921" y="4700"/>
                      </a:lnTo>
                      <a:lnTo>
                        <a:pt x="2943" y="4576"/>
                      </a:lnTo>
                      <a:lnTo>
                        <a:pt x="2965" y="4446"/>
                      </a:lnTo>
                      <a:lnTo>
                        <a:pt x="2987" y="4318"/>
                      </a:lnTo>
                      <a:lnTo>
                        <a:pt x="3008" y="4189"/>
                      </a:lnTo>
                      <a:lnTo>
                        <a:pt x="3018" y="4152"/>
                      </a:lnTo>
                      <a:lnTo>
                        <a:pt x="3038" y="4119"/>
                      </a:lnTo>
                      <a:lnTo>
                        <a:pt x="3064" y="4092"/>
                      </a:lnTo>
                      <a:lnTo>
                        <a:pt x="3096" y="4071"/>
                      </a:lnTo>
                      <a:lnTo>
                        <a:pt x="3132" y="4058"/>
                      </a:lnTo>
                      <a:lnTo>
                        <a:pt x="3217" y="4036"/>
                      </a:lnTo>
                      <a:lnTo>
                        <a:pt x="3302" y="4007"/>
                      </a:lnTo>
                      <a:lnTo>
                        <a:pt x="3384" y="3971"/>
                      </a:lnTo>
                      <a:lnTo>
                        <a:pt x="3464" y="3930"/>
                      </a:lnTo>
                      <a:lnTo>
                        <a:pt x="3539" y="3882"/>
                      </a:lnTo>
                      <a:lnTo>
                        <a:pt x="3607" y="3833"/>
                      </a:lnTo>
                      <a:lnTo>
                        <a:pt x="3636" y="3813"/>
                      </a:lnTo>
                      <a:lnTo>
                        <a:pt x="3668" y="3801"/>
                      </a:lnTo>
                      <a:lnTo>
                        <a:pt x="3700" y="3796"/>
                      </a:lnTo>
                      <a:lnTo>
                        <a:pt x="3734" y="3799"/>
                      </a:lnTo>
                      <a:lnTo>
                        <a:pt x="3768" y="3807"/>
                      </a:lnTo>
                      <a:lnTo>
                        <a:pt x="3799" y="3824"/>
                      </a:lnTo>
                      <a:lnTo>
                        <a:pt x="3925" y="3911"/>
                      </a:lnTo>
                      <a:lnTo>
                        <a:pt x="4051" y="4000"/>
                      </a:lnTo>
                      <a:lnTo>
                        <a:pt x="4177" y="4087"/>
                      </a:lnTo>
                      <a:lnTo>
                        <a:pt x="4301" y="4172"/>
                      </a:lnTo>
                      <a:lnTo>
                        <a:pt x="4423" y="4255"/>
                      </a:lnTo>
                      <a:lnTo>
                        <a:pt x="4541" y="4334"/>
                      </a:lnTo>
                      <a:lnTo>
                        <a:pt x="4451" y="4220"/>
                      </a:lnTo>
                      <a:lnTo>
                        <a:pt x="4355" y="4099"/>
                      </a:lnTo>
                      <a:lnTo>
                        <a:pt x="4258" y="3976"/>
                      </a:lnTo>
                      <a:lnTo>
                        <a:pt x="4160" y="3853"/>
                      </a:lnTo>
                      <a:lnTo>
                        <a:pt x="4061" y="3727"/>
                      </a:lnTo>
                      <a:lnTo>
                        <a:pt x="3961" y="3605"/>
                      </a:lnTo>
                      <a:lnTo>
                        <a:pt x="3942" y="3572"/>
                      </a:lnTo>
                      <a:lnTo>
                        <a:pt x="3930" y="3540"/>
                      </a:lnTo>
                      <a:lnTo>
                        <a:pt x="3925" y="3504"/>
                      </a:lnTo>
                      <a:lnTo>
                        <a:pt x="3930" y="3468"/>
                      </a:lnTo>
                      <a:lnTo>
                        <a:pt x="3940" y="3436"/>
                      </a:lnTo>
                      <a:lnTo>
                        <a:pt x="3959" y="3405"/>
                      </a:lnTo>
                      <a:lnTo>
                        <a:pt x="3984" y="3380"/>
                      </a:lnTo>
                      <a:lnTo>
                        <a:pt x="4017" y="3359"/>
                      </a:lnTo>
                      <a:lnTo>
                        <a:pt x="4049" y="3348"/>
                      </a:lnTo>
                      <a:lnTo>
                        <a:pt x="4085" y="3344"/>
                      </a:lnTo>
                      <a:lnTo>
                        <a:pt x="4121" y="3348"/>
                      </a:lnTo>
                      <a:lnTo>
                        <a:pt x="4153" y="3359"/>
                      </a:lnTo>
                      <a:lnTo>
                        <a:pt x="4184" y="3378"/>
                      </a:lnTo>
                      <a:lnTo>
                        <a:pt x="4211" y="3404"/>
                      </a:lnTo>
                      <a:lnTo>
                        <a:pt x="4212" y="3407"/>
                      </a:lnTo>
                      <a:lnTo>
                        <a:pt x="4221" y="3417"/>
                      </a:lnTo>
                      <a:lnTo>
                        <a:pt x="4235" y="3434"/>
                      </a:lnTo>
                      <a:lnTo>
                        <a:pt x="4253" y="3458"/>
                      </a:lnTo>
                      <a:lnTo>
                        <a:pt x="4275" y="3486"/>
                      </a:lnTo>
                      <a:lnTo>
                        <a:pt x="4303" y="3518"/>
                      </a:lnTo>
                      <a:lnTo>
                        <a:pt x="4333" y="3555"/>
                      </a:lnTo>
                      <a:lnTo>
                        <a:pt x="4366" y="3598"/>
                      </a:lnTo>
                      <a:lnTo>
                        <a:pt x="4403" y="3642"/>
                      </a:lnTo>
                      <a:lnTo>
                        <a:pt x="4440" y="3692"/>
                      </a:lnTo>
                      <a:lnTo>
                        <a:pt x="4481" y="3743"/>
                      </a:lnTo>
                      <a:lnTo>
                        <a:pt x="4526" y="3797"/>
                      </a:lnTo>
                      <a:lnTo>
                        <a:pt x="4570" y="3853"/>
                      </a:lnTo>
                      <a:lnTo>
                        <a:pt x="4616" y="3911"/>
                      </a:lnTo>
                      <a:lnTo>
                        <a:pt x="4662" y="3971"/>
                      </a:lnTo>
                      <a:lnTo>
                        <a:pt x="4709" y="4031"/>
                      </a:lnTo>
                      <a:lnTo>
                        <a:pt x="4757" y="4090"/>
                      </a:lnTo>
                      <a:lnTo>
                        <a:pt x="4832" y="4187"/>
                      </a:lnTo>
                      <a:lnTo>
                        <a:pt x="4903" y="4279"/>
                      </a:lnTo>
                      <a:lnTo>
                        <a:pt x="4968" y="4363"/>
                      </a:lnTo>
                      <a:lnTo>
                        <a:pt x="5026" y="4439"/>
                      </a:lnTo>
                      <a:lnTo>
                        <a:pt x="5079" y="4509"/>
                      </a:lnTo>
                      <a:lnTo>
                        <a:pt x="5126" y="4572"/>
                      </a:lnTo>
                      <a:lnTo>
                        <a:pt x="5164" y="4625"/>
                      </a:lnTo>
                      <a:lnTo>
                        <a:pt x="5196" y="4669"/>
                      </a:lnTo>
                      <a:lnTo>
                        <a:pt x="5225" y="4709"/>
                      </a:lnTo>
                      <a:lnTo>
                        <a:pt x="5247" y="4743"/>
                      </a:lnTo>
                      <a:lnTo>
                        <a:pt x="5259" y="4761"/>
                      </a:lnTo>
                      <a:lnTo>
                        <a:pt x="5273" y="4783"/>
                      </a:lnTo>
                      <a:lnTo>
                        <a:pt x="5285" y="4807"/>
                      </a:lnTo>
                      <a:lnTo>
                        <a:pt x="5296" y="4835"/>
                      </a:lnTo>
                      <a:lnTo>
                        <a:pt x="5305" y="4864"/>
                      </a:lnTo>
                      <a:lnTo>
                        <a:pt x="5310" y="4892"/>
                      </a:lnTo>
                      <a:lnTo>
                        <a:pt x="5308" y="4923"/>
                      </a:lnTo>
                      <a:lnTo>
                        <a:pt x="5302" y="4954"/>
                      </a:lnTo>
                      <a:lnTo>
                        <a:pt x="5286" y="4984"/>
                      </a:lnTo>
                      <a:lnTo>
                        <a:pt x="5262" y="5015"/>
                      </a:lnTo>
                      <a:lnTo>
                        <a:pt x="5230" y="5041"/>
                      </a:lnTo>
                      <a:lnTo>
                        <a:pt x="5198" y="5054"/>
                      </a:lnTo>
                      <a:lnTo>
                        <a:pt x="5165" y="5061"/>
                      </a:lnTo>
                      <a:lnTo>
                        <a:pt x="5133" y="5061"/>
                      </a:lnTo>
                      <a:lnTo>
                        <a:pt x="5102" y="5056"/>
                      </a:lnTo>
                      <a:lnTo>
                        <a:pt x="5074" y="5047"/>
                      </a:lnTo>
                      <a:lnTo>
                        <a:pt x="5045" y="5036"/>
                      </a:lnTo>
                      <a:lnTo>
                        <a:pt x="5021" y="5022"/>
                      </a:lnTo>
                      <a:lnTo>
                        <a:pt x="4999" y="5010"/>
                      </a:lnTo>
                      <a:lnTo>
                        <a:pt x="4963" y="4991"/>
                      </a:lnTo>
                      <a:lnTo>
                        <a:pt x="4922" y="4966"/>
                      </a:lnTo>
                      <a:lnTo>
                        <a:pt x="4876" y="4937"/>
                      </a:lnTo>
                      <a:lnTo>
                        <a:pt x="4823" y="4904"/>
                      </a:lnTo>
                      <a:lnTo>
                        <a:pt x="4757" y="4862"/>
                      </a:lnTo>
                      <a:lnTo>
                        <a:pt x="4686" y="4816"/>
                      </a:lnTo>
                      <a:lnTo>
                        <a:pt x="4606" y="4763"/>
                      </a:lnTo>
                      <a:lnTo>
                        <a:pt x="4519" y="4705"/>
                      </a:lnTo>
                      <a:lnTo>
                        <a:pt x="4425" y="4642"/>
                      </a:lnTo>
                      <a:lnTo>
                        <a:pt x="4325" y="4574"/>
                      </a:lnTo>
                      <a:lnTo>
                        <a:pt x="4252" y="4525"/>
                      </a:lnTo>
                      <a:lnTo>
                        <a:pt x="4180" y="4477"/>
                      </a:lnTo>
                      <a:lnTo>
                        <a:pt x="4109" y="4427"/>
                      </a:lnTo>
                      <a:lnTo>
                        <a:pt x="4041" y="4381"/>
                      </a:lnTo>
                      <a:lnTo>
                        <a:pt x="3974" y="4335"/>
                      </a:lnTo>
                      <a:lnTo>
                        <a:pt x="3911" y="4293"/>
                      </a:lnTo>
                      <a:lnTo>
                        <a:pt x="3853" y="4252"/>
                      </a:lnTo>
                      <a:lnTo>
                        <a:pt x="3799" y="4215"/>
                      </a:lnTo>
                      <a:lnTo>
                        <a:pt x="3751" y="4182"/>
                      </a:lnTo>
                      <a:lnTo>
                        <a:pt x="3709" y="4153"/>
                      </a:lnTo>
                      <a:lnTo>
                        <a:pt x="3615" y="4211"/>
                      </a:lnTo>
                      <a:lnTo>
                        <a:pt x="3516" y="4262"/>
                      </a:lnTo>
                      <a:lnTo>
                        <a:pt x="3413" y="4307"/>
                      </a:lnTo>
                      <a:lnTo>
                        <a:pt x="3307" y="4342"/>
                      </a:lnTo>
                      <a:lnTo>
                        <a:pt x="3299" y="4395"/>
                      </a:lnTo>
                      <a:lnTo>
                        <a:pt x="3288" y="4453"/>
                      </a:lnTo>
                      <a:lnTo>
                        <a:pt x="3276" y="4519"/>
                      </a:lnTo>
                      <a:lnTo>
                        <a:pt x="3265" y="4591"/>
                      </a:lnTo>
                      <a:lnTo>
                        <a:pt x="3253" y="4664"/>
                      </a:lnTo>
                      <a:lnTo>
                        <a:pt x="3239" y="4743"/>
                      </a:lnTo>
                      <a:lnTo>
                        <a:pt x="3224" y="4819"/>
                      </a:lnTo>
                      <a:lnTo>
                        <a:pt x="3207" y="4918"/>
                      </a:lnTo>
                      <a:lnTo>
                        <a:pt x="3190" y="5007"/>
                      </a:lnTo>
                      <a:lnTo>
                        <a:pt x="3173" y="5088"/>
                      </a:lnTo>
                      <a:lnTo>
                        <a:pt x="3159" y="5160"/>
                      </a:lnTo>
                      <a:lnTo>
                        <a:pt x="3144" y="5223"/>
                      </a:lnTo>
                      <a:lnTo>
                        <a:pt x="3133" y="5269"/>
                      </a:lnTo>
                      <a:lnTo>
                        <a:pt x="3123" y="5311"/>
                      </a:lnTo>
                      <a:lnTo>
                        <a:pt x="3113" y="5351"/>
                      </a:lnTo>
                      <a:lnTo>
                        <a:pt x="3101" y="5388"/>
                      </a:lnTo>
                      <a:lnTo>
                        <a:pt x="3088" y="5422"/>
                      </a:lnTo>
                      <a:lnTo>
                        <a:pt x="3071" y="5451"/>
                      </a:lnTo>
                      <a:lnTo>
                        <a:pt x="3052" y="5477"/>
                      </a:lnTo>
                      <a:lnTo>
                        <a:pt x="3030" y="5499"/>
                      </a:lnTo>
                      <a:lnTo>
                        <a:pt x="3004" y="5514"/>
                      </a:lnTo>
                      <a:lnTo>
                        <a:pt x="2974" y="5524"/>
                      </a:lnTo>
                      <a:lnTo>
                        <a:pt x="2938" y="5530"/>
                      </a:lnTo>
                      <a:lnTo>
                        <a:pt x="2902" y="5528"/>
                      </a:lnTo>
                      <a:lnTo>
                        <a:pt x="2870" y="5519"/>
                      </a:lnTo>
                      <a:lnTo>
                        <a:pt x="2841" y="5506"/>
                      </a:lnTo>
                      <a:lnTo>
                        <a:pt x="2817" y="5485"/>
                      </a:lnTo>
                      <a:lnTo>
                        <a:pt x="2795" y="5461"/>
                      </a:lnTo>
                      <a:lnTo>
                        <a:pt x="2774" y="5432"/>
                      </a:lnTo>
                      <a:lnTo>
                        <a:pt x="2757" y="5400"/>
                      </a:lnTo>
                      <a:lnTo>
                        <a:pt x="2740" y="5364"/>
                      </a:lnTo>
                      <a:lnTo>
                        <a:pt x="2725" y="5327"/>
                      </a:lnTo>
                      <a:lnTo>
                        <a:pt x="2711" y="5288"/>
                      </a:lnTo>
                      <a:lnTo>
                        <a:pt x="2698" y="5248"/>
                      </a:lnTo>
                      <a:lnTo>
                        <a:pt x="2677" y="5187"/>
                      </a:lnTo>
                      <a:lnTo>
                        <a:pt x="2655" y="5116"/>
                      </a:lnTo>
                      <a:lnTo>
                        <a:pt x="2630" y="5037"/>
                      </a:lnTo>
                      <a:lnTo>
                        <a:pt x="2604" y="4950"/>
                      </a:lnTo>
                      <a:lnTo>
                        <a:pt x="2577" y="4855"/>
                      </a:lnTo>
                      <a:lnTo>
                        <a:pt x="2557" y="4780"/>
                      </a:lnTo>
                      <a:lnTo>
                        <a:pt x="2534" y="4705"/>
                      </a:lnTo>
                      <a:lnTo>
                        <a:pt x="2516" y="4634"/>
                      </a:lnTo>
                      <a:lnTo>
                        <a:pt x="2497" y="4565"/>
                      </a:lnTo>
                      <a:lnTo>
                        <a:pt x="2480" y="4501"/>
                      </a:lnTo>
                      <a:lnTo>
                        <a:pt x="2465" y="4443"/>
                      </a:lnTo>
                      <a:lnTo>
                        <a:pt x="2451" y="4393"/>
                      </a:lnTo>
                      <a:lnTo>
                        <a:pt x="2346" y="4373"/>
                      </a:lnTo>
                      <a:lnTo>
                        <a:pt x="2245" y="4346"/>
                      </a:lnTo>
                      <a:lnTo>
                        <a:pt x="2145" y="4313"/>
                      </a:lnTo>
                      <a:lnTo>
                        <a:pt x="2049" y="4274"/>
                      </a:lnTo>
                      <a:lnTo>
                        <a:pt x="2009" y="4305"/>
                      </a:lnTo>
                      <a:lnTo>
                        <a:pt x="1963" y="4342"/>
                      </a:lnTo>
                      <a:lnTo>
                        <a:pt x="1910" y="4385"/>
                      </a:lnTo>
                      <a:lnTo>
                        <a:pt x="1852" y="4431"/>
                      </a:lnTo>
                      <a:lnTo>
                        <a:pt x="1791" y="4480"/>
                      </a:lnTo>
                      <a:lnTo>
                        <a:pt x="1724" y="4533"/>
                      </a:lnTo>
                      <a:lnTo>
                        <a:pt x="1656" y="4588"/>
                      </a:lnTo>
                      <a:lnTo>
                        <a:pt x="1585" y="4644"/>
                      </a:lnTo>
                      <a:lnTo>
                        <a:pt x="1513" y="4702"/>
                      </a:lnTo>
                      <a:lnTo>
                        <a:pt x="1440" y="4760"/>
                      </a:lnTo>
                      <a:lnTo>
                        <a:pt x="1341" y="4835"/>
                      </a:lnTo>
                      <a:lnTo>
                        <a:pt x="1251" y="4906"/>
                      </a:lnTo>
                      <a:lnTo>
                        <a:pt x="1168" y="4971"/>
                      </a:lnTo>
                      <a:lnTo>
                        <a:pt x="1090" y="5030"/>
                      </a:lnTo>
                      <a:lnTo>
                        <a:pt x="1020" y="5083"/>
                      </a:lnTo>
                      <a:lnTo>
                        <a:pt x="957" y="5129"/>
                      </a:lnTo>
                      <a:lnTo>
                        <a:pt x="906" y="5168"/>
                      </a:lnTo>
                      <a:lnTo>
                        <a:pt x="860" y="5201"/>
                      </a:lnTo>
                      <a:lnTo>
                        <a:pt x="821" y="5228"/>
                      </a:lnTo>
                      <a:lnTo>
                        <a:pt x="787" y="5252"/>
                      </a:lnTo>
                      <a:lnTo>
                        <a:pt x="768" y="5264"/>
                      </a:lnTo>
                      <a:lnTo>
                        <a:pt x="746" y="5276"/>
                      </a:lnTo>
                      <a:lnTo>
                        <a:pt x="722" y="5289"/>
                      </a:lnTo>
                      <a:lnTo>
                        <a:pt x="695" y="5301"/>
                      </a:lnTo>
                      <a:lnTo>
                        <a:pt x="668" y="5310"/>
                      </a:lnTo>
                      <a:lnTo>
                        <a:pt x="637" y="5315"/>
                      </a:lnTo>
                      <a:lnTo>
                        <a:pt x="606" y="5313"/>
                      </a:lnTo>
                      <a:lnTo>
                        <a:pt x="576" y="5306"/>
                      </a:lnTo>
                      <a:lnTo>
                        <a:pt x="545" y="5291"/>
                      </a:lnTo>
                      <a:lnTo>
                        <a:pt x="516" y="5266"/>
                      </a:lnTo>
                      <a:lnTo>
                        <a:pt x="492" y="5238"/>
                      </a:lnTo>
                      <a:lnTo>
                        <a:pt x="479" y="5211"/>
                      </a:lnTo>
                      <a:lnTo>
                        <a:pt x="470" y="5184"/>
                      </a:lnTo>
                      <a:lnTo>
                        <a:pt x="467" y="5155"/>
                      </a:lnTo>
                      <a:lnTo>
                        <a:pt x="474" y="5111"/>
                      </a:lnTo>
                      <a:lnTo>
                        <a:pt x="485" y="5070"/>
                      </a:lnTo>
                      <a:lnTo>
                        <a:pt x="502" y="5034"/>
                      </a:lnTo>
                      <a:lnTo>
                        <a:pt x="519" y="5003"/>
                      </a:lnTo>
                      <a:lnTo>
                        <a:pt x="540" y="4967"/>
                      </a:lnTo>
                      <a:lnTo>
                        <a:pt x="564" y="4927"/>
                      </a:lnTo>
                      <a:lnTo>
                        <a:pt x="593" y="4881"/>
                      </a:lnTo>
                      <a:lnTo>
                        <a:pt x="627" y="4826"/>
                      </a:lnTo>
                      <a:lnTo>
                        <a:pt x="668" y="4761"/>
                      </a:lnTo>
                      <a:lnTo>
                        <a:pt x="715" y="4690"/>
                      </a:lnTo>
                      <a:lnTo>
                        <a:pt x="766" y="4610"/>
                      </a:lnTo>
                      <a:lnTo>
                        <a:pt x="824" y="4523"/>
                      </a:lnTo>
                      <a:lnTo>
                        <a:pt x="887" y="4429"/>
                      </a:lnTo>
                      <a:lnTo>
                        <a:pt x="955" y="4329"/>
                      </a:lnTo>
                      <a:lnTo>
                        <a:pt x="1005" y="4255"/>
                      </a:lnTo>
                      <a:lnTo>
                        <a:pt x="1054" y="4184"/>
                      </a:lnTo>
                      <a:lnTo>
                        <a:pt x="1102" y="4112"/>
                      </a:lnTo>
                      <a:lnTo>
                        <a:pt x="1149" y="4044"/>
                      </a:lnTo>
                      <a:lnTo>
                        <a:pt x="1193" y="3978"/>
                      </a:lnTo>
                      <a:lnTo>
                        <a:pt x="1236" y="3915"/>
                      </a:lnTo>
                      <a:lnTo>
                        <a:pt x="1277" y="3857"/>
                      </a:lnTo>
                      <a:lnTo>
                        <a:pt x="1314" y="3802"/>
                      </a:lnTo>
                      <a:lnTo>
                        <a:pt x="1347" y="3755"/>
                      </a:lnTo>
                      <a:lnTo>
                        <a:pt x="1376" y="3712"/>
                      </a:lnTo>
                      <a:lnTo>
                        <a:pt x="1316" y="3617"/>
                      </a:lnTo>
                      <a:lnTo>
                        <a:pt x="1261" y="3514"/>
                      </a:lnTo>
                      <a:lnTo>
                        <a:pt x="1216" y="3411"/>
                      </a:lnTo>
                      <a:lnTo>
                        <a:pt x="1180" y="3307"/>
                      </a:lnTo>
                      <a:lnTo>
                        <a:pt x="1129" y="3298"/>
                      </a:lnTo>
                      <a:lnTo>
                        <a:pt x="1069" y="3288"/>
                      </a:lnTo>
                      <a:lnTo>
                        <a:pt x="1005" y="3278"/>
                      </a:lnTo>
                      <a:lnTo>
                        <a:pt x="935" y="3266"/>
                      </a:lnTo>
                      <a:lnTo>
                        <a:pt x="860" y="3252"/>
                      </a:lnTo>
                      <a:lnTo>
                        <a:pt x="783" y="3239"/>
                      </a:lnTo>
                      <a:lnTo>
                        <a:pt x="707" y="3225"/>
                      </a:lnTo>
                      <a:lnTo>
                        <a:pt x="610" y="3208"/>
                      </a:lnTo>
                      <a:lnTo>
                        <a:pt x="521" y="3191"/>
                      </a:lnTo>
                      <a:lnTo>
                        <a:pt x="440" y="3176"/>
                      </a:lnTo>
                      <a:lnTo>
                        <a:pt x="368" y="3160"/>
                      </a:lnTo>
                      <a:lnTo>
                        <a:pt x="305" y="3147"/>
                      </a:lnTo>
                      <a:lnTo>
                        <a:pt x="261" y="3136"/>
                      </a:lnTo>
                      <a:lnTo>
                        <a:pt x="218" y="3126"/>
                      </a:lnTo>
                      <a:lnTo>
                        <a:pt x="179" y="3116"/>
                      </a:lnTo>
                      <a:lnTo>
                        <a:pt x="142" y="3102"/>
                      </a:lnTo>
                      <a:lnTo>
                        <a:pt x="109" y="3089"/>
                      </a:lnTo>
                      <a:lnTo>
                        <a:pt x="79" y="3073"/>
                      </a:lnTo>
                      <a:lnTo>
                        <a:pt x="53" y="3055"/>
                      </a:lnTo>
                      <a:lnTo>
                        <a:pt x="33" y="3032"/>
                      </a:lnTo>
                      <a:lnTo>
                        <a:pt x="16" y="3007"/>
                      </a:lnTo>
                      <a:lnTo>
                        <a:pt x="6" y="2976"/>
                      </a:lnTo>
                      <a:lnTo>
                        <a:pt x="0" y="2940"/>
                      </a:lnTo>
                      <a:lnTo>
                        <a:pt x="0" y="2930"/>
                      </a:lnTo>
                      <a:lnTo>
                        <a:pt x="4" y="2893"/>
                      </a:lnTo>
                      <a:lnTo>
                        <a:pt x="16" y="2860"/>
                      </a:lnTo>
                      <a:lnTo>
                        <a:pt x="34" y="2831"/>
                      </a:lnTo>
                      <a:lnTo>
                        <a:pt x="58" y="2806"/>
                      </a:lnTo>
                      <a:lnTo>
                        <a:pt x="87" y="2784"/>
                      </a:lnTo>
                      <a:lnTo>
                        <a:pt x="121" y="2763"/>
                      </a:lnTo>
                      <a:lnTo>
                        <a:pt x="157" y="2746"/>
                      </a:lnTo>
                      <a:lnTo>
                        <a:pt x="198" y="2729"/>
                      </a:lnTo>
                      <a:lnTo>
                        <a:pt x="239" y="2714"/>
                      </a:lnTo>
                      <a:lnTo>
                        <a:pt x="283" y="2700"/>
                      </a:lnTo>
                      <a:lnTo>
                        <a:pt x="344" y="2680"/>
                      </a:lnTo>
                      <a:lnTo>
                        <a:pt x="414" y="2656"/>
                      </a:lnTo>
                      <a:lnTo>
                        <a:pt x="492" y="2632"/>
                      </a:lnTo>
                      <a:lnTo>
                        <a:pt x="579" y="2607"/>
                      </a:lnTo>
                      <a:lnTo>
                        <a:pt x="674" y="2579"/>
                      </a:lnTo>
                      <a:lnTo>
                        <a:pt x="749" y="2557"/>
                      </a:lnTo>
                      <a:lnTo>
                        <a:pt x="824" y="2537"/>
                      </a:lnTo>
                      <a:lnTo>
                        <a:pt x="896" y="2518"/>
                      </a:lnTo>
                      <a:lnTo>
                        <a:pt x="964" y="2499"/>
                      </a:lnTo>
                      <a:lnTo>
                        <a:pt x="1027" y="2482"/>
                      </a:lnTo>
                      <a:lnTo>
                        <a:pt x="1084" y="2467"/>
                      </a:lnTo>
                      <a:lnTo>
                        <a:pt x="1136" y="2453"/>
                      </a:lnTo>
                      <a:lnTo>
                        <a:pt x="1156" y="2348"/>
                      </a:lnTo>
                      <a:lnTo>
                        <a:pt x="1183" y="2245"/>
                      </a:lnTo>
                      <a:lnTo>
                        <a:pt x="1216" y="2145"/>
                      </a:lnTo>
                      <a:lnTo>
                        <a:pt x="1255" y="2050"/>
                      </a:lnTo>
                      <a:lnTo>
                        <a:pt x="1222" y="2009"/>
                      </a:lnTo>
                      <a:lnTo>
                        <a:pt x="1187" y="1963"/>
                      </a:lnTo>
                      <a:lnTo>
                        <a:pt x="1144" y="1910"/>
                      </a:lnTo>
                      <a:lnTo>
                        <a:pt x="1098" y="1852"/>
                      </a:lnTo>
                      <a:lnTo>
                        <a:pt x="1049" y="1791"/>
                      </a:lnTo>
                      <a:lnTo>
                        <a:pt x="996" y="1726"/>
                      </a:lnTo>
                      <a:lnTo>
                        <a:pt x="942" y="1656"/>
                      </a:lnTo>
                      <a:lnTo>
                        <a:pt x="885" y="1586"/>
                      </a:lnTo>
                      <a:lnTo>
                        <a:pt x="829" y="1513"/>
                      </a:lnTo>
                      <a:lnTo>
                        <a:pt x="771" y="1440"/>
                      </a:lnTo>
                      <a:lnTo>
                        <a:pt x="695" y="1343"/>
                      </a:lnTo>
                      <a:lnTo>
                        <a:pt x="623" y="1252"/>
                      </a:lnTo>
                      <a:lnTo>
                        <a:pt x="559" y="1167"/>
                      </a:lnTo>
                      <a:lnTo>
                        <a:pt x="501" y="1091"/>
                      </a:lnTo>
                      <a:lnTo>
                        <a:pt x="448" y="1021"/>
                      </a:lnTo>
                      <a:lnTo>
                        <a:pt x="400" y="958"/>
                      </a:lnTo>
                      <a:lnTo>
                        <a:pt x="363" y="907"/>
                      </a:lnTo>
                      <a:lnTo>
                        <a:pt x="329" y="861"/>
                      </a:lnTo>
                      <a:lnTo>
                        <a:pt x="302" y="821"/>
                      </a:lnTo>
                      <a:lnTo>
                        <a:pt x="280" y="787"/>
                      </a:lnTo>
                      <a:lnTo>
                        <a:pt x="264" y="764"/>
                      </a:lnTo>
                      <a:lnTo>
                        <a:pt x="247" y="733"/>
                      </a:lnTo>
                      <a:lnTo>
                        <a:pt x="232" y="701"/>
                      </a:lnTo>
                      <a:lnTo>
                        <a:pt x="220" y="665"/>
                      </a:lnTo>
                      <a:lnTo>
                        <a:pt x="217" y="626"/>
                      </a:lnTo>
                      <a:lnTo>
                        <a:pt x="218" y="598"/>
                      </a:lnTo>
                      <a:lnTo>
                        <a:pt x="227" y="571"/>
                      </a:lnTo>
                      <a:lnTo>
                        <a:pt x="242" y="542"/>
                      </a:lnTo>
                      <a:lnTo>
                        <a:pt x="264" y="515"/>
                      </a:lnTo>
                      <a:lnTo>
                        <a:pt x="295" y="491"/>
                      </a:lnTo>
                      <a:lnTo>
                        <a:pt x="327" y="476"/>
                      </a:lnTo>
                      <a:lnTo>
                        <a:pt x="360" y="469"/>
                      </a:lnTo>
                      <a:lnTo>
                        <a:pt x="392" y="469"/>
                      </a:lnTo>
                      <a:lnTo>
                        <a:pt x="422" y="474"/>
                      </a:lnTo>
                      <a:lnTo>
                        <a:pt x="453" y="483"/>
                      </a:lnTo>
                      <a:lnTo>
                        <a:pt x="480" y="494"/>
                      </a:lnTo>
                      <a:lnTo>
                        <a:pt x="506" y="508"/>
                      </a:lnTo>
                      <a:lnTo>
                        <a:pt x="528" y="520"/>
                      </a:lnTo>
                      <a:lnTo>
                        <a:pt x="562" y="539"/>
                      </a:lnTo>
                      <a:lnTo>
                        <a:pt x="603" y="564"/>
                      </a:lnTo>
                      <a:lnTo>
                        <a:pt x="651" y="593"/>
                      </a:lnTo>
                      <a:lnTo>
                        <a:pt x="703" y="626"/>
                      </a:lnTo>
                      <a:lnTo>
                        <a:pt x="768" y="668"/>
                      </a:lnTo>
                      <a:lnTo>
                        <a:pt x="841" y="714"/>
                      </a:lnTo>
                      <a:lnTo>
                        <a:pt x="919" y="767"/>
                      </a:lnTo>
                      <a:lnTo>
                        <a:pt x="1006" y="825"/>
                      </a:lnTo>
                      <a:lnTo>
                        <a:pt x="1100" y="888"/>
                      </a:lnTo>
                      <a:lnTo>
                        <a:pt x="1200" y="956"/>
                      </a:lnTo>
                      <a:lnTo>
                        <a:pt x="1273" y="1005"/>
                      </a:lnTo>
                      <a:lnTo>
                        <a:pt x="1347" y="1053"/>
                      </a:lnTo>
                      <a:lnTo>
                        <a:pt x="1416" y="1103"/>
                      </a:lnTo>
                      <a:lnTo>
                        <a:pt x="1486" y="1149"/>
                      </a:lnTo>
                      <a:lnTo>
                        <a:pt x="1552" y="1195"/>
                      </a:lnTo>
                      <a:lnTo>
                        <a:pt x="1614" y="1237"/>
                      </a:lnTo>
                      <a:lnTo>
                        <a:pt x="1673" y="1278"/>
                      </a:lnTo>
                      <a:lnTo>
                        <a:pt x="1726" y="1315"/>
                      </a:lnTo>
                      <a:lnTo>
                        <a:pt x="1774" y="1348"/>
                      </a:lnTo>
                      <a:lnTo>
                        <a:pt x="1816" y="1377"/>
                      </a:lnTo>
                      <a:lnTo>
                        <a:pt x="1910" y="1319"/>
                      </a:lnTo>
                      <a:lnTo>
                        <a:pt x="2010" y="1268"/>
                      </a:lnTo>
                      <a:lnTo>
                        <a:pt x="2114" y="1223"/>
                      </a:lnTo>
                      <a:lnTo>
                        <a:pt x="2220" y="1188"/>
                      </a:lnTo>
                      <a:lnTo>
                        <a:pt x="2228" y="1135"/>
                      </a:lnTo>
                      <a:lnTo>
                        <a:pt x="2238" y="1077"/>
                      </a:lnTo>
                      <a:lnTo>
                        <a:pt x="2249" y="1011"/>
                      </a:lnTo>
                      <a:lnTo>
                        <a:pt x="2260" y="941"/>
                      </a:lnTo>
                      <a:lnTo>
                        <a:pt x="2274" y="866"/>
                      </a:lnTo>
                      <a:lnTo>
                        <a:pt x="2288" y="789"/>
                      </a:lnTo>
                      <a:lnTo>
                        <a:pt x="2301" y="711"/>
                      </a:lnTo>
                      <a:lnTo>
                        <a:pt x="2320" y="612"/>
                      </a:lnTo>
                      <a:lnTo>
                        <a:pt x="2337" y="523"/>
                      </a:lnTo>
                      <a:lnTo>
                        <a:pt x="2352" y="442"/>
                      </a:lnTo>
                      <a:lnTo>
                        <a:pt x="2368" y="370"/>
                      </a:lnTo>
                      <a:lnTo>
                        <a:pt x="2381" y="307"/>
                      </a:lnTo>
                      <a:lnTo>
                        <a:pt x="2391" y="263"/>
                      </a:lnTo>
                      <a:lnTo>
                        <a:pt x="2402" y="220"/>
                      </a:lnTo>
                      <a:lnTo>
                        <a:pt x="2414" y="179"/>
                      </a:lnTo>
                      <a:lnTo>
                        <a:pt x="2426" y="142"/>
                      </a:lnTo>
                      <a:lnTo>
                        <a:pt x="2439" y="109"/>
                      </a:lnTo>
                      <a:lnTo>
                        <a:pt x="2454" y="79"/>
                      </a:lnTo>
                      <a:lnTo>
                        <a:pt x="2473" y="53"/>
                      </a:lnTo>
                      <a:lnTo>
                        <a:pt x="2497" y="33"/>
                      </a:lnTo>
                      <a:lnTo>
                        <a:pt x="2523" y="16"/>
                      </a:lnTo>
                      <a:lnTo>
                        <a:pt x="2553" y="6"/>
                      </a:lnTo>
                      <a:lnTo>
                        <a:pt x="2587" y="0"/>
                      </a:lnTo>
                      <a:close/>
                    </a:path>
                  </a:pathLst>
                </a:custGeom>
                <a:solidFill>
                  <a:srgbClr val="3DCD58"/>
                </a:solidFill>
                <a:ln w="0">
                  <a:noFill/>
                  <a:prstDash val="solid"/>
                  <a:round/>
                  <a:headEnd/>
                  <a:tailEnd/>
                </a:ln>
              </p:spPr>
              <p:txBody>
                <a:bodyPr vert="horz" wrap="square" lIns="162517" tIns="81259" rIns="162517" bIns="81259" numCol="1" anchor="t" anchorCtr="0" compatLnSpc="1">
                  <a:prstTxWarp prst="textNoShape">
                    <a:avLst/>
                  </a:prstTxWarp>
                </a:bodyPr>
                <a:lstStyle/>
                <a:p>
                  <a:pPr defTabSz="1219170">
                    <a:defRPr/>
                  </a:pPr>
                  <a:endParaRPr lang="en-AU" sz="2844" kern="0">
                    <a:latin typeface="Arial"/>
                  </a:endParaRPr>
                </a:p>
              </p:txBody>
            </p:sp>
            <p:sp>
              <p:nvSpPr>
                <p:cNvPr id="99" name="Freeform 29">
                  <a:extLst>
                    <a:ext uri="{FF2B5EF4-FFF2-40B4-BE49-F238E27FC236}">
                      <a16:creationId xmlns:a16="http://schemas.microsoft.com/office/drawing/2014/main" id="{5C91C5D4-6908-4306-8048-7565A5A1E450}"/>
                    </a:ext>
                  </a:extLst>
                </p:cNvPr>
                <p:cNvSpPr>
                  <a:spLocks noChangeAspect="1"/>
                </p:cNvSpPr>
                <p:nvPr/>
              </p:nvSpPr>
              <p:spPr bwMode="auto">
                <a:xfrm>
                  <a:off x="8724095" y="2216038"/>
                  <a:ext cx="309676" cy="271642"/>
                </a:xfrm>
                <a:custGeom>
                  <a:avLst/>
                  <a:gdLst>
                    <a:gd name="T0" fmla="*/ 99 w 366"/>
                    <a:gd name="T1" fmla="*/ 0 h 320"/>
                    <a:gd name="T2" fmla="*/ 86 w 366"/>
                    <a:gd name="T3" fmla="*/ 14 h 320"/>
                    <a:gd name="T4" fmla="*/ 86 w 366"/>
                    <a:gd name="T5" fmla="*/ 117 h 320"/>
                    <a:gd name="T6" fmla="*/ 68 w 366"/>
                    <a:gd name="T7" fmla="*/ 117 h 320"/>
                    <a:gd name="T8" fmla="*/ 55 w 366"/>
                    <a:gd name="T9" fmla="*/ 130 h 320"/>
                    <a:gd name="T10" fmla="*/ 55 w 366"/>
                    <a:gd name="T11" fmla="*/ 293 h 320"/>
                    <a:gd name="T12" fmla="*/ 13 w 366"/>
                    <a:gd name="T13" fmla="*/ 293 h 320"/>
                    <a:gd name="T14" fmla="*/ 0 w 366"/>
                    <a:gd name="T15" fmla="*/ 306 h 320"/>
                    <a:gd name="T16" fmla="*/ 13 w 366"/>
                    <a:gd name="T17" fmla="*/ 320 h 320"/>
                    <a:gd name="T18" fmla="*/ 68 w 366"/>
                    <a:gd name="T19" fmla="*/ 320 h 320"/>
                    <a:gd name="T20" fmla="*/ 81 w 366"/>
                    <a:gd name="T21" fmla="*/ 306 h 320"/>
                    <a:gd name="T22" fmla="*/ 81 w 366"/>
                    <a:gd name="T23" fmla="*/ 143 h 320"/>
                    <a:gd name="T24" fmla="*/ 99 w 366"/>
                    <a:gd name="T25" fmla="*/ 143 h 320"/>
                    <a:gd name="T26" fmla="*/ 112 w 366"/>
                    <a:gd name="T27" fmla="*/ 130 h 320"/>
                    <a:gd name="T28" fmla="*/ 112 w 366"/>
                    <a:gd name="T29" fmla="*/ 27 h 320"/>
                    <a:gd name="T30" fmla="*/ 184 w 366"/>
                    <a:gd name="T31" fmla="*/ 27 h 320"/>
                    <a:gd name="T32" fmla="*/ 184 w 366"/>
                    <a:gd name="T33" fmla="*/ 207 h 320"/>
                    <a:gd name="T34" fmla="*/ 198 w 366"/>
                    <a:gd name="T35" fmla="*/ 220 h 320"/>
                    <a:gd name="T36" fmla="*/ 231 w 366"/>
                    <a:gd name="T37" fmla="*/ 220 h 320"/>
                    <a:gd name="T38" fmla="*/ 231 w 366"/>
                    <a:gd name="T39" fmla="*/ 270 h 320"/>
                    <a:gd name="T40" fmla="*/ 244 w 366"/>
                    <a:gd name="T41" fmla="*/ 284 h 320"/>
                    <a:gd name="T42" fmla="*/ 298 w 366"/>
                    <a:gd name="T43" fmla="*/ 284 h 320"/>
                    <a:gd name="T44" fmla="*/ 311 w 366"/>
                    <a:gd name="T45" fmla="*/ 270 h 320"/>
                    <a:gd name="T46" fmla="*/ 311 w 366"/>
                    <a:gd name="T47" fmla="*/ 83 h 320"/>
                    <a:gd name="T48" fmla="*/ 340 w 366"/>
                    <a:gd name="T49" fmla="*/ 83 h 320"/>
                    <a:gd name="T50" fmla="*/ 340 w 366"/>
                    <a:gd name="T51" fmla="*/ 307 h 320"/>
                    <a:gd name="T52" fmla="*/ 353 w 366"/>
                    <a:gd name="T53" fmla="*/ 320 h 320"/>
                    <a:gd name="T54" fmla="*/ 366 w 366"/>
                    <a:gd name="T55" fmla="*/ 307 h 320"/>
                    <a:gd name="T56" fmla="*/ 366 w 366"/>
                    <a:gd name="T57" fmla="*/ 70 h 320"/>
                    <a:gd name="T58" fmla="*/ 353 w 366"/>
                    <a:gd name="T59" fmla="*/ 57 h 320"/>
                    <a:gd name="T60" fmla="*/ 298 w 366"/>
                    <a:gd name="T61" fmla="*/ 57 h 320"/>
                    <a:gd name="T62" fmla="*/ 285 w 366"/>
                    <a:gd name="T63" fmla="*/ 70 h 320"/>
                    <a:gd name="T64" fmla="*/ 285 w 366"/>
                    <a:gd name="T65" fmla="*/ 257 h 320"/>
                    <a:gd name="T66" fmla="*/ 257 w 366"/>
                    <a:gd name="T67" fmla="*/ 257 h 320"/>
                    <a:gd name="T68" fmla="*/ 257 w 366"/>
                    <a:gd name="T69" fmla="*/ 207 h 320"/>
                    <a:gd name="T70" fmla="*/ 244 w 366"/>
                    <a:gd name="T71" fmla="*/ 193 h 320"/>
                    <a:gd name="T72" fmla="*/ 211 w 366"/>
                    <a:gd name="T73" fmla="*/ 193 h 320"/>
                    <a:gd name="T74" fmla="*/ 211 w 366"/>
                    <a:gd name="T75" fmla="*/ 14 h 320"/>
                    <a:gd name="T76" fmla="*/ 198 w 366"/>
                    <a:gd name="T77" fmla="*/ 0 h 320"/>
                    <a:gd name="T78" fmla="*/ 99 w 366"/>
                    <a:gd name="T79"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6" h="320">
                      <a:moveTo>
                        <a:pt x="99" y="0"/>
                      </a:moveTo>
                      <a:cubicBezTo>
                        <a:pt x="92" y="0"/>
                        <a:pt x="86" y="6"/>
                        <a:pt x="86" y="14"/>
                      </a:cubicBezTo>
                      <a:cubicBezTo>
                        <a:pt x="86" y="14"/>
                        <a:pt x="86" y="96"/>
                        <a:pt x="86" y="117"/>
                      </a:cubicBezTo>
                      <a:cubicBezTo>
                        <a:pt x="77" y="117"/>
                        <a:pt x="68" y="117"/>
                        <a:pt x="68" y="117"/>
                      </a:cubicBezTo>
                      <a:cubicBezTo>
                        <a:pt x="61" y="117"/>
                        <a:pt x="55" y="123"/>
                        <a:pt x="55" y="130"/>
                      </a:cubicBezTo>
                      <a:cubicBezTo>
                        <a:pt x="55" y="130"/>
                        <a:pt x="55" y="271"/>
                        <a:pt x="55" y="293"/>
                      </a:cubicBezTo>
                      <a:cubicBezTo>
                        <a:pt x="40" y="293"/>
                        <a:pt x="13" y="293"/>
                        <a:pt x="13" y="293"/>
                      </a:cubicBezTo>
                      <a:cubicBezTo>
                        <a:pt x="6" y="293"/>
                        <a:pt x="0" y="299"/>
                        <a:pt x="0" y="306"/>
                      </a:cubicBezTo>
                      <a:cubicBezTo>
                        <a:pt x="0" y="314"/>
                        <a:pt x="6" y="320"/>
                        <a:pt x="13" y="320"/>
                      </a:cubicBezTo>
                      <a:cubicBezTo>
                        <a:pt x="68" y="320"/>
                        <a:pt x="68" y="320"/>
                        <a:pt x="68" y="320"/>
                      </a:cubicBezTo>
                      <a:cubicBezTo>
                        <a:pt x="75" y="320"/>
                        <a:pt x="81" y="314"/>
                        <a:pt x="81" y="306"/>
                      </a:cubicBezTo>
                      <a:cubicBezTo>
                        <a:pt x="81" y="306"/>
                        <a:pt x="81" y="165"/>
                        <a:pt x="81" y="143"/>
                      </a:cubicBezTo>
                      <a:cubicBezTo>
                        <a:pt x="90" y="143"/>
                        <a:pt x="99" y="143"/>
                        <a:pt x="99" y="143"/>
                      </a:cubicBezTo>
                      <a:cubicBezTo>
                        <a:pt x="106" y="143"/>
                        <a:pt x="112" y="137"/>
                        <a:pt x="112" y="130"/>
                      </a:cubicBezTo>
                      <a:cubicBezTo>
                        <a:pt x="112" y="130"/>
                        <a:pt x="112" y="47"/>
                        <a:pt x="112" y="27"/>
                      </a:cubicBezTo>
                      <a:cubicBezTo>
                        <a:pt x="129" y="27"/>
                        <a:pt x="168" y="27"/>
                        <a:pt x="184" y="27"/>
                      </a:cubicBezTo>
                      <a:cubicBezTo>
                        <a:pt x="184" y="49"/>
                        <a:pt x="184" y="207"/>
                        <a:pt x="184" y="207"/>
                      </a:cubicBezTo>
                      <a:cubicBezTo>
                        <a:pt x="184" y="214"/>
                        <a:pt x="190" y="220"/>
                        <a:pt x="198" y="220"/>
                      </a:cubicBezTo>
                      <a:cubicBezTo>
                        <a:pt x="198" y="220"/>
                        <a:pt x="217" y="220"/>
                        <a:pt x="231" y="220"/>
                      </a:cubicBezTo>
                      <a:cubicBezTo>
                        <a:pt x="231" y="236"/>
                        <a:pt x="231" y="270"/>
                        <a:pt x="231" y="270"/>
                      </a:cubicBezTo>
                      <a:cubicBezTo>
                        <a:pt x="231" y="278"/>
                        <a:pt x="237" y="284"/>
                        <a:pt x="244" y="284"/>
                      </a:cubicBezTo>
                      <a:cubicBezTo>
                        <a:pt x="298" y="284"/>
                        <a:pt x="298" y="284"/>
                        <a:pt x="298" y="284"/>
                      </a:cubicBezTo>
                      <a:cubicBezTo>
                        <a:pt x="305" y="284"/>
                        <a:pt x="311" y="278"/>
                        <a:pt x="311" y="270"/>
                      </a:cubicBezTo>
                      <a:cubicBezTo>
                        <a:pt x="311" y="270"/>
                        <a:pt x="311" y="106"/>
                        <a:pt x="311" y="83"/>
                      </a:cubicBezTo>
                      <a:cubicBezTo>
                        <a:pt x="322" y="83"/>
                        <a:pt x="330" y="83"/>
                        <a:pt x="340" y="83"/>
                      </a:cubicBezTo>
                      <a:cubicBezTo>
                        <a:pt x="340" y="107"/>
                        <a:pt x="340" y="307"/>
                        <a:pt x="340" y="307"/>
                      </a:cubicBezTo>
                      <a:cubicBezTo>
                        <a:pt x="340" y="314"/>
                        <a:pt x="346" y="320"/>
                        <a:pt x="353" y="320"/>
                      </a:cubicBezTo>
                      <a:cubicBezTo>
                        <a:pt x="361" y="320"/>
                        <a:pt x="366" y="314"/>
                        <a:pt x="366" y="307"/>
                      </a:cubicBezTo>
                      <a:cubicBezTo>
                        <a:pt x="366" y="70"/>
                        <a:pt x="366" y="70"/>
                        <a:pt x="366" y="70"/>
                      </a:cubicBezTo>
                      <a:cubicBezTo>
                        <a:pt x="366" y="63"/>
                        <a:pt x="361" y="57"/>
                        <a:pt x="353" y="57"/>
                      </a:cubicBezTo>
                      <a:cubicBezTo>
                        <a:pt x="298" y="57"/>
                        <a:pt x="298" y="57"/>
                        <a:pt x="298" y="57"/>
                      </a:cubicBezTo>
                      <a:cubicBezTo>
                        <a:pt x="291" y="57"/>
                        <a:pt x="285" y="63"/>
                        <a:pt x="285" y="70"/>
                      </a:cubicBezTo>
                      <a:cubicBezTo>
                        <a:pt x="285" y="70"/>
                        <a:pt x="285" y="234"/>
                        <a:pt x="285" y="257"/>
                      </a:cubicBezTo>
                      <a:cubicBezTo>
                        <a:pt x="275" y="257"/>
                        <a:pt x="267" y="257"/>
                        <a:pt x="257" y="257"/>
                      </a:cubicBezTo>
                      <a:cubicBezTo>
                        <a:pt x="257" y="241"/>
                        <a:pt x="257" y="207"/>
                        <a:pt x="257" y="207"/>
                      </a:cubicBezTo>
                      <a:cubicBezTo>
                        <a:pt x="257" y="199"/>
                        <a:pt x="251" y="193"/>
                        <a:pt x="244" y="193"/>
                      </a:cubicBezTo>
                      <a:cubicBezTo>
                        <a:pt x="244" y="193"/>
                        <a:pt x="224" y="193"/>
                        <a:pt x="211" y="193"/>
                      </a:cubicBezTo>
                      <a:cubicBezTo>
                        <a:pt x="211" y="171"/>
                        <a:pt x="211" y="14"/>
                        <a:pt x="211" y="14"/>
                      </a:cubicBezTo>
                      <a:cubicBezTo>
                        <a:pt x="211" y="6"/>
                        <a:pt x="205" y="0"/>
                        <a:pt x="198" y="0"/>
                      </a:cubicBezTo>
                      <a:lnTo>
                        <a:pt x="99" y="0"/>
                      </a:lnTo>
                      <a:close/>
                    </a:path>
                  </a:pathLst>
                </a:custGeom>
                <a:solidFill>
                  <a:srgbClr val="3DCD58"/>
                </a:solidFill>
                <a:ln>
                  <a:noFill/>
                </a:ln>
              </p:spPr>
              <p:txBody>
                <a:bodyPr vert="horz" wrap="square" lIns="162517" tIns="81259" rIns="162517" bIns="81259" numCol="1" anchor="t" anchorCtr="0" compatLnSpc="1">
                  <a:prstTxWarp prst="textNoShape">
                    <a:avLst/>
                  </a:prstTxWarp>
                </a:bodyPr>
                <a:lstStyle/>
                <a:p>
                  <a:pPr defTabSz="1219170">
                    <a:defRPr/>
                  </a:pPr>
                  <a:endParaRPr lang="en-AU" sz="2844" kern="0">
                    <a:latin typeface="Arial"/>
                  </a:endParaRPr>
                </a:p>
              </p:txBody>
            </p:sp>
            <p:grpSp>
              <p:nvGrpSpPr>
                <p:cNvPr id="100" name="Group 99">
                  <a:extLst>
                    <a:ext uri="{FF2B5EF4-FFF2-40B4-BE49-F238E27FC236}">
                      <a16:creationId xmlns:a16="http://schemas.microsoft.com/office/drawing/2014/main" id="{2B73DB2E-8188-48B8-8F06-D6C9705EF1D8}"/>
                    </a:ext>
                  </a:extLst>
                </p:cNvPr>
                <p:cNvGrpSpPr/>
                <p:nvPr/>
              </p:nvGrpSpPr>
              <p:grpSpPr>
                <a:xfrm>
                  <a:off x="9209000" y="2754484"/>
                  <a:ext cx="197854" cy="378567"/>
                  <a:chOff x="6858180" y="2714928"/>
                  <a:chExt cx="176672" cy="338038"/>
                </a:xfrm>
              </p:grpSpPr>
              <p:grpSp>
                <p:nvGrpSpPr>
                  <p:cNvPr id="102" name="Group 101">
                    <a:extLst>
                      <a:ext uri="{FF2B5EF4-FFF2-40B4-BE49-F238E27FC236}">
                        <a16:creationId xmlns:a16="http://schemas.microsoft.com/office/drawing/2014/main" id="{59B4B16D-9C87-4D47-A546-6793AA871234}"/>
                      </a:ext>
                    </a:extLst>
                  </p:cNvPr>
                  <p:cNvGrpSpPr>
                    <a:grpSpLocks noChangeAspect="1"/>
                  </p:cNvGrpSpPr>
                  <p:nvPr/>
                </p:nvGrpSpPr>
                <p:grpSpPr bwMode="auto">
                  <a:xfrm>
                    <a:off x="6858180" y="2714928"/>
                    <a:ext cx="176672" cy="338038"/>
                    <a:chOff x="2401" y="732"/>
                    <a:chExt cx="958" cy="1833"/>
                  </a:xfrm>
                </p:grpSpPr>
                <p:sp>
                  <p:nvSpPr>
                    <p:cNvPr id="104" name="Freeform 10">
                      <a:extLst>
                        <a:ext uri="{FF2B5EF4-FFF2-40B4-BE49-F238E27FC236}">
                          <a16:creationId xmlns:a16="http://schemas.microsoft.com/office/drawing/2014/main" id="{F0BA0F75-6847-41A4-9D9A-B9DCE5A7553C}"/>
                        </a:ext>
                      </a:extLst>
                    </p:cNvPr>
                    <p:cNvSpPr>
                      <a:spLocks/>
                    </p:cNvSpPr>
                    <p:nvPr/>
                  </p:nvSpPr>
                  <p:spPr bwMode="auto">
                    <a:xfrm>
                      <a:off x="2401" y="732"/>
                      <a:ext cx="958" cy="1833"/>
                    </a:xfrm>
                    <a:custGeom>
                      <a:avLst/>
                      <a:gdLst>
                        <a:gd name="T0" fmla="*/ 197 w 235"/>
                        <a:gd name="T1" fmla="*/ 418 h 449"/>
                        <a:gd name="T2" fmla="*/ 0 w 235"/>
                        <a:gd name="T3" fmla="*/ 369 h 449"/>
                        <a:gd name="T4" fmla="*/ 0 w 235"/>
                        <a:gd name="T5" fmla="*/ 61 h 449"/>
                        <a:gd name="T6" fmla="*/ 79 w 235"/>
                        <a:gd name="T7" fmla="*/ 33 h 449"/>
                        <a:gd name="T8" fmla="*/ 88 w 235"/>
                        <a:gd name="T9" fmla="*/ 31 h 449"/>
                        <a:gd name="T10" fmla="*/ 88 w 235"/>
                        <a:gd name="T11" fmla="*/ 7 h 449"/>
                        <a:gd name="T12" fmla="*/ 147 w 235"/>
                        <a:gd name="T13" fmla="*/ 7 h 449"/>
                        <a:gd name="T14" fmla="*/ 147 w 235"/>
                        <a:gd name="T15" fmla="*/ 32 h 449"/>
                        <a:gd name="T16" fmla="*/ 151 w 235"/>
                        <a:gd name="T17" fmla="*/ 32 h 449"/>
                        <a:gd name="T18" fmla="*/ 235 w 235"/>
                        <a:gd name="T19" fmla="*/ 61 h 449"/>
                        <a:gd name="T20" fmla="*/ 235 w 235"/>
                        <a:gd name="T21" fmla="*/ 36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noFill/>
                    <a:ln w="12700" cap="rnd">
                      <a:solidFill>
                        <a:srgbClr val="3DCD5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pPr defTabSz="1219170">
                        <a:defRPr/>
                      </a:pPr>
                      <a:endParaRPr lang="en-AU" sz="3199" kern="0" dirty="0">
                        <a:latin typeface="Arial"/>
                      </a:endParaRPr>
                    </a:p>
                  </p:txBody>
                </p:sp>
                <p:sp>
                  <p:nvSpPr>
                    <p:cNvPr id="105" name="Freeform 11">
                      <a:extLst>
                        <a:ext uri="{FF2B5EF4-FFF2-40B4-BE49-F238E27FC236}">
                          <a16:creationId xmlns:a16="http://schemas.microsoft.com/office/drawing/2014/main" id="{857B12BE-43D3-4A74-A16F-DF8B82C0A940}"/>
                        </a:ext>
                      </a:extLst>
                    </p:cNvPr>
                    <p:cNvSpPr>
                      <a:spLocks/>
                    </p:cNvSpPr>
                    <p:nvPr/>
                  </p:nvSpPr>
                  <p:spPr bwMode="auto">
                    <a:xfrm>
                      <a:off x="2670" y="973"/>
                      <a:ext cx="689" cy="110"/>
                    </a:xfrm>
                    <a:custGeom>
                      <a:avLst/>
                      <a:gdLst>
                        <a:gd name="T0" fmla="*/ 169 w 169"/>
                        <a:gd name="T1" fmla="*/ 0 h 27"/>
                        <a:gd name="T2" fmla="*/ 51 w 169"/>
                        <a:gd name="T3" fmla="*/ 27 h 27"/>
                        <a:gd name="T4" fmla="*/ 0 w 169"/>
                        <a:gd name="T5" fmla="*/ 24 h 27"/>
                      </a:gdLst>
                      <a:ahLst/>
                      <a:cxnLst>
                        <a:cxn ang="0">
                          <a:pos x="T0" y="T1"/>
                        </a:cxn>
                        <a:cxn ang="0">
                          <a:pos x="T2" y="T3"/>
                        </a:cxn>
                        <a:cxn ang="0">
                          <a:pos x="T4" y="T5"/>
                        </a:cxn>
                      </a:cxnLst>
                      <a:rect l="0" t="0" r="r" b="b"/>
                      <a:pathLst>
                        <a:path w="169" h="27">
                          <a:moveTo>
                            <a:pt x="169" y="0"/>
                          </a:moveTo>
                          <a:cubicBezTo>
                            <a:pt x="169" y="15"/>
                            <a:pt x="117" y="27"/>
                            <a:pt x="51" y="27"/>
                          </a:cubicBezTo>
                          <a:cubicBezTo>
                            <a:pt x="33" y="27"/>
                            <a:pt x="15" y="26"/>
                            <a:pt x="0" y="24"/>
                          </a:cubicBezTo>
                        </a:path>
                      </a:pathLst>
                    </a:custGeom>
                    <a:noFill/>
                    <a:ln w="12700" cap="rnd">
                      <a:solidFill>
                        <a:srgbClr val="3DCD5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pPr defTabSz="1219170">
                        <a:defRPr/>
                      </a:pPr>
                      <a:endParaRPr lang="en-AU" sz="3199" kern="0">
                        <a:latin typeface="Arial"/>
                      </a:endParaRPr>
                    </a:p>
                  </p:txBody>
                </p:sp>
              </p:grpSp>
              <p:sp>
                <p:nvSpPr>
                  <p:cNvPr id="103" name="Freeform 19">
                    <a:extLst>
                      <a:ext uri="{FF2B5EF4-FFF2-40B4-BE49-F238E27FC236}">
                        <a16:creationId xmlns:a16="http://schemas.microsoft.com/office/drawing/2014/main" id="{839C52C4-E2B6-4507-B244-E207A94B209A}"/>
                      </a:ext>
                    </a:extLst>
                  </p:cNvPr>
                  <p:cNvSpPr>
                    <a:spLocks/>
                  </p:cNvSpPr>
                  <p:nvPr/>
                </p:nvSpPr>
                <p:spPr bwMode="auto">
                  <a:xfrm>
                    <a:off x="6875222" y="2833673"/>
                    <a:ext cx="146003" cy="156714"/>
                  </a:xfrm>
                  <a:custGeom>
                    <a:avLst/>
                    <a:gdLst>
                      <a:gd name="T0" fmla="*/ 388 w 435"/>
                      <a:gd name="T1" fmla="*/ 4 h 466"/>
                      <a:gd name="T2" fmla="*/ 312 w 435"/>
                      <a:gd name="T3" fmla="*/ 62 h 466"/>
                      <a:gd name="T4" fmla="*/ 307 w 435"/>
                      <a:gd name="T5" fmla="*/ 77 h 466"/>
                      <a:gd name="T6" fmla="*/ 320 w 435"/>
                      <a:gd name="T7" fmla="*/ 86 h 466"/>
                      <a:gd name="T8" fmla="*/ 382 w 435"/>
                      <a:gd name="T9" fmla="*/ 86 h 466"/>
                      <a:gd name="T10" fmla="*/ 239 w 435"/>
                      <a:gd name="T11" fmla="*/ 194 h 466"/>
                      <a:gd name="T12" fmla="*/ 233 w 435"/>
                      <a:gd name="T13" fmla="*/ 205 h 466"/>
                      <a:gd name="T14" fmla="*/ 234 w 435"/>
                      <a:gd name="T15" fmla="*/ 209 h 466"/>
                      <a:gd name="T16" fmla="*/ 247 w 435"/>
                      <a:gd name="T17" fmla="*/ 218 h 466"/>
                      <a:gd name="T18" fmla="*/ 321 w 435"/>
                      <a:gd name="T19" fmla="*/ 218 h 466"/>
                      <a:gd name="T20" fmla="*/ 111 w 435"/>
                      <a:gd name="T21" fmla="*/ 366 h 466"/>
                      <a:gd name="T22" fmla="*/ 210 w 435"/>
                      <a:gd name="T23" fmla="*/ 260 h 466"/>
                      <a:gd name="T24" fmla="*/ 214 w 435"/>
                      <a:gd name="T25" fmla="*/ 251 h 466"/>
                      <a:gd name="T26" fmla="*/ 213 w 435"/>
                      <a:gd name="T27" fmla="*/ 246 h 466"/>
                      <a:gd name="T28" fmla="*/ 200 w 435"/>
                      <a:gd name="T29" fmla="*/ 238 h 466"/>
                      <a:gd name="T30" fmla="*/ 124 w 435"/>
                      <a:gd name="T31" fmla="*/ 238 h 466"/>
                      <a:gd name="T32" fmla="*/ 255 w 435"/>
                      <a:gd name="T33" fmla="*/ 131 h 466"/>
                      <a:gd name="T34" fmla="*/ 260 w 435"/>
                      <a:gd name="T35" fmla="*/ 120 h 466"/>
                      <a:gd name="T36" fmla="*/ 259 w 435"/>
                      <a:gd name="T37" fmla="*/ 116 h 466"/>
                      <a:gd name="T38" fmla="*/ 247 w 435"/>
                      <a:gd name="T39" fmla="*/ 107 h 466"/>
                      <a:gd name="T40" fmla="*/ 177 w 435"/>
                      <a:gd name="T41" fmla="*/ 107 h 466"/>
                      <a:gd name="T42" fmla="*/ 279 w 435"/>
                      <a:gd name="T43" fmla="*/ 29 h 466"/>
                      <a:gd name="T44" fmla="*/ 285 w 435"/>
                      <a:gd name="T45" fmla="*/ 18 h 466"/>
                      <a:gd name="T46" fmla="*/ 282 w 435"/>
                      <a:gd name="T47" fmla="*/ 10 h 466"/>
                      <a:gd name="T48" fmla="*/ 263 w 435"/>
                      <a:gd name="T49" fmla="*/ 7 h 466"/>
                      <a:gd name="T50" fmla="*/ 130 w 435"/>
                      <a:gd name="T51" fmla="*/ 110 h 466"/>
                      <a:gd name="T52" fmla="*/ 125 w 435"/>
                      <a:gd name="T53" fmla="*/ 125 h 466"/>
                      <a:gd name="T54" fmla="*/ 138 w 435"/>
                      <a:gd name="T55" fmla="*/ 134 h 466"/>
                      <a:gd name="T56" fmla="*/ 210 w 435"/>
                      <a:gd name="T57" fmla="*/ 134 h 466"/>
                      <a:gd name="T58" fmla="*/ 79 w 435"/>
                      <a:gd name="T59" fmla="*/ 241 h 466"/>
                      <a:gd name="T60" fmla="*/ 74 w 435"/>
                      <a:gd name="T61" fmla="*/ 251 h 466"/>
                      <a:gd name="T62" fmla="*/ 74 w 435"/>
                      <a:gd name="T63" fmla="*/ 256 h 466"/>
                      <a:gd name="T64" fmla="*/ 87 w 435"/>
                      <a:gd name="T65" fmla="*/ 264 h 466"/>
                      <a:gd name="T66" fmla="*/ 170 w 435"/>
                      <a:gd name="T67" fmla="*/ 264 h 466"/>
                      <a:gd name="T68" fmla="*/ 3 w 435"/>
                      <a:gd name="T69" fmla="*/ 442 h 466"/>
                      <a:gd name="T70" fmla="*/ 0 w 435"/>
                      <a:gd name="T71" fmla="*/ 452 h 466"/>
                      <a:gd name="T72" fmla="*/ 3 w 435"/>
                      <a:gd name="T73" fmla="*/ 460 h 466"/>
                      <a:gd name="T74" fmla="*/ 21 w 435"/>
                      <a:gd name="T75" fmla="*/ 462 h 466"/>
                      <a:gd name="T76" fmla="*/ 371 w 435"/>
                      <a:gd name="T77" fmla="*/ 216 h 466"/>
                      <a:gd name="T78" fmla="*/ 376 w 435"/>
                      <a:gd name="T79" fmla="*/ 201 h 466"/>
                      <a:gd name="T80" fmla="*/ 364 w 435"/>
                      <a:gd name="T81" fmla="*/ 191 h 466"/>
                      <a:gd name="T82" fmla="*/ 287 w 435"/>
                      <a:gd name="T83" fmla="*/ 191 h 466"/>
                      <a:gd name="T84" fmla="*/ 430 w 435"/>
                      <a:gd name="T85" fmla="*/ 84 h 466"/>
                      <a:gd name="T86" fmla="*/ 435 w 435"/>
                      <a:gd name="T87" fmla="*/ 73 h 466"/>
                      <a:gd name="T88" fmla="*/ 434 w 435"/>
                      <a:gd name="T89" fmla="*/ 69 h 466"/>
                      <a:gd name="T90" fmla="*/ 422 w 435"/>
                      <a:gd name="T91" fmla="*/ 60 h 466"/>
                      <a:gd name="T92" fmla="*/ 359 w 435"/>
                      <a:gd name="T93" fmla="*/ 60 h 466"/>
                      <a:gd name="T94" fmla="*/ 404 w 435"/>
                      <a:gd name="T95" fmla="*/ 26 h 466"/>
                      <a:gd name="T96" fmla="*/ 410 w 435"/>
                      <a:gd name="T97" fmla="*/ 15 h 466"/>
                      <a:gd name="T98" fmla="*/ 407 w 435"/>
                      <a:gd name="T99" fmla="*/ 7 h 466"/>
                      <a:gd name="T100" fmla="*/ 388 w 435"/>
                      <a:gd name="T101" fmla="*/ 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5" h="466">
                        <a:moveTo>
                          <a:pt x="388" y="4"/>
                        </a:moveTo>
                        <a:cubicBezTo>
                          <a:pt x="312" y="62"/>
                          <a:pt x="312" y="62"/>
                          <a:pt x="312" y="62"/>
                        </a:cubicBezTo>
                        <a:cubicBezTo>
                          <a:pt x="307" y="66"/>
                          <a:pt x="305" y="72"/>
                          <a:pt x="307" y="77"/>
                        </a:cubicBezTo>
                        <a:cubicBezTo>
                          <a:pt x="309" y="83"/>
                          <a:pt x="314" y="86"/>
                          <a:pt x="320" y="86"/>
                        </a:cubicBezTo>
                        <a:cubicBezTo>
                          <a:pt x="320" y="86"/>
                          <a:pt x="352" y="86"/>
                          <a:pt x="382" y="86"/>
                        </a:cubicBezTo>
                        <a:cubicBezTo>
                          <a:pt x="339" y="118"/>
                          <a:pt x="239" y="194"/>
                          <a:pt x="239" y="194"/>
                        </a:cubicBezTo>
                        <a:cubicBezTo>
                          <a:pt x="235" y="197"/>
                          <a:pt x="233" y="201"/>
                          <a:pt x="233" y="205"/>
                        </a:cubicBezTo>
                        <a:cubicBezTo>
                          <a:pt x="233" y="206"/>
                          <a:pt x="234" y="207"/>
                          <a:pt x="234" y="209"/>
                        </a:cubicBezTo>
                        <a:cubicBezTo>
                          <a:pt x="236" y="214"/>
                          <a:pt x="241" y="218"/>
                          <a:pt x="247" y="218"/>
                        </a:cubicBezTo>
                        <a:cubicBezTo>
                          <a:pt x="247" y="218"/>
                          <a:pt x="287" y="218"/>
                          <a:pt x="321" y="218"/>
                        </a:cubicBezTo>
                        <a:cubicBezTo>
                          <a:pt x="284" y="244"/>
                          <a:pt x="200" y="304"/>
                          <a:pt x="111" y="366"/>
                        </a:cubicBezTo>
                        <a:cubicBezTo>
                          <a:pt x="160" y="313"/>
                          <a:pt x="210" y="260"/>
                          <a:pt x="210" y="260"/>
                        </a:cubicBezTo>
                        <a:cubicBezTo>
                          <a:pt x="212" y="258"/>
                          <a:pt x="214" y="254"/>
                          <a:pt x="214" y="251"/>
                        </a:cubicBezTo>
                        <a:cubicBezTo>
                          <a:pt x="214" y="249"/>
                          <a:pt x="213" y="248"/>
                          <a:pt x="213" y="246"/>
                        </a:cubicBezTo>
                        <a:cubicBezTo>
                          <a:pt x="210" y="241"/>
                          <a:pt x="206" y="238"/>
                          <a:pt x="200" y="238"/>
                        </a:cubicBezTo>
                        <a:cubicBezTo>
                          <a:pt x="200" y="238"/>
                          <a:pt x="158" y="238"/>
                          <a:pt x="124" y="238"/>
                        </a:cubicBezTo>
                        <a:cubicBezTo>
                          <a:pt x="163" y="206"/>
                          <a:pt x="255" y="131"/>
                          <a:pt x="255" y="131"/>
                        </a:cubicBezTo>
                        <a:cubicBezTo>
                          <a:pt x="258" y="128"/>
                          <a:pt x="260" y="124"/>
                          <a:pt x="260" y="120"/>
                        </a:cubicBezTo>
                        <a:cubicBezTo>
                          <a:pt x="260" y="119"/>
                          <a:pt x="260" y="117"/>
                          <a:pt x="259" y="116"/>
                        </a:cubicBezTo>
                        <a:cubicBezTo>
                          <a:pt x="258" y="111"/>
                          <a:pt x="253" y="107"/>
                          <a:pt x="247" y="107"/>
                        </a:cubicBezTo>
                        <a:cubicBezTo>
                          <a:pt x="247" y="107"/>
                          <a:pt x="209" y="107"/>
                          <a:pt x="177" y="107"/>
                        </a:cubicBezTo>
                        <a:cubicBezTo>
                          <a:pt x="214" y="79"/>
                          <a:pt x="279" y="29"/>
                          <a:pt x="279" y="29"/>
                        </a:cubicBezTo>
                        <a:cubicBezTo>
                          <a:pt x="283" y="26"/>
                          <a:pt x="285" y="22"/>
                          <a:pt x="285" y="18"/>
                        </a:cubicBezTo>
                        <a:cubicBezTo>
                          <a:pt x="285" y="15"/>
                          <a:pt x="284" y="12"/>
                          <a:pt x="282" y="10"/>
                        </a:cubicBezTo>
                        <a:cubicBezTo>
                          <a:pt x="277" y="4"/>
                          <a:pt x="269" y="3"/>
                          <a:pt x="263" y="7"/>
                        </a:cubicBezTo>
                        <a:cubicBezTo>
                          <a:pt x="130" y="110"/>
                          <a:pt x="130" y="110"/>
                          <a:pt x="130" y="110"/>
                        </a:cubicBezTo>
                        <a:cubicBezTo>
                          <a:pt x="125" y="113"/>
                          <a:pt x="123" y="119"/>
                          <a:pt x="125" y="125"/>
                        </a:cubicBezTo>
                        <a:cubicBezTo>
                          <a:pt x="127" y="130"/>
                          <a:pt x="132" y="134"/>
                          <a:pt x="138" y="134"/>
                        </a:cubicBezTo>
                        <a:cubicBezTo>
                          <a:pt x="138" y="134"/>
                          <a:pt x="177" y="134"/>
                          <a:pt x="210" y="134"/>
                        </a:cubicBezTo>
                        <a:cubicBezTo>
                          <a:pt x="171" y="166"/>
                          <a:pt x="79" y="241"/>
                          <a:pt x="79" y="241"/>
                        </a:cubicBezTo>
                        <a:cubicBezTo>
                          <a:pt x="75" y="243"/>
                          <a:pt x="74" y="247"/>
                          <a:pt x="74" y="251"/>
                        </a:cubicBezTo>
                        <a:cubicBezTo>
                          <a:pt x="74" y="253"/>
                          <a:pt x="74" y="254"/>
                          <a:pt x="74" y="256"/>
                        </a:cubicBezTo>
                        <a:cubicBezTo>
                          <a:pt x="76" y="261"/>
                          <a:pt x="81" y="264"/>
                          <a:pt x="87" y="264"/>
                        </a:cubicBezTo>
                        <a:cubicBezTo>
                          <a:pt x="87" y="264"/>
                          <a:pt x="137" y="264"/>
                          <a:pt x="170" y="264"/>
                        </a:cubicBezTo>
                        <a:cubicBezTo>
                          <a:pt x="136" y="300"/>
                          <a:pt x="3" y="442"/>
                          <a:pt x="3" y="442"/>
                        </a:cubicBezTo>
                        <a:cubicBezTo>
                          <a:pt x="1" y="445"/>
                          <a:pt x="0" y="448"/>
                          <a:pt x="0" y="452"/>
                        </a:cubicBezTo>
                        <a:cubicBezTo>
                          <a:pt x="0" y="455"/>
                          <a:pt x="1" y="458"/>
                          <a:pt x="3" y="460"/>
                        </a:cubicBezTo>
                        <a:cubicBezTo>
                          <a:pt x="7" y="465"/>
                          <a:pt x="15" y="466"/>
                          <a:pt x="21" y="462"/>
                        </a:cubicBezTo>
                        <a:cubicBezTo>
                          <a:pt x="371" y="216"/>
                          <a:pt x="371" y="216"/>
                          <a:pt x="371" y="216"/>
                        </a:cubicBezTo>
                        <a:cubicBezTo>
                          <a:pt x="376" y="212"/>
                          <a:pt x="378" y="206"/>
                          <a:pt x="376" y="201"/>
                        </a:cubicBezTo>
                        <a:cubicBezTo>
                          <a:pt x="375" y="195"/>
                          <a:pt x="369" y="191"/>
                          <a:pt x="364" y="191"/>
                        </a:cubicBezTo>
                        <a:cubicBezTo>
                          <a:pt x="364" y="191"/>
                          <a:pt x="321" y="191"/>
                          <a:pt x="287" y="191"/>
                        </a:cubicBezTo>
                        <a:cubicBezTo>
                          <a:pt x="329" y="159"/>
                          <a:pt x="430" y="84"/>
                          <a:pt x="430" y="84"/>
                        </a:cubicBezTo>
                        <a:cubicBezTo>
                          <a:pt x="433" y="81"/>
                          <a:pt x="435" y="77"/>
                          <a:pt x="435" y="73"/>
                        </a:cubicBezTo>
                        <a:cubicBezTo>
                          <a:pt x="435" y="72"/>
                          <a:pt x="435" y="70"/>
                          <a:pt x="434" y="69"/>
                        </a:cubicBezTo>
                        <a:cubicBezTo>
                          <a:pt x="433" y="63"/>
                          <a:pt x="427" y="60"/>
                          <a:pt x="422" y="60"/>
                        </a:cubicBezTo>
                        <a:cubicBezTo>
                          <a:pt x="422" y="60"/>
                          <a:pt x="389" y="60"/>
                          <a:pt x="359" y="60"/>
                        </a:cubicBezTo>
                        <a:cubicBezTo>
                          <a:pt x="381" y="43"/>
                          <a:pt x="404" y="26"/>
                          <a:pt x="404" y="26"/>
                        </a:cubicBezTo>
                        <a:cubicBezTo>
                          <a:pt x="408" y="23"/>
                          <a:pt x="410" y="19"/>
                          <a:pt x="410" y="15"/>
                        </a:cubicBezTo>
                        <a:cubicBezTo>
                          <a:pt x="410" y="12"/>
                          <a:pt x="409" y="10"/>
                          <a:pt x="407" y="7"/>
                        </a:cubicBezTo>
                        <a:cubicBezTo>
                          <a:pt x="403" y="1"/>
                          <a:pt x="394" y="0"/>
                          <a:pt x="388" y="4"/>
                        </a:cubicBezTo>
                        <a:close/>
                      </a:path>
                    </a:pathLst>
                  </a:custGeom>
                  <a:solidFill>
                    <a:srgbClr val="3DCD58"/>
                  </a:solidFill>
                  <a:ln>
                    <a:noFill/>
                  </a:ln>
                </p:spPr>
                <p:txBody>
                  <a:bodyPr vert="horz" wrap="square" lIns="162517" tIns="81259" rIns="162517" bIns="81259" numCol="1" anchor="t" anchorCtr="0" compatLnSpc="1">
                    <a:prstTxWarp prst="textNoShape">
                      <a:avLst/>
                    </a:prstTxWarp>
                  </a:bodyPr>
                  <a:lstStyle/>
                  <a:p>
                    <a:pPr defTabSz="1219170">
                      <a:defRPr/>
                    </a:pPr>
                    <a:endParaRPr lang="en-AU" sz="3199" kern="0">
                      <a:latin typeface="Arial"/>
                    </a:endParaRPr>
                  </a:p>
                </p:txBody>
              </p:sp>
            </p:grpSp>
            <p:sp>
              <p:nvSpPr>
                <p:cNvPr id="101" name="Freeform 11">
                  <a:extLst>
                    <a:ext uri="{FF2B5EF4-FFF2-40B4-BE49-F238E27FC236}">
                      <a16:creationId xmlns:a16="http://schemas.microsoft.com/office/drawing/2014/main" id="{535A5154-1D4A-4D28-97D1-6E1E6B26F69E}"/>
                    </a:ext>
                  </a:extLst>
                </p:cNvPr>
                <p:cNvSpPr>
                  <a:spLocks/>
                </p:cNvSpPr>
                <p:nvPr/>
              </p:nvSpPr>
              <p:spPr bwMode="auto">
                <a:xfrm>
                  <a:off x="9040406" y="2291243"/>
                  <a:ext cx="295806" cy="412779"/>
                </a:xfrm>
                <a:custGeom>
                  <a:avLst/>
                  <a:gdLst>
                    <a:gd name="T0" fmla="*/ 2452 w 3952"/>
                    <a:gd name="T1" fmla="*/ 171 h 5512"/>
                    <a:gd name="T2" fmla="*/ 2486 w 3952"/>
                    <a:gd name="T3" fmla="*/ 413 h 5512"/>
                    <a:gd name="T4" fmla="*/ 2554 w 3952"/>
                    <a:gd name="T5" fmla="*/ 1078 h 5512"/>
                    <a:gd name="T6" fmla="*/ 2609 w 3952"/>
                    <a:gd name="T7" fmla="*/ 1608 h 5512"/>
                    <a:gd name="T8" fmla="*/ 2875 w 3952"/>
                    <a:gd name="T9" fmla="*/ 1812 h 5512"/>
                    <a:gd name="T10" fmla="*/ 3388 w 3952"/>
                    <a:gd name="T11" fmla="*/ 2165 h 5512"/>
                    <a:gd name="T12" fmla="*/ 3794 w 3952"/>
                    <a:gd name="T13" fmla="*/ 2445 h 5512"/>
                    <a:gd name="T14" fmla="*/ 3937 w 3952"/>
                    <a:gd name="T15" fmla="*/ 2607 h 5512"/>
                    <a:gd name="T16" fmla="*/ 3789 w 3952"/>
                    <a:gd name="T17" fmla="*/ 2938 h 5512"/>
                    <a:gd name="T18" fmla="*/ 3556 w 3952"/>
                    <a:gd name="T19" fmla="*/ 2924 h 5512"/>
                    <a:gd name="T20" fmla="*/ 3127 w 3952"/>
                    <a:gd name="T21" fmla="*/ 2748 h 5512"/>
                    <a:gd name="T22" fmla="*/ 2607 w 3952"/>
                    <a:gd name="T23" fmla="*/ 2534 h 5512"/>
                    <a:gd name="T24" fmla="*/ 2653 w 3952"/>
                    <a:gd name="T25" fmla="*/ 3199 h 5512"/>
                    <a:gd name="T26" fmla="*/ 2719 w 3952"/>
                    <a:gd name="T27" fmla="*/ 4176 h 5512"/>
                    <a:gd name="T28" fmla="*/ 2775 w 3952"/>
                    <a:gd name="T29" fmla="*/ 4976 h 5512"/>
                    <a:gd name="T30" fmla="*/ 2777 w 3952"/>
                    <a:gd name="T31" fmla="*/ 5240 h 5512"/>
                    <a:gd name="T32" fmla="*/ 2571 w 3952"/>
                    <a:gd name="T33" fmla="*/ 5342 h 5512"/>
                    <a:gd name="T34" fmla="*/ 1914 w 3952"/>
                    <a:gd name="T35" fmla="*/ 5342 h 5512"/>
                    <a:gd name="T36" fmla="*/ 1024 w 3952"/>
                    <a:gd name="T37" fmla="*/ 5344 h 5512"/>
                    <a:gd name="T38" fmla="*/ 542 w 3952"/>
                    <a:gd name="T39" fmla="*/ 5344 h 5512"/>
                    <a:gd name="T40" fmla="*/ 291 w 3952"/>
                    <a:gd name="T41" fmla="*/ 5466 h 5512"/>
                    <a:gd name="T42" fmla="*/ 63 w 3952"/>
                    <a:gd name="T43" fmla="*/ 5478 h 5512"/>
                    <a:gd name="T44" fmla="*/ 90 w 3952"/>
                    <a:gd name="T45" fmla="*/ 5208 h 5512"/>
                    <a:gd name="T46" fmla="*/ 703 w 3952"/>
                    <a:gd name="T47" fmla="*/ 5023 h 5512"/>
                    <a:gd name="T48" fmla="*/ 1469 w 3952"/>
                    <a:gd name="T49" fmla="*/ 5023 h 5512"/>
                    <a:gd name="T50" fmla="*/ 2257 w 3952"/>
                    <a:gd name="T51" fmla="*/ 5023 h 5512"/>
                    <a:gd name="T52" fmla="*/ 2439 w 3952"/>
                    <a:gd name="T53" fmla="*/ 4767 h 5512"/>
                    <a:gd name="T54" fmla="*/ 2379 w 3952"/>
                    <a:gd name="T55" fmla="*/ 3889 h 5512"/>
                    <a:gd name="T56" fmla="*/ 2312 w 3952"/>
                    <a:gd name="T57" fmla="*/ 2905 h 5512"/>
                    <a:gd name="T58" fmla="*/ 2272 w 3952"/>
                    <a:gd name="T59" fmla="*/ 2323 h 5512"/>
                    <a:gd name="T60" fmla="*/ 2396 w 3952"/>
                    <a:gd name="T61" fmla="*/ 2131 h 5512"/>
                    <a:gd name="T62" fmla="*/ 2629 w 3952"/>
                    <a:gd name="T63" fmla="*/ 2196 h 5512"/>
                    <a:gd name="T64" fmla="*/ 3156 w 3952"/>
                    <a:gd name="T65" fmla="*/ 2413 h 5512"/>
                    <a:gd name="T66" fmla="*/ 2733 w 3952"/>
                    <a:gd name="T67" fmla="*/ 2102 h 5512"/>
                    <a:gd name="T68" fmla="*/ 2383 w 3952"/>
                    <a:gd name="T69" fmla="*/ 1861 h 5512"/>
                    <a:gd name="T70" fmla="*/ 2295 w 3952"/>
                    <a:gd name="T71" fmla="*/ 1688 h 5512"/>
                    <a:gd name="T72" fmla="*/ 2239 w 3952"/>
                    <a:gd name="T73" fmla="*/ 1144 h 5512"/>
                    <a:gd name="T74" fmla="*/ 2164 w 3952"/>
                    <a:gd name="T75" fmla="*/ 1224 h 5512"/>
                    <a:gd name="T76" fmla="*/ 2113 w 3952"/>
                    <a:gd name="T77" fmla="*/ 1715 h 5512"/>
                    <a:gd name="T78" fmla="*/ 2009 w 3952"/>
                    <a:gd name="T79" fmla="*/ 1876 h 5512"/>
                    <a:gd name="T80" fmla="*/ 1622 w 3952"/>
                    <a:gd name="T81" fmla="*/ 2138 h 5512"/>
                    <a:gd name="T82" fmla="*/ 1325 w 3952"/>
                    <a:gd name="T83" fmla="*/ 2376 h 5512"/>
                    <a:gd name="T84" fmla="*/ 1838 w 3952"/>
                    <a:gd name="T85" fmla="*/ 2172 h 5512"/>
                    <a:gd name="T86" fmla="*/ 2064 w 3952"/>
                    <a:gd name="T87" fmla="*/ 2133 h 5512"/>
                    <a:gd name="T88" fmla="*/ 2011 w 3952"/>
                    <a:gd name="T89" fmla="*/ 4785 h 5512"/>
                    <a:gd name="T90" fmla="*/ 1743 w 3952"/>
                    <a:gd name="T91" fmla="*/ 4806 h 5512"/>
                    <a:gd name="T92" fmla="*/ 1717 w 3952"/>
                    <a:gd name="T93" fmla="*/ 4558 h 5512"/>
                    <a:gd name="T94" fmla="*/ 1758 w 3952"/>
                    <a:gd name="T95" fmla="*/ 3812 h 5512"/>
                    <a:gd name="T96" fmla="*/ 1805 w 3952"/>
                    <a:gd name="T97" fmla="*/ 2919 h 5512"/>
                    <a:gd name="T98" fmla="*/ 1673 w 3952"/>
                    <a:gd name="T99" fmla="*/ 2583 h 5512"/>
                    <a:gd name="T100" fmla="*/ 1118 w 3952"/>
                    <a:gd name="T101" fmla="*/ 2804 h 5512"/>
                    <a:gd name="T102" fmla="*/ 817 w 3952"/>
                    <a:gd name="T103" fmla="*/ 2924 h 5512"/>
                    <a:gd name="T104" fmla="*/ 525 w 3952"/>
                    <a:gd name="T105" fmla="*/ 2848 h 5512"/>
                    <a:gd name="T106" fmla="*/ 545 w 3952"/>
                    <a:gd name="T107" fmla="*/ 2483 h 5512"/>
                    <a:gd name="T108" fmla="*/ 732 w 3952"/>
                    <a:gd name="T109" fmla="*/ 2354 h 5512"/>
                    <a:gd name="T110" fmla="*/ 1233 w 3952"/>
                    <a:gd name="T111" fmla="*/ 2014 h 5512"/>
                    <a:gd name="T112" fmla="*/ 1702 w 3952"/>
                    <a:gd name="T113" fmla="*/ 1696 h 5512"/>
                    <a:gd name="T114" fmla="*/ 1821 w 3952"/>
                    <a:gd name="T115" fmla="*/ 1433 h 5512"/>
                    <a:gd name="T116" fmla="*/ 1890 w 3952"/>
                    <a:gd name="T117" fmla="*/ 759 h 5512"/>
                    <a:gd name="T118" fmla="*/ 1941 w 3952"/>
                    <a:gd name="T119" fmla="*/ 249 h 5512"/>
                    <a:gd name="T120" fmla="*/ 2077 w 3952"/>
                    <a:gd name="T121" fmla="*/ 32 h 5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52" h="5512">
                      <a:moveTo>
                        <a:pt x="2205" y="0"/>
                      </a:moveTo>
                      <a:lnTo>
                        <a:pt x="2250" y="3"/>
                      </a:lnTo>
                      <a:lnTo>
                        <a:pt x="2293" y="15"/>
                      </a:lnTo>
                      <a:lnTo>
                        <a:pt x="2330" y="30"/>
                      </a:lnTo>
                      <a:lnTo>
                        <a:pt x="2362" y="52"/>
                      </a:lnTo>
                      <a:lnTo>
                        <a:pt x="2393" y="80"/>
                      </a:lnTo>
                      <a:lnTo>
                        <a:pt x="2417" y="109"/>
                      </a:lnTo>
                      <a:lnTo>
                        <a:pt x="2437" y="139"/>
                      </a:lnTo>
                      <a:lnTo>
                        <a:pt x="2452" y="171"/>
                      </a:lnTo>
                      <a:lnTo>
                        <a:pt x="2463" y="205"/>
                      </a:lnTo>
                      <a:lnTo>
                        <a:pt x="2464" y="216"/>
                      </a:lnTo>
                      <a:lnTo>
                        <a:pt x="2466" y="227"/>
                      </a:lnTo>
                      <a:lnTo>
                        <a:pt x="2468" y="233"/>
                      </a:lnTo>
                      <a:lnTo>
                        <a:pt x="2469" y="249"/>
                      </a:lnTo>
                      <a:lnTo>
                        <a:pt x="2471" y="277"/>
                      </a:lnTo>
                      <a:lnTo>
                        <a:pt x="2476" y="314"/>
                      </a:lnTo>
                      <a:lnTo>
                        <a:pt x="2480" y="360"/>
                      </a:lnTo>
                      <a:lnTo>
                        <a:pt x="2486" y="413"/>
                      </a:lnTo>
                      <a:lnTo>
                        <a:pt x="2492" y="472"/>
                      </a:lnTo>
                      <a:lnTo>
                        <a:pt x="2498" y="538"/>
                      </a:lnTo>
                      <a:lnTo>
                        <a:pt x="2505" y="608"/>
                      </a:lnTo>
                      <a:lnTo>
                        <a:pt x="2514" y="683"/>
                      </a:lnTo>
                      <a:lnTo>
                        <a:pt x="2520" y="759"/>
                      </a:lnTo>
                      <a:lnTo>
                        <a:pt x="2529" y="837"/>
                      </a:lnTo>
                      <a:lnTo>
                        <a:pt x="2537" y="919"/>
                      </a:lnTo>
                      <a:lnTo>
                        <a:pt x="2546" y="998"/>
                      </a:lnTo>
                      <a:lnTo>
                        <a:pt x="2554" y="1078"/>
                      </a:lnTo>
                      <a:lnTo>
                        <a:pt x="2561" y="1156"/>
                      </a:lnTo>
                      <a:lnTo>
                        <a:pt x="2570" y="1231"/>
                      </a:lnTo>
                      <a:lnTo>
                        <a:pt x="2576" y="1302"/>
                      </a:lnTo>
                      <a:lnTo>
                        <a:pt x="2583" y="1370"/>
                      </a:lnTo>
                      <a:lnTo>
                        <a:pt x="2590" y="1431"/>
                      </a:lnTo>
                      <a:lnTo>
                        <a:pt x="2595" y="1487"/>
                      </a:lnTo>
                      <a:lnTo>
                        <a:pt x="2600" y="1535"/>
                      </a:lnTo>
                      <a:lnTo>
                        <a:pt x="2605" y="1576"/>
                      </a:lnTo>
                      <a:lnTo>
                        <a:pt x="2609" y="1608"/>
                      </a:lnTo>
                      <a:lnTo>
                        <a:pt x="2610" y="1628"/>
                      </a:lnTo>
                      <a:lnTo>
                        <a:pt x="2624" y="1639"/>
                      </a:lnTo>
                      <a:lnTo>
                        <a:pt x="2646" y="1652"/>
                      </a:lnTo>
                      <a:lnTo>
                        <a:pt x="2672" y="1671"/>
                      </a:lnTo>
                      <a:lnTo>
                        <a:pt x="2704" y="1693"/>
                      </a:lnTo>
                      <a:lnTo>
                        <a:pt x="2741" y="1718"/>
                      </a:lnTo>
                      <a:lnTo>
                        <a:pt x="2782" y="1747"/>
                      </a:lnTo>
                      <a:lnTo>
                        <a:pt x="2826" y="1778"/>
                      </a:lnTo>
                      <a:lnTo>
                        <a:pt x="2875" y="1812"/>
                      </a:lnTo>
                      <a:lnTo>
                        <a:pt x="2926" y="1847"/>
                      </a:lnTo>
                      <a:lnTo>
                        <a:pt x="2981" y="1885"/>
                      </a:lnTo>
                      <a:lnTo>
                        <a:pt x="3037" y="1922"/>
                      </a:lnTo>
                      <a:lnTo>
                        <a:pt x="3094" y="1963"/>
                      </a:lnTo>
                      <a:lnTo>
                        <a:pt x="3152" y="2004"/>
                      </a:lnTo>
                      <a:lnTo>
                        <a:pt x="3212" y="2044"/>
                      </a:lnTo>
                      <a:lnTo>
                        <a:pt x="3271" y="2085"/>
                      </a:lnTo>
                      <a:lnTo>
                        <a:pt x="3330" y="2126"/>
                      </a:lnTo>
                      <a:lnTo>
                        <a:pt x="3388" y="2165"/>
                      </a:lnTo>
                      <a:lnTo>
                        <a:pt x="3444" y="2204"/>
                      </a:lnTo>
                      <a:lnTo>
                        <a:pt x="3500" y="2243"/>
                      </a:lnTo>
                      <a:lnTo>
                        <a:pt x="3553" y="2279"/>
                      </a:lnTo>
                      <a:lnTo>
                        <a:pt x="3602" y="2313"/>
                      </a:lnTo>
                      <a:lnTo>
                        <a:pt x="3650" y="2345"/>
                      </a:lnTo>
                      <a:lnTo>
                        <a:pt x="3692" y="2376"/>
                      </a:lnTo>
                      <a:lnTo>
                        <a:pt x="3731" y="2403"/>
                      </a:lnTo>
                      <a:lnTo>
                        <a:pt x="3765" y="2427"/>
                      </a:lnTo>
                      <a:lnTo>
                        <a:pt x="3794" y="2445"/>
                      </a:lnTo>
                      <a:lnTo>
                        <a:pt x="3818" y="2462"/>
                      </a:lnTo>
                      <a:lnTo>
                        <a:pt x="3835" y="2474"/>
                      </a:lnTo>
                      <a:lnTo>
                        <a:pt x="3845" y="2481"/>
                      </a:lnTo>
                      <a:lnTo>
                        <a:pt x="3848" y="2484"/>
                      </a:lnTo>
                      <a:lnTo>
                        <a:pt x="3859" y="2491"/>
                      </a:lnTo>
                      <a:lnTo>
                        <a:pt x="3869" y="2500"/>
                      </a:lnTo>
                      <a:lnTo>
                        <a:pt x="3896" y="2530"/>
                      </a:lnTo>
                      <a:lnTo>
                        <a:pt x="3920" y="2566"/>
                      </a:lnTo>
                      <a:lnTo>
                        <a:pt x="3937" y="2607"/>
                      </a:lnTo>
                      <a:lnTo>
                        <a:pt x="3949" y="2649"/>
                      </a:lnTo>
                      <a:lnTo>
                        <a:pt x="3952" y="2697"/>
                      </a:lnTo>
                      <a:lnTo>
                        <a:pt x="3949" y="2739"/>
                      </a:lnTo>
                      <a:lnTo>
                        <a:pt x="3938" y="2781"/>
                      </a:lnTo>
                      <a:lnTo>
                        <a:pt x="3918" y="2826"/>
                      </a:lnTo>
                      <a:lnTo>
                        <a:pt x="3891" y="2865"/>
                      </a:lnTo>
                      <a:lnTo>
                        <a:pt x="3860" y="2895"/>
                      </a:lnTo>
                      <a:lnTo>
                        <a:pt x="3826" y="2921"/>
                      </a:lnTo>
                      <a:lnTo>
                        <a:pt x="3789" y="2938"/>
                      </a:lnTo>
                      <a:lnTo>
                        <a:pt x="3752" y="2950"/>
                      </a:lnTo>
                      <a:lnTo>
                        <a:pt x="3714" y="2956"/>
                      </a:lnTo>
                      <a:lnTo>
                        <a:pt x="3677" y="2956"/>
                      </a:lnTo>
                      <a:lnTo>
                        <a:pt x="3640" y="2953"/>
                      </a:lnTo>
                      <a:lnTo>
                        <a:pt x="3606" y="2944"/>
                      </a:lnTo>
                      <a:lnTo>
                        <a:pt x="3595" y="2939"/>
                      </a:lnTo>
                      <a:lnTo>
                        <a:pt x="3590" y="2938"/>
                      </a:lnTo>
                      <a:lnTo>
                        <a:pt x="3578" y="2933"/>
                      </a:lnTo>
                      <a:lnTo>
                        <a:pt x="3556" y="2924"/>
                      </a:lnTo>
                      <a:lnTo>
                        <a:pt x="3529" y="2912"/>
                      </a:lnTo>
                      <a:lnTo>
                        <a:pt x="3493" y="2899"/>
                      </a:lnTo>
                      <a:lnTo>
                        <a:pt x="3453" y="2882"/>
                      </a:lnTo>
                      <a:lnTo>
                        <a:pt x="3409" y="2863"/>
                      </a:lnTo>
                      <a:lnTo>
                        <a:pt x="3358" y="2843"/>
                      </a:lnTo>
                      <a:lnTo>
                        <a:pt x="3303" y="2821"/>
                      </a:lnTo>
                      <a:lnTo>
                        <a:pt x="3247" y="2797"/>
                      </a:lnTo>
                      <a:lnTo>
                        <a:pt x="3188" y="2773"/>
                      </a:lnTo>
                      <a:lnTo>
                        <a:pt x="3127" y="2748"/>
                      </a:lnTo>
                      <a:lnTo>
                        <a:pt x="3064" y="2722"/>
                      </a:lnTo>
                      <a:lnTo>
                        <a:pt x="3001" y="2695"/>
                      </a:lnTo>
                      <a:lnTo>
                        <a:pt x="2938" y="2669"/>
                      </a:lnTo>
                      <a:lnTo>
                        <a:pt x="2877" y="2644"/>
                      </a:lnTo>
                      <a:lnTo>
                        <a:pt x="2818" y="2620"/>
                      </a:lnTo>
                      <a:lnTo>
                        <a:pt x="2760" y="2596"/>
                      </a:lnTo>
                      <a:lnTo>
                        <a:pt x="2706" y="2574"/>
                      </a:lnTo>
                      <a:lnTo>
                        <a:pt x="2655" y="2552"/>
                      </a:lnTo>
                      <a:lnTo>
                        <a:pt x="2607" y="2534"/>
                      </a:lnTo>
                      <a:lnTo>
                        <a:pt x="2610" y="2578"/>
                      </a:lnTo>
                      <a:lnTo>
                        <a:pt x="2614" y="2630"/>
                      </a:lnTo>
                      <a:lnTo>
                        <a:pt x="2619" y="2691"/>
                      </a:lnTo>
                      <a:lnTo>
                        <a:pt x="2624" y="2759"/>
                      </a:lnTo>
                      <a:lnTo>
                        <a:pt x="2629" y="2836"/>
                      </a:lnTo>
                      <a:lnTo>
                        <a:pt x="2634" y="2919"/>
                      </a:lnTo>
                      <a:lnTo>
                        <a:pt x="2641" y="3007"/>
                      </a:lnTo>
                      <a:lnTo>
                        <a:pt x="2646" y="3101"/>
                      </a:lnTo>
                      <a:lnTo>
                        <a:pt x="2653" y="3199"/>
                      </a:lnTo>
                      <a:lnTo>
                        <a:pt x="2660" y="3301"/>
                      </a:lnTo>
                      <a:lnTo>
                        <a:pt x="2668" y="3406"/>
                      </a:lnTo>
                      <a:lnTo>
                        <a:pt x="2675" y="3515"/>
                      </a:lnTo>
                      <a:lnTo>
                        <a:pt x="2682" y="3624"/>
                      </a:lnTo>
                      <a:lnTo>
                        <a:pt x="2690" y="3734"/>
                      </a:lnTo>
                      <a:lnTo>
                        <a:pt x="2697" y="3846"/>
                      </a:lnTo>
                      <a:lnTo>
                        <a:pt x="2706" y="3957"/>
                      </a:lnTo>
                      <a:lnTo>
                        <a:pt x="2712" y="4067"/>
                      </a:lnTo>
                      <a:lnTo>
                        <a:pt x="2719" y="4176"/>
                      </a:lnTo>
                      <a:lnTo>
                        <a:pt x="2728" y="4283"/>
                      </a:lnTo>
                      <a:lnTo>
                        <a:pt x="2734" y="4386"/>
                      </a:lnTo>
                      <a:lnTo>
                        <a:pt x="2741" y="4486"/>
                      </a:lnTo>
                      <a:lnTo>
                        <a:pt x="2748" y="4582"/>
                      </a:lnTo>
                      <a:lnTo>
                        <a:pt x="2753" y="4673"/>
                      </a:lnTo>
                      <a:lnTo>
                        <a:pt x="2760" y="4758"/>
                      </a:lnTo>
                      <a:lnTo>
                        <a:pt x="2765" y="4838"/>
                      </a:lnTo>
                      <a:lnTo>
                        <a:pt x="2770" y="4911"/>
                      </a:lnTo>
                      <a:lnTo>
                        <a:pt x="2775" y="4976"/>
                      </a:lnTo>
                      <a:lnTo>
                        <a:pt x="2779" y="5033"/>
                      </a:lnTo>
                      <a:lnTo>
                        <a:pt x="2782" y="5081"/>
                      </a:lnTo>
                      <a:lnTo>
                        <a:pt x="2784" y="5120"/>
                      </a:lnTo>
                      <a:lnTo>
                        <a:pt x="2787" y="5147"/>
                      </a:lnTo>
                      <a:lnTo>
                        <a:pt x="2787" y="5166"/>
                      </a:lnTo>
                      <a:lnTo>
                        <a:pt x="2787" y="5171"/>
                      </a:lnTo>
                      <a:lnTo>
                        <a:pt x="2789" y="5183"/>
                      </a:lnTo>
                      <a:lnTo>
                        <a:pt x="2785" y="5212"/>
                      </a:lnTo>
                      <a:lnTo>
                        <a:pt x="2777" y="5240"/>
                      </a:lnTo>
                      <a:lnTo>
                        <a:pt x="2763" y="5268"/>
                      </a:lnTo>
                      <a:lnTo>
                        <a:pt x="2745" y="5291"/>
                      </a:lnTo>
                      <a:lnTo>
                        <a:pt x="2719" y="5313"/>
                      </a:lnTo>
                      <a:lnTo>
                        <a:pt x="2692" y="5329"/>
                      </a:lnTo>
                      <a:lnTo>
                        <a:pt x="2660" y="5339"/>
                      </a:lnTo>
                      <a:lnTo>
                        <a:pt x="2627" y="5342"/>
                      </a:lnTo>
                      <a:lnTo>
                        <a:pt x="2621" y="5342"/>
                      </a:lnTo>
                      <a:lnTo>
                        <a:pt x="2602" y="5342"/>
                      </a:lnTo>
                      <a:lnTo>
                        <a:pt x="2571" y="5342"/>
                      </a:lnTo>
                      <a:lnTo>
                        <a:pt x="2529" y="5342"/>
                      </a:lnTo>
                      <a:lnTo>
                        <a:pt x="2478" y="5342"/>
                      </a:lnTo>
                      <a:lnTo>
                        <a:pt x="2417" y="5342"/>
                      </a:lnTo>
                      <a:lnTo>
                        <a:pt x="2349" y="5342"/>
                      </a:lnTo>
                      <a:lnTo>
                        <a:pt x="2272" y="5342"/>
                      </a:lnTo>
                      <a:lnTo>
                        <a:pt x="2191" y="5342"/>
                      </a:lnTo>
                      <a:lnTo>
                        <a:pt x="2103" y="5342"/>
                      </a:lnTo>
                      <a:lnTo>
                        <a:pt x="2009" y="5342"/>
                      </a:lnTo>
                      <a:lnTo>
                        <a:pt x="1914" y="5342"/>
                      </a:lnTo>
                      <a:lnTo>
                        <a:pt x="1814" y="5342"/>
                      </a:lnTo>
                      <a:lnTo>
                        <a:pt x="1714" y="5342"/>
                      </a:lnTo>
                      <a:lnTo>
                        <a:pt x="1612" y="5344"/>
                      </a:lnTo>
                      <a:lnTo>
                        <a:pt x="1508" y="5344"/>
                      </a:lnTo>
                      <a:lnTo>
                        <a:pt x="1406" y="5344"/>
                      </a:lnTo>
                      <a:lnTo>
                        <a:pt x="1306" y="5344"/>
                      </a:lnTo>
                      <a:lnTo>
                        <a:pt x="1209" y="5344"/>
                      </a:lnTo>
                      <a:lnTo>
                        <a:pt x="1114" y="5344"/>
                      </a:lnTo>
                      <a:lnTo>
                        <a:pt x="1024" y="5344"/>
                      </a:lnTo>
                      <a:lnTo>
                        <a:pt x="938" y="5344"/>
                      </a:lnTo>
                      <a:lnTo>
                        <a:pt x="858" y="5344"/>
                      </a:lnTo>
                      <a:lnTo>
                        <a:pt x="787" y="5344"/>
                      </a:lnTo>
                      <a:lnTo>
                        <a:pt x="720" y="5344"/>
                      </a:lnTo>
                      <a:lnTo>
                        <a:pt x="664" y="5344"/>
                      </a:lnTo>
                      <a:lnTo>
                        <a:pt x="617" y="5344"/>
                      </a:lnTo>
                      <a:lnTo>
                        <a:pt x="581" y="5344"/>
                      </a:lnTo>
                      <a:lnTo>
                        <a:pt x="556" y="5344"/>
                      </a:lnTo>
                      <a:lnTo>
                        <a:pt x="542" y="5344"/>
                      </a:lnTo>
                      <a:lnTo>
                        <a:pt x="525" y="5351"/>
                      </a:lnTo>
                      <a:lnTo>
                        <a:pt x="503" y="5363"/>
                      </a:lnTo>
                      <a:lnTo>
                        <a:pt x="478" y="5375"/>
                      </a:lnTo>
                      <a:lnTo>
                        <a:pt x="447" y="5390"/>
                      </a:lnTo>
                      <a:lnTo>
                        <a:pt x="415" y="5405"/>
                      </a:lnTo>
                      <a:lnTo>
                        <a:pt x="382" y="5422"/>
                      </a:lnTo>
                      <a:lnTo>
                        <a:pt x="350" y="5437"/>
                      </a:lnTo>
                      <a:lnTo>
                        <a:pt x="320" y="5453"/>
                      </a:lnTo>
                      <a:lnTo>
                        <a:pt x="291" y="5466"/>
                      </a:lnTo>
                      <a:lnTo>
                        <a:pt x="267" y="5478"/>
                      </a:lnTo>
                      <a:lnTo>
                        <a:pt x="248" y="5488"/>
                      </a:lnTo>
                      <a:lnTo>
                        <a:pt x="236" y="5493"/>
                      </a:lnTo>
                      <a:lnTo>
                        <a:pt x="231" y="5495"/>
                      </a:lnTo>
                      <a:lnTo>
                        <a:pt x="197" y="5509"/>
                      </a:lnTo>
                      <a:lnTo>
                        <a:pt x="162" y="5512"/>
                      </a:lnTo>
                      <a:lnTo>
                        <a:pt x="126" y="5509"/>
                      </a:lnTo>
                      <a:lnTo>
                        <a:pt x="94" y="5497"/>
                      </a:lnTo>
                      <a:lnTo>
                        <a:pt x="63" y="5478"/>
                      </a:lnTo>
                      <a:lnTo>
                        <a:pt x="38" y="5454"/>
                      </a:lnTo>
                      <a:lnTo>
                        <a:pt x="17" y="5422"/>
                      </a:lnTo>
                      <a:lnTo>
                        <a:pt x="5" y="5388"/>
                      </a:lnTo>
                      <a:lnTo>
                        <a:pt x="0" y="5353"/>
                      </a:lnTo>
                      <a:lnTo>
                        <a:pt x="5" y="5317"/>
                      </a:lnTo>
                      <a:lnTo>
                        <a:pt x="16" y="5285"/>
                      </a:lnTo>
                      <a:lnTo>
                        <a:pt x="34" y="5254"/>
                      </a:lnTo>
                      <a:lnTo>
                        <a:pt x="60" y="5229"/>
                      </a:lnTo>
                      <a:lnTo>
                        <a:pt x="90" y="5208"/>
                      </a:lnTo>
                      <a:lnTo>
                        <a:pt x="433" y="5040"/>
                      </a:lnTo>
                      <a:lnTo>
                        <a:pt x="467" y="5028"/>
                      </a:lnTo>
                      <a:lnTo>
                        <a:pt x="505" y="5023"/>
                      </a:lnTo>
                      <a:lnTo>
                        <a:pt x="510" y="5023"/>
                      </a:lnTo>
                      <a:lnTo>
                        <a:pt x="528" y="5023"/>
                      </a:lnTo>
                      <a:lnTo>
                        <a:pt x="557" y="5023"/>
                      </a:lnTo>
                      <a:lnTo>
                        <a:pt x="596" y="5023"/>
                      </a:lnTo>
                      <a:lnTo>
                        <a:pt x="646" y="5023"/>
                      </a:lnTo>
                      <a:lnTo>
                        <a:pt x="703" y="5023"/>
                      </a:lnTo>
                      <a:lnTo>
                        <a:pt x="768" y="5023"/>
                      </a:lnTo>
                      <a:lnTo>
                        <a:pt x="841" y="5023"/>
                      </a:lnTo>
                      <a:lnTo>
                        <a:pt x="919" y="5023"/>
                      </a:lnTo>
                      <a:lnTo>
                        <a:pt x="1002" y="5023"/>
                      </a:lnTo>
                      <a:lnTo>
                        <a:pt x="1091" y="5023"/>
                      </a:lnTo>
                      <a:lnTo>
                        <a:pt x="1182" y="5023"/>
                      </a:lnTo>
                      <a:lnTo>
                        <a:pt x="1276" y="5023"/>
                      </a:lnTo>
                      <a:lnTo>
                        <a:pt x="1372" y="5023"/>
                      </a:lnTo>
                      <a:lnTo>
                        <a:pt x="1469" y="5023"/>
                      </a:lnTo>
                      <a:lnTo>
                        <a:pt x="1568" y="5023"/>
                      </a:lnTo>
                      <a:lnTo>
                        <a:pt x="1665" y="5023"/>
                      </a:lnTo>
                      <a:lnTo>
                        <a:pt x="1760" y="5023"/>
                      </a:lnTo>
                      <a:lnTo>
                        <a:pt x="1853" y="5023"/>
                      </a:lnTo>
                      <a:lnTo>
                        <a:pt x="1943" y="5023"/>
                      </a:lnTo>
                      <a:lnTo>
                        <a:pt x="2030" y="5023"/>
                      </a:lnTo>
                      <a:lnTo>
                        <a:pt x="2111" y="5023"/>
                      </a:lnTo>
                      <a:lnTo>
                        <a:pt x="2188" y="5023"/>
                      </a:lnTo>
                      <a:lnTo>
                        <a:pt x="2257" y="5023"/>
                      </a:lnTo>
                      <a:lnTo>
                        <a:pt x="2320" y="5023"/>
                      </a:lnTo>
                      <a:lnTo>
                        <a:pt x="2374" y="5023"/>
                      </a:lnTo>
                      <a:lnTo>
                        <a:pt x="2420" y="5023"/>
                      </a:lnTo>
                      <a:lnTo>
                        <a:pt x="2456" y="5023"/>
                      </a:lnTo>
                      <a:lnTo>
                        <a:pt x="2454" y="4991"/>
                      </a:lnTo>
                      <a:lnTo>
                        <a:pt x="2452" y="4948"/>
                      </a:lnTo>
                      <a:lnTo>
                        <a:pt x="2447" y="4896"/>
                      </a:lnTo>
                      <a:lnTo>
                        <a:pt x="2444" y="4836"/>
                      </a:lnTo>
                      <a:lnTo>
                        <a:pt x="2439" y="4767"/>
                      </a:lnTo>
                      <a:lnTo>
                        <a:pt x="2434" y="4690"/>
                      </a:lnTo>
                      <a:lnTo>
                        <a:pt x="2429" y="4605"/>
                      </a:lnTo>
                      <a:lnTo>
                        <a:pt x="2422" y="4517"/>
                      </a:lnTo>
                      <a:lnTo>
                        <a:pt x="2415" y="4422"/>
                      </a:lnTo>
                      <a:lnTo>
                        <a:pt x="2408" y="4322"/>
                      </a:lnTo>
                      <a:lnTo>
                        <a:pt x="2402" y="4218"/>
                      </a:lnTo>
                      <a:lnTo>
                        <a:pt x="2395" y="4109"/>
                      </a:lnTo>
                      <a:lnTo>
                        <a:pt x="2386" y="4001"/>
                      </a:lnTo>
                      <a:lnTo>
                        <a:pt x="2379" y="3889"/>
                      </a:lnTo>
                      <a:lnTo>
                        <a:pt x="2371" y="3775"/>
                      </a:lnTo>
                      <a:lnTo>
                        <a:pt x="2364" y="3661"/>
                      </a:lnTo>
                      <a:lnTo>
                        <a:pt x="2356" y="3547"/>
                      </a:lnTo>
                      <a:lnTo>
                        <a:pt x="2349" y="3434"/>
                      </a:lnTo>
                      <a:lnTo>
                        <a:pt x="2340" y="3323"/>
                      </a:lnTo>
                      <a:lnTo>
                        <a:pt x="2334" y="3213"/>
                      </a:lnTo>
                      <a:lnTo>
                        <a:pt x="2325" y="3106"/>
                      </a:lnTo>
                      <a:lnTo>
                        <a:pt x="2318" y="3004"/>
                      </a:lnTo>
                      <a:lnTo>
                        <a:pt x="2312" y="2905"/>
                      </a:lnTo>
                      <a:lnTo>
                        <a:pt x="2306" y="2810"/>
                      </a:lnTo>
                      <a:lnTo>
                        <a:pt x="2300" y="2724"/>
                      </a:lnTo>
                      <a:lnTo>
                        <a:pt x="2295" y="2641"/>
                      </a:lnTo>
                      <a:lnTo>
                        <a:pt x="2289" y="2566"/>
                      </a:lnTo>
                      <a:lnTo>
                        <a:pt x="2284" y="2500"/>
                      </a:lnTo>
                      <a:lnTo>
                        <a:pt x="2281" y="2440"/>
                      </a:lnTo>
                      <a:lnTo>
                        <a:pt x="2278" y="2391"/>
                      </a:lnTo>
                      <a:lnTo>
                        <a:pt x="2274" y="2352"/>
                      </a:lnTo>
                      <a:lnTo>
                        <a:pt x="2272" y="2323"/>
                      </a:lnTo>
                      <a:lnTo>
                        <a:pt x="2271" y="2304"/>
                      </a:lnTo>
                      <a:lnTo>
                        <a:pt x="2271" y="2297"/>
                      </a:lnTo>
                      <a:lnTo>
                        <a:pt x="2271" y="2287"/>
                      </a:lnTo>
                      <a:lnTo>
                        <a:pt x="2274" y="2250"/>
                      </a:lnTo>
                      <a:lnTo>
                        <a:pt x="2288" y="2214"/>
                      </a:lnTo>
                      <a:lnTo>
                        <a:pt x="2308" y="2184"/>
                      </a:lnTo>
                      <a:lnTo>
                        <a:pt x="2337" y="2157"/>
                      </a:lnTo>
                      <a:lnTo>
                        <a:pt x="2366" y="2141"/>
                      </a:lnTo>
                      <a:lnTo>
                        <a:pt x="2396" y="2131"/>
                      </a:lnTo>
                      <a:lnTo>
                        <a:pt x="2429" y="2128"/>
                      </a:lnTo>
                      <a:lnTo>
                        <a:pt x="2459" y="2129"/>
                      </a:lnTo>
                      <a:lnTo>
                        <a:pt x="2492" y="2140"/>
                      </a:lnTo>
                      <a:lnTo>
                        <a:pt x="2497" y="2141"/>
                      </a:lnTo>
                      <a:lnTo>
                        <a:pt x="2509" y="2146"/>
                      </a:lnTo>
                      <a:lnTo>
                        <a:pt x="2529" y="2155"/>
                      </a:lnTo>
                      <a:lnTo>
                        <a:pt x="2556" y="2165"/>
                      </a:lnTo>
                      <a:lnTo>
                        <a:pt x="2590" y="2180"/>
                      </a:lnTo>
                      <a:lnTo>
                        <a:pt x="2629" y="2196"/>
                      </a:lnTo>
                      <a:lnTo>
                        <a:pt x="2675" y="2214"/>
                      </a:lnTo>
                      <a:lnTo>
                        <a:pt x="2724" y="2235"/>
                      </a:lnTo>
                      <a:lnTo>
                        <a:pt x="2779" y="2257"/>
                      </a:lnTo>
                      <a:lnTo>
                        <a:pt x="2836" y="2281"/>
                      </a:lnTo>
                      <a:lnTo>
                        <a:pt x="2897" y="2306"/>
                      </a:lnTo>
                      <a:lnTo>
                        <a:pt x="2960" y="2331"/>
                      </a:lnTo>
                      <a:lnTo>
                        <a:pt x="3025" y="2359"/>
                      </a:lnTo>
                      <a:lnTo>
                        <a:pt x="3089" y="2386"/>
                      </a:lnTo>
                      <a:lnTo>
                        <a:pt x="3156" y="2413"/>
                      </a:lnTo>
                      <a:lnTo>
                        <a:pt x="3222" y="2440"/>
                      </a:lnTo>
                      <a:lnTo>
                        <a:pt x="3161" y="2398"/>
                      </a:lnTo>
                      <a:lnTo>
                        <a:pt x="3098" y="2355"/>
                      </a:lnTo>
                      <a:lnTo>
                        <a:pt x="3035" y="2311"/>
                      </a:lnTo>
                      <a:lnTo>
                        <a:pt x="2974" y="2269"/>
                      </a:lnTo>
                      <a:lnTo>
                        <a:pt x="2911" y="2224"/>
                      </a:lnTo>
                      <a:lnTo>
                        <a:pt x="2850" y="2184"/>
                      </a:lnTo>
                      <a:lnTo>
                        <a:pt x="2790" y="2141"/>
                      </a:lnTo>
                      <a:lnTo>
                        <a:pt x="2733" y="2102"/>
                      </a:lnTo>
                      <a:lnTo>
                        <a:pt x="2677" y="2063"/>
                      </a:lnTo>
                      <a:lnTo>
                        <a:pt x="2624" y="2027"/>
                      </a:lnTo>
                      <a:lnTo>
                        <a:pt x="2576" y="1994"/>
                      </a:lnTo>
                      <a:lnTo>
                        <a:pt x="2531" y="1963"/>
                      </a:lnTo>
                      <a:lnTo>
                        <a:pt x="2490" y="1936"/>
                      </a:lnTo>
                      <a:lnTo>
                        <a:pt x="2454" y="1910"/>
                      </a:lnTo>
                      <a:lnTo>
                        <a:pt x="2425" y="1890"/>
                      </a:lnTo>
                      <a:lnTo>
                        <a:pt x="2400" y="1873"/>
                      </a:lnTo>
                      <a:lnTo>
                        <a:pt x="2383" y="1861"/>
                      </a:lnTo>
                      <a:lnTo>
                        <a:pt x="2371" y="1853"/>
                      </a:lnTo>
                      <a:lnTo>
                        <a:pt x="2368" y="1851"/>
                      </a:lnTo>
                      <a:lnTo>
                        <a:pt x="2340" y="1827"/>
                      </a:lnTo>
                      <a:lnTo>
                        <a:pt x="2320" y="1800"/>
                      </a:lnTo>
                      <a:lnTo>
                        <a:pt x="2306" y="1769"/>
                      </a:lnTo>
                      <a:lnTo>
                        <a:pt x="2300" y="1735"/>
                      </a:lnTo>
                      <a:lnTo>
                        <a:pt x="2298" y="1729"/>
                      </a:lnTo>
                      <a:lnTo>
                        <a:pt x="2296" y="1713"/>
                      </a:lnTo>
                      <a:lnTo>
                        <a:pt x="2295" y="1688"/>
                      </a:lnTo>
                      <a:lnTo>
                        <a:pt x="2291" y="1652"/>
                      </a:lnTo>
                      <a:lnTo>
                        <a:pt x="2286" y="1610"/>
                      </a:lnTo>
                      <a:lnTo>
                        <a:pt x="2281" y="1559"/>
                      </a:lnTo>
                      <a:lnTo>
                        <a:pt x="2276" y="1501"/>
                      </a:lnTo>
                      <a:lnTo>
                        <a:pt x="2269" y="1438"/>
                      </a:lnTo>
                      <a:lnTo>
                        <a:pt x="2262" y="1370"/>
                      </a:lnTo>
                      <a:lnTo>
                        <a:pt x="2254" y="1299"/>
                      </a:lnTo>
                      <a:lnTo>
                        <a:pt x="2247" y="1223"/>
                      </a:lnTo>
                      <a:lnTo>
                        <a:pt x="2239" y="1144"/>
                      </a:lnTo>
                      <a:lnTo>
                        <a:pt x="2230" y="1065"/>
                      </a:lnTo>
                      <a:lnTo>
                        <a:pt x="2222" y="983"/>
                      </a:lnTo>
                      <a:lnTo>
                        <a:pt x="2213" y="900"/>
                      </a:lnTo>
                      <a:lnTo>
                        <a:pt x="2206" y="818"/>
                      </a:lnTo>
                      <a:lnTo>
                        <a:pt x="2198" y="900"/>
                      </a:lnTo>
                      <a:lnTo>
                        <a:pt x="2189" y="983"/>
                      </a:lnTo>
                      <a:lnTo>
                        <a:pt x="2181" y="1065"/>
                      </a:lnTo>
                      <a:lnTo>
                        <a:pt x="2172" y="1144"/>
                      </a:lnTo>
                      <a:lnTo>
                        <a:pt x="2164" y="1224"/>
                      </a:lnTo>
                      <a:lnTo>
                        <a:pt x="2157" y="1299"/>
                      </a:lnTo>
                      <a:lnTo>
                        <a:pt x="2149" y="1372"/>
                      </a:lnTo>
                      <a:lnTo>
                        <a:pt x="2142" y="1440"/>
                      </a:lnTo>
                      <a:lnTo>
                        <a:pt x="2135" y="1503"/>
                      </a:lnTo>
                      <a:lnTo>
                        <a:pt x="2130" y="1560"/>
                      </a:lnTo>
                      <a:lnTo>
                        <a:pt x="2125" y="1611"/>
                      </a:lnTo>
                      <a:lnTo>
                        <a:pt x="2120" y="1654"/>
                      </a:lnTo>
                      <a:lnTo>
                        <a:pt x="2116" y="1690"/>
                      </a:lnTo>
                      <a:lnTo>
                        <a:pt x="2113" y="1715"/>
                      </a:lnTo>
                      <a:lnTo>
                        <a:pt x="2113" y="1732"/>
                      </a:lnTo>
                      <a:lnTo>
                        <a:pt x="2111" y="1737"/>
                      </a:lnTo>
                      <a:lnTo>
                        <a:pt x="2104" y="1771"/>
                      </a:lnTo>
                      <a:lnTo>
                        <a:pt x="2089" y="1803"/>
                      </a:lnTo>
                      <a:lnTo>
                        <a:pt x="2069" y="1830"/>
                      </a:lnTo>
                      <a:lnTo>
                        <a:pt x="2042" y="1854"/>
                      </a:lnTo>
                      <a:lnTo>
                        <a:pt x="2038" y="1856"/>
                      </a:lnTo>
                      <a:lnTo>
                        <a:pt x="2026" y="1864"/>
                      </a:lnTo>
                      <a:lnTo>
                        <a:pt x="2009" y="1876"/>
                      </a:lnTo>
                      <a:lnTo>
                        <a:pt x="1985" y="1892"/>
                      </a:lnTo>
                      <a:lnTo>
                        <a:pt x="1955" y="1912"/>
                      </a:lnTo>
                      <a:lnTo>
                        <a:pt x="1919" y="1937"/>
                      </a:lnTo>
                      <a:lnTo>
                        <a:pt x="1879" y="1965"/>
                      </a:lnTo>
                      <a:lnTo>
                        <a:pt x="1834" y="1994"/>
                      </a:lnTo>
                      <a:lnTo>
                        <a:pt x="1785" y="2027"/>
                      </a:lnTo>
                      <a:lnTo>
                        <a:pt x="1734" y="2063"/>
                      </a:lnTo>
                      <a:lnTo>
                        <a:pt x="1678" y="2099"/>
                      </a:lnTo>
                      <a:lnTo>
                        <a:pt x="1622" y="2138"/>
                      </a:lnTo>
                      <a:lnTo>
                        <a:pt x="1563" y="2179"/>
                      </a:lnTo>
                      <a:lnTo>
                        <a:pt x="1502" y="2219"/>
                      </a:lnTo>
                      <a:lnTo>
                        <a:pt x="1439" y="2262"/>
                      </a:lnTo>
                      <a:lnTo>
                        <a:pt x="1376" y="2304"/>
                      </a:lnTo>
                      <a:lnTo>
                        <a:pt x="1315" y="2347"/>
                      </a:lnTo>
                      <a:lnTo>
                        <a:pt x="1252" y="2389"/>
                      </a:lnTo>
                      <a:lnTo>
                        <a:pt x="1191" y="2430"/>
                      </a:lnTo>
                      <a:lnTo>
                        <a:pt x="1259" y="2403"/>
                      </a:lnTo>
                      <a:lnTo>
                        <a:pt x="1325" y="2376"/>
                      </a:lnTo>
                      <a:lnTo>
                        <a:pt x="1393" y="2350"/>
                      </a:lnTo>
                      <a:lnTo>
                        <a:pt x="1459" y="2323"/>
                      </a:lnTo>
                      <a:lnTo>
                        <a:pt x="1524" y="2297"/>
                      </a:lnTo>
                      <a:lnTo>
                        <a:pt x="1585" y="2272"/>
                      </a:lnTo>
                      <a:lnTo>
                        <a:pt x="1644" y="2248"/>
                      </a:lnTo>
                      <a:lnTo>
                        <a:pt x="1700" y="2226"/>
                      </a:lnTo>
                      <a:lnTo>
                        <a:pt x="1751" y="2206"/>
                      </a:lnTo>
                      <a:lnTo>
                        <a:pt x="1797" y="2187"/>
                      </a:lnTo>
                      <a:lnTo>
                        <a:pt x="1838" y="2172"/>
                      </a:lnTo>
                      <a:lnTo>
                        <a:pt x="1873" y="2158"/>
                      </a:lnTo>
                      <a:lnTo>
                        <a:pt x="1901" y="2146"/>
                      </a:lnTo>
                      <a:lnTo>
                        <a:pt x="1923" y="2138"/>
                      </a:lnTo>
                      <a:lnTo>
                        <a:pt x="1935" y="2133"/>
                      </a:lnTo>
                      <a:lnTo>
                        <a:pt x="1940" y="2131"/>
                      </a:lnTo>
                      <a:lnTo>
                        <a:pt x="1970" y="2123"/>
                      </a:lnTo>
                      <a:lnTo>
                        <a:pt x="2002" y="2119"/>
                      </a:lnTo>
                      <a:lnTo>
                        <a:pt x="2035" y="2124"/>
                      </a:lnTo>
                      <a:lnTo>
                        <a:pt x="2064" y="2133"/>
                      </a:lnTo>
                      <a:lnTo>
                        <a:pt x="2092" y="2150"/>
                      </a:lnTo>
                      <a:lnTo>
                        <a:pt x="2116" y="2172"/>
                      </a:lnTo>
                      <a:lnTo>
                        <a:pt x="2135" y="2197"/>
                      </a:lnTo>
                      <a:lnTo>
                        <a:pt x="2150" y="2224"/>
                      </a:lnTo>
                      <a:lnTo>
                        <a:pt x="2157" y="2257"/>
                      </a:lnTo>
                      <a:lnTo>
                        <a:pt x="2159" y="2289"/>
                      </a:lnTo>
                      <a:lnTo>
                        <a:pt x="2030" y="4717"/>
                      </a:lnTo>
                      <a:lnTo>
                        <a:pt x="2025" y="4753"/>
                      </a:lnTo>
                      <a:lnTo>
                        <a:pt x="2011" y="4785"/>
                      </a:lnTo>
                      <a:lnTo>
                        <a:pt x="1991" y="4814"/>
                      </a:lnTo>
                      <a:lnTo>
                        <a:pt x="1963" y="4838"/>
                      </a:lnTo>
                      <a:lnTo>
                        <a:pt x="1933" y="4855"/>
                      </a:lnTo>
                      <a:lnTo>
                        <a:pt x="1899" y="4865"/>
                      </a:lnTo>
                      <a:lnTo>
                        <a:pt x="1862" y="4869"/>
                      </a:lnTo>
                      <a:lnTo>
                        <a:pt x="1826" y="4862"/>
                      </a:lnTo>
                      <a:lnTo>
                        <a:pt x="1795" y="4850"/>
                      </a:lnTo>
                      <a:lnTo>
                        <a:pt x="1766" y="4829"/>
                      </a:lnTo>
                      <a:lnTo>
                        <a:pt x="1743" y="4806"/>
                      </a:lnTo>
                      <a:lnTo>
                        <a:pt x="1726" y="4777"/>
                      </a:lnTo>
                      <a:lnTo>
                        <a:pt x="1714" y="4743"/>
                      </a:lnTo>
                      <a:lnTo>
                        <a:pt x="1710" y="4709"/>
                      </a:lnTo>
                      <a:lnTo>
                        <a:pt x="1710" y="4700"/>
                      </a:lnTo>
                      <a:lnTo>
                        <a:pt x="1710" y="4694"/>
                      </a:lnTo>
                      <a:lnTo>
                        <a:pt x="1712" y="4675"/>
                      </a:lnTo>
                      <a:lnTo>
                        <a:pt x="1714" y="4646"/>
                      </a:lnTo>
                      <a:lnTo>
                        <a:pt x="1715" y="4607"/>
                      </a:lnTo>
                      <a:lnTo>
                        <a:pt x="1717" y="4558"/>
                      </a:lnTo>
                      <a:lnTo>
                        <a:pt x="1721" y="4500"/>
                      </a:lnTo>
                      <a:lnTo>
                        <a:pt x="1724" y="4434"/>
                      </a:lnTo>
                      <a:lnTo>
                        <a:pt x="1729" y="4361"/>
                      </a:lnTo>
                      <a:lnTo>
                        <a:pt x="1732" y="4281"/>
                      </a:lnTo>
                      <a:lnTo>
                        <a:pt x="1738" y="4196"/>
                      </a:lnTo>
                      <a:lnTo>
                        <a:pt x="1743" y="4104"/>
                      </a:lnTo>
                      <a:lnTo>
                        <a:pt x="1748" y="4011"/>
                      </a:lnTo>
                      <a:lnTo>
                        <a:pt x="1753" y="3912"/>
                      </a:lnTo>
                      <a:lnTo>
                        <a:pt x="1758" y="3812"/>
                      </a:lnTo>
                      <a:lnTo>
                        <a:pt x="1763" y="3710"/>
                      </a:lnTo>
                      <a:lnTo>
                        <a:pt x="1768" y="3607"/>
                      </a:lnTo>
                      <a:lnTo>
                        <a:pt x="1773" y="3503"/>
                      </a:lnTo>
                      <a:lnTo>
                        <a:pt x="1780" y="3400"/>
                      </a:lnTo>
                      <a:lnTo>
                        <a:pt x="1785" y="3298"/>
                      </a:lnTo>
                      <a:lnTo>
                        <a:pt x="1790" y="3199"/>
                      </a:lnTo>
                      <a:lnTo>
                        <a:pt x="1795" y="3102"/>
                      </a:lnTo>
                      <a:lnTo>
                        <a:pt x="1800" y="3009"/>
                      </a:lnTo>
                      <a:lnTo>
                        <a:pt x="1805" y="2919"/>
                      </a:lnTo>
                      <a:lnTo>
                        <a:pt x="1809" y="2836"/>
                      </a:lnTo>
                      <a:lnTo>
                        <a:pt x="1814" y="2758"/>
                      </a:lnTo>
                      <a:lnTo>
                        <a:pt x="1817" y="2686"/>
                      </a:lnTo>
                      <a:lnTo>
                        <a:pt x="1821" y="2624"/>
                      </a:lnTo>
                      <a:lnTo>
                        <a:pt x="1824" y="2568"/>
                      </a:lnTo>
                      <a:lnTo>
                        <a:pt x="1826" y="2522"/>
                      </a:lnTo>
                      <a:lnTo>
                        <a:pt x="1780" y="2540"/>
                      </a:lnTo>
                      <a:lnTo>
                        <a:pt x="1729" y="2561"/>
                      </a:lnTo>
                      <a:lnTo>
                        <a:pt x="1673" y="2583"/>
                      </a:lnTo>
                      <a:lnTo>
                        <a:pt x="1615" y="2605"/>
                      </a:lnTo>
                      <a:lnTo>
                        <a:pt x="1554" y="2630"/>
                      </a:lnTo>
                      <a:lnTo>
                        <a:pt x="1491" y="2654"/>
                      </a:lnTo>
                      <a:lnTo>
                        <a:pt x="1428" y="2680"/>
                      </a:lnTo>
                      <a:lnTo>
                        <a:pt x="1364" y="2705"/>
                      </a:lnTo>
                      <a:lnTo>
                        <a:pt x="1301" y="2731"/>
                      </a:lnTo>
                      <a:lnTo>
                        <a:pt x="1238" y="2756"/>
                      </a:lnTo>
                      <a:lnTo>
                        <a:pt x="1177" y="2780"/>
                      </a:lnTo>
                      <a:lnTo>
                        <a:pt x="1118" y="2804"/>
                      </a:lnTo>
                      <a:lnTo>
                        <a:pt x="1063" y="2826"/>
                      </a:lnTo>
                      <a:lnTo>
                        <a:pt x="1011" y="2846"/>
                      </a:lnTo>
                      <a:lnTo>
                        <a:pt x="965" y="2865"/>
                      </a:lnTo>
                      <a:lnTo>
                        <a:pt x="922" y="2882"/>
                      </a:lnTo>
                      <a:lnTo>
                        <a:pt x="887" y="2895"/>
                      </a:lnTo>
                      <a:lnTo>
                        <a:pt x="858" y="2907"/>
                      </a:lnTo>
                      <a:lnTo>
                        <a:pt x="836" y="2916"/>
                      </a:lnTo>
                      <a:lnTo>
                        <a:pt x="822" y="2922"/>
                      </a:lnTo>
                      <a:lnTo>
                        <a:pt x="817" y="2924"/>
                      </a:lnTo>
                      <a:lnTo>
                        <a:pt x="809" y="2928"/>
                      </a:lnTo>
                      <a:lnTo>
                        <a:pt x="775" y="2936"/>
                      </a:lnTo>
                      <a:lnTo>
                        <a:pt x="739" y="2939"/>
                      </a:lnTo>
                      <a:lnTo>
                        <a:pt x="700" y="2939"/>
                      </a:lnTo>
                      <a:lnTo>
                        <a:pt x="663" y="2933"/>
                      </a:lnTo>
                      <a:lnTo>
                        <a:pt x="625" y="2921"/>
                      </a:lnTo>
                      <a:lnTo>
                        <a:pt x="590" y="2904"/>
                      </a:lnTo>
                      <a:lnTo>
                        <a:pt x="556" y="2878"/>
                      </a:lnTo>
                      <a:lnTo>
                        <a:pt x="525" y="2848"/>
                      </a:lnTo>
                      <a:lnTo>
                        <a:pt x="498" y="2809"/>
                      </a:lnTo>
                      <a:lnTo>
                        <a:pt x="478" y="2764"/>
                      </a:lnTo>
                      <a:lnTo>
                        <a:pt x="466" y="2722"/>
                      </a:lnTo>
                      <a:lnTo>
                        <a:pt x="462" y="2678"/>
                      </a:lnTo>
                      <a:lnTo>
                        <a:pt x="466" y="2632"/>
                      </a:lnTo>
                      <a:lnTo>
                        <a:pt x="478" y="2590"/>
                      </a:lnTo>
                      <a:lnTo>
                        <a:pt x="496" y="2549"/>
                      </a:lnTo>
                      <a:lnTo>
                        <a:pt x="518" y="2513"/>
                      </a:lnTo>
                      <a:lnTo>
                        <a:pt x="545" y="2483"/>
                      </a:lnTo>
                      <a:lnTo>
                        <a:pt x="556" y="2474"/>
                      </a:lnTo>
                      <a:lnTo>
                        <a:pt x="568" y="2466"/>
                      </a:lnTo>
                      <a:lnTo>
                        <a:pt x="571" y="2462"/>
                      </a:lnTo>
                      <a:lnTo>
                        <a:pt x="583" y="2455"/>
                      </a:lnTo>
                      <a:lnTo>
                        <a:pt x="600" y="2444"/>
                      </a:lnTo>
                      <a:lnTo>
                        <a:pt x="625" y="2427"/>
                      </a:lnTo>
                      <a:lnTo>
                        <a:pt x="656" y="2404"/>
                      </a:lnTo>
                      <a:lnTo>
                        <a:pt x="691" y="2381"/>
                      </a:lnTo>
                      <a:lnTo>
                        <a:pt x="732" y="2354"/>
                      </a:lnTo>
                      <a:lnTo>
                        <a:pt x="778" y="2323"/>
                      </a:lnTo>
                      <a:lnTo>
                        <a:pt x="827" y="2289"/>
                      </a:lnTo>
                      <a:lnTo>
                        <a:pt x="880" y="2253"/>
                      </a:lnTo>
                      <a:lnTo>
                        <a:pt x="934" y="2216"/>
                      </a:lnTo>
                      <a:lnTo>
                        <a:pt x="992" y="2179"/>
                      </a:lnTo>
                      <a:lnTo>
                        <a:pt x="1051" y="2138"/>
                      </a:lnTo>
                      <a:lnTo>
                        <a:pt x="1111" y="2097"/>
                      </a:lnTo>
                      <a:lnTo>
                        <a:pt x="1172" y="2056"/>
                      </a:lnTo>
                      <a:lnTo>
                        <a:pt x="1233" y="2014"/>
                      </a:lnTo>
                      <a:lnTo>
                        <a:pt x="1294" y="1973"/>
                      </a:lnTo>
                      <a:lnTo>
                        <a:pt x="1354" y="1932"/>
                      </a:lnTo>
                      <a:lnTo>
                        <a:pt x="1412" y="1893"/>
                      </a:lnTo>
                      <a:lnTo>
                        <a:pt x="1468" y="1856"/>
                      </a:lnTo>
                      <a:lnTo>
                        <a:pt x="1522" y="1819"/>
                      </a:lnTo>
                      <a:lnTo>
                        <a:pt x="1573" y="1785"/>
                      </a:lnTo>
                      <a:lnTo>
                        <a:pt x="1620" y="1752"/>
                      </a:lnTo>
                      <a:lnTo>
                        <a:pt x="1663" y="1724"/>
                      </a:lnTo>
                      <a:lnTo>
                        <a:pt x="1702" y="1696"/>
                      </a:lnTo>
                      <a:lnTo>
                        <a:pt x="1736" y="1674"/>
                      </a:lnTo>
                      <a:lnTo>
                        <a:pt x="1763" y="1656"/>
                      </a:lnTo>
                      <a:lnTo>
                        <a:pt x="1785" y="1640"/>
                      </a:lnTo>
                      <a:lnTo>
                        <a:pt x="1800" y="1630"/>
                      </a:lnTo>
                      <a:lnTo>
                        <a:pt x="1802" y="1610"/>
                      </a:lnTo>
                      <a:lnTo>
                        <a:pt x="1805" y="1577"/>
                      </a:lnTo>
                      <a:lnTo>
                        <a:pt x="1811" y="1537"/>
                      </a:lnTo>
                      <a:lnTo>
                        <a:pt x="1816" y="1489"/>
                      </a:lnTo>
                      <a:lnTo>
                        <a:pt x="1821" y="1433"/>
                      </a:lnTo>
                      <a:lnTo>
                        <a:pt x="1828" y="1370"/>
                      </a:lnTo>
                      <a:lnTo>
                        <a:pt x="1834" y="1304"/>
                      </a:lnTo>
                      <a:lnTo>
                        <a:pt x="1841" y="1231"/>
                      </a:lnTo>
                      <a:lnTo>
                        <a:pt x="1850" y="1156"/>
                      </a:lnTo>
                      <a:lnTo>
                        <a:pt x="1856" y="1078"/>
                      </a:lnTo>
                      <a:lnTo>
                        <a:pt x="1865" y="998"/>
                      </a:lnTo>
                      <a:lnTo>
                        <a:pt x="1873" y="919"/>
                      </a:lnTo>
                      <a:lnTo>
                        <a:pt x="1882" y="839"/>
                      </a:lnTo>
                      <a:lnTo>
                        <a:pt x="1890" y="759"/>
                      </a:lnTo>
                      <a:lnTo>
                        <a:pt x="1897" y="683"/>
                      </a:lnTo>
                      <a:lnTo>
                        <a:pt x="1906" y="608"/>
                      </a:lnTo>
                      <a:lnTo>
                        <a:pt x="1912" y="538"/>
                      </a:lnTo>
                      <a:lnTo>
                        <a:pt x="1919" y="472"/>
                      </a:lnTo>
                      <a:lnTo>
                        <a:pt x="1924" y="413"/>
                      </a:lnTo>
                      <a:lnTo>
                        <a:pt x="1931" y="360"/>
                      </a:lnTo>
                      <a:lnTo>
                        <a:pt x="1935" y="314"/>
                      </a:lnTo>
                      <a:lnTo>
                        <a:pt x="1940" y="277"/>
                      </a:lnTo>
                      <a:lnTo>
                        <a:pt x="1941" y="249"/>
                      </a:lnTo>
                      <a:lnTo>
                        <a:pt x="1943" y="233"/>
                      </a:lnTo>
                      <a:lnTo>
                        <a:pt x="1945" y="227"/>
                      </a:lnTo>
                      <a:lnTo>
                        <a:pt x="1946" y="210"/>
                      </a:lnTo>
                      <a:lnTo>
                        <a:pt x="1957" y="176"/>
                      </a:lnTo>
                      <a:lnTo>
                        <a:pt x="1970" y="142"/>
                      </a:lnTo>
                      <a:lnTo>
                        <a:pt x="1991" y="110"/>
                      </a:lnTo>
                      <a:lnTo>
                        <a:pt x="2014" y="81"/>
                      </a:lnTo>
                      <a:lnTo>
                        <a:pt x="2043" y="54"/>
                      </a:lnTo>
                      <a:lnTo>
                        <a:pt x="2077" y="32"/>
                      </a:lnTo>
                      <a:lnTo>
                        <a:pt x="2115" y="15"/>
                      </a:lnTo>
                      <a:lnTo>
                        <a:pt x="2159" y="3"/>
                      </a:lnTo>
                      <a:lnTo>
                        <a:pt x="2205" y="0"/>
                      </a:lnTo>
                      <a:close/>
                    </a:path>
                  </a:pathLst>
                </a:custGeom>
                <a:solidFill>
                  <a:srgbClr val="3DCD58"/>
                </a:solidFill>
                <a:ln w="0">
                  <a:noFill/>
                  <a:prstDash val="solid"/>
                  <a:round/>
                  <a:headEnd/>
                  <a:tailEnd/>
                </a:ln>
              </p:spPr>
              <p:txBody>
                <a:bodyPr vert="horz" wrap="square" lIns="162517" tIns="81259" rIns="162517" bIns="81259" numCol="1" anchor="t" anchorCtr="0" compatLnSpc="1">
                  <a:prstTxWarp prst="textNoShape">
                    <a:avLst/>
                  </a:prstTxWarp>
                </a:bodyPr>
                <a:lstStyle/>
                <a:p>
                  <a:pPr defTabSz="1219170">
                    <a:defRPr/>
                  </a:pPr>
                  <a:endParaRPr lang="en-AU" sz="2844" kern="0">
                    <a:latin typeface="Arial"/>
                  </a:endParaRPr>
                </a:p>
              </p:txBody>
            </p:sp>
          </p:grpSp>
        </p:grpSp>
        <p:cxnSp>
          <p:nvCxnSpPr>
            <p:cNvPr id="93" name="Straight Connector 92">
              <a:extLst>
                <a:ext uri="{FF2B5EF4-FFF2-40B4-BE49-F238E27FC236}">
                  <a16:creationId xmlns:a16="http://schemas.microsoft.com/office/drawing/2014/main" id="{0CD4E716-D1B4-4A5D-A07B-BEF5022930AE}"/>
                </a:ext>
              </a:extLst>
            </p:cNvPr>
            <p:cNvCxnSpPr>
              <a:stCxn id="106" idx="6"/>
              <a:endCxn id="95" idx="2"/>
            </p:cNvCxnSpPr>
            <p:nvPr/>
          </p:nvCxnSpPr>
          <p:spPr>
            <a:xfrm flipV="1">
              <a:off x="5181600" y="4184623"/>
              <a:ext cx="476867" cy="3224"/>
            </a:xfrm>
            <a:prstGeom prst="line">
              <a:avLst/>
            </a:prstGeom>
            <a:noFill/>
            <a:ln w="12700" cap="rnd" cmpd="sng" algn="ctr">
              <a:solidFill>
                <a:srgbClr val="B10043"/>
              </a:solidFill>
              <a:prstDash val="solid"/>
            </a:ln>
            <a:effectLst/>
          </p:spPr>
        </p:cxnSp>
        <p:sp>
          <p:nvSpPr>
            <p:cNvPr id="94" name="Freeform 19">
              <a:extLst>
                <a:ext uri="{FF2B5EF4-FFF2-40B4-BE49-F238E27FC236}">
                  <a16:creationId xmlns:a16="http://schemas.microsoft.com/office/drawing/2014/main" id="{E587B9C5-7CA6-4744-A064-79F9A0DDE6F1}"/>
                </a:ext>
              </a:extLst>
            </p:cNvPr>
            <p:cNvSpPr>
              <a:spLocks/>
            </p:cNvSpPr>
            <p:nvPr/>
          </p:nvSpPr>
          <p:spPr bwMode="auto">
            <a:xfrm>
              <a:off x="5264057" y="3822695"/>
              <a:ext cx="307424" cy="329976"/>
            </a:xfrm>
            <a:custGeom>
              <a:avLst/>
              <a:gdLst>
                <a:gd name="T0" fmla="*/ 388 w 435"/>
                <a:gd name="T1" fmla="*/ 4 h 466"/>
                <a:gd name="T2" fmla="*/ 312 w 435"/>
                <a:gd name="T3" fmla="*/ 62 h 466"/>
                <a:gd name="T4" fmla="*/ 307 w 435"/>
                <a:gd name="T5" fmla="*/ 77 h 466"/>
                <a:gd name="T6" fmla="*/ 320 w 435"/>
                <a:gd name="T7" fmla="*/ 86 h 466"/>
                <a:gd name="T8" fmla="*/ 382 w 435"/>
                <a:gd name="T9" fmla="*/ 86 h 466"/>
                <a:gd name="T10" fmla="*/ 239 w 435"/>
                <a:gd name="T11" fmla="*/ 194 h 466"/>
                <a:gd name="T12" fmla="*/ 233 w 435"/>
                <a:gd name="T13" fmla="*/ 205 h 466"/>
                <a:gd name="T14" fmla="*/ 234 w 435"/>
                <a:gd name="T15" fmla="*/ 209 h 466"/>
                <a:gd name="T16" fmla="*/ 247 w 435"/>
                <a:gd name="T17" fmla="*/ 218 h 466"/>
                <a:gd name="T18" fmla="*/ 321 w 435"/>
                <a:gd name="T19" fmla="*/ 218 h 466"/>
                <a:gd name="T20" fmla="*/ 111 w 435"/>
                <a:gd name="T21" fmla="*/ 366 h 466"/>
                <a:gd name="T22" fmla="*/ 210 w 435"/>
                <a:gd name="T23" fmla="*/ 260 h 466"/>
                <a:gd name="T24" fmla="*/ 214 w 435"/>
                <a:gd name="T25" fmla="*/ 251 h 466"/>
                <a:gd name="T26" fmla="*/ 213 w 435"/>
                <a:gd name="T27" fmla="*/ 246 h 466"/>
                <a:gd name="T28" fmla="*/ 200 w 435"/>
                <a:gd name="T29" fmla="*/ 238 h 466"/>
                <a:gd name="T30" fmla="*/ 124 w 435"/>
                <a:gd name="T31" fmla="*/ 238 h 466"/>
                <a:gd name="T32" fmla="*/ 255 w 435"/>
                <a:gd name="T33" fmla="*/ 131 h 466"/>
                <a:gd name="T34" fmla="*/ 260 w 435"/>
                <a:gd name="T35" fmla="*/ 120 h 466"/>
                <a:gd name="T36" fmla="*/ 259 w 435"/>
                <a:gd name="T37" fmla="*/ 116 h 466"/>
                <a:gd name="T38" fmla="*/ 247 w 435"/>
                <a:gd name="T39" fmla="*/ 107 h 466"/>
                <a:gd name="T40" fmla="*/ 177 w 435"/>
                <a:gd name="T41" fmla="*/ 107 h 466"/>
                <a:gd name="T42" fmla="*/ 279 w 435"/>
                <a:gd name="T43" fmla="*/ 29 h 466"/>
                <a:gd name="T44" fmla="*/ 285 w 435"/>
                <a:gd name="T45" fmla="*/ 18 h 466"/>
                <a:gd name="T46" fmla="*/ 282 w 435"/>
                <a:gd name="T47" fmla="*/ 10 h 466"/>
                <a:gd name="T48" fmla="*/ 263 w 435"/>
                <a:gd name="T49" fmla="*/ 7 h 466"/>
                <a:gd name="T50" fmla="*/ 130 w 435"/>
                <a:gd name="T51" fmla="*/ 110 h 466"/>
                <a:gd name="T52" fmla="*/ 125 w 435"/>
                <a:gd name="T53" fmla="*/ 125 h 466"/>
                <a:gd name="T54" fmla="*/ 138 w 435"/>
                <a:gd name="T55" fmla="*/ 134 h 466"/>
                <a:gd name="T56" fmla="*/ 210 w 435"/>
                <a:gd name="T57" fmla="*/ 134 h 466"/>
                <a:gd name="T58" fmla="*/ 79 w 435"/>
                <a:gd name="T59" fmla="*/ 241 h 466"/>
                <a:gd name="T60" fmla="*/ 74 w 435"/>
                <a:gd name="T61" fmla="*/ 251 h 466"/>
                <a:gd name="T62" fmla="*/ 74 w 435"/>
                <a:gd name="T63" fmla="*/ 256 h 466"/>
                <a:gd name="T64" fmla="*/ 87 w 435"/>
                <a:gd name="T65" fmla="*/ 264 h 466"/>
                <a:gd name="T66" fmla="*/ 170 w 435"/>
                <a:gd name="T67" fmla="*/ 264 h 466"/>
                <a:gd name="T68" fmla="*/ 3 w 435"/>
                <a:gd name="T69" fmla="*/ 442 h 466"/>
                <a:gd name="T70" fmla="*/ 0 w 435"/>
                <a:gd name="T71" fmla="*/ 452 h 466"/>
                <a:gd name="T72" fmla="*/ 3 w 435"/>
                <a:gd name="T73" fmla="*/ 460 h 466"/>
                <a:gd name="T74" fmla="*/ 21 w 435"/>
                <a:gd name="T75" fmla="*/ 462 h 466"/>
                <a:gd name="T76" fmla="*/ 371 w 435"/>
                <a:gd name="T77" fmla="*/ 216 h 466"/>
                <a:gd name="T78" fmla="*/ 376 w 435"/>
                <a:gd name="T79" fmla="*/ 201 h 466"/>
                <a:gd name="T80" fmla="*/ 364 w 435"/>
                <a:gd name="T81" fmla="*/ 191 h 466"/>
                <a:gd name="T82" fmla="*/ 287 w 435"/>
                <a:gd name="T83" fmla="*/ 191 h 466"/>
                <a:gd name="T84" fmla="*/ 430 w 435"/>
                <a:gd name="T85" fmla="*/ 84 h 466"/>
                <a:gd name="T86" fmla="*/ 435 w 435"/>
                <a:gd name="T87" fmla="*/ 73 h 466"/>
                <a:gd name="T88" fmla="*/ 434 w 435"/>
                <a:gd name="T89" fmla="*/ 69 h 466"/>
                <a:gd name="T90" fmla="*/ 422 w 435"/>
                <a:gd name="T91" fmla="*/ 60 h 466"/>
                <a:gd name="T92" fmla="*/ 359 w 435"/>
                <a:gd name="T93" fmla="*/ 60 h 466"/>
                <a:gd name="T94" fmla="*/ 404 w 435"/>
                <a:gd name="T95" fmla="*/ 26 h 466"/>
                <a:gd name="T96" fmla="*/ 410 w 435"/>
                <a:gd name="T97" fmla="*/ 15 h 466"/>
                <a:gd name="T98" fmla="*/ 407 w 435"/>
                <a:gd name="T99" fmla="*/ 7 h 466"/>
                <a:gd name="T100" fmla="*/ 388 w 435"/>
                <a:gd name="T101" fmla="*/ 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5" h="466">
                  <a:moveTo>
                    <a:pt x="388" y="4"/>
                  </a:moveTo>
                  <a:cubicBezTo>
                    <a:pt x="312" y="62"/>
                    <a:pt x="312" y="62"/>
                    <a:pt x="312" y="62"/>
                  </a:cubicBezTo>
                  <a:cubicBezTo>
                    <a:pt x="307" y="66"/>
                    <a:pt x="305" y="72"/>
                    <a:pt x="307" y="77"/>
                  </a:cubicBezTo>
                  <a:cubicBezTo>
                    <a:pt x="309" y="83"/>
                    <a:pt x="314" y="86"/>
                    <a:pt x="320" y="86"/>
                  </a:cubicBezTo>
                  <a:cubicBezTo>
                    <a:pt x="320" y="86"/>
                    <a:pt x="352" y="86"/>
                    <a:pt x="382" y="86"/>
                  </a:cubicBezTo>
                  <a:cubicBezTo>
                    <a:pt x="339" y="118"/>
                    <a:pt x="239" y="194"/>
                    <a:pt x="239" y="194"/>
                  </a:cubicBezTo>
                  <a:cubicBezTo>
                    <a:pt x="235" y="197"/>
                    <a:pt x="233" y="201"/>
                    <a:pt x="233" y="205"/>
                  </a:cubicBezTo>
                  <a:cubicBezTo>
                    <a:pt x="233" y="206"/>
                    <a:pt x="234" y="207"/>
                    <a:pt x="234" y="209"/>
                  </a:cubicBezTo>
                  <a:cubicBezTo>
                    <a:pt x="236" y="214"/>
                    <a:pt x="241" y="218"/>
                    <a:pt x="247" y="218"/>
                  </a:cubicBezTo>
                  <a:cubicBezTo>
                    <a:pt x="247" y="218"/>
                    <a:pt x="287" y="218"/>
                    <a:pt x="321" y="218"/>
                  </a:cubicBezTo>
                  <a:cubicBezTo>
                    <a:pt x="284" y="244"/>
                    <a:pt x="200" y="304"/>
                    <a:pt x="111" y="366"/>
                  </a:cubicBezTo>
                  <a:cubicBezTo>
                    <a:pt x="160" y="313"/>
                    <a:pt x="210" y="260"/>
                    <a:pt x="210" y="260"/>
                  </a:cubicBezTo>
                  <a:cubicBezTo>
                    <a:pt x="212" y="258"/>
                    <a:pt x="214" y="254"/>
                    <a:pt x="214" y="251"/>
                  </a:cubicBezTo>
                  <a:cubicBezTo>
                    <a:pt x="214" y="249"/>
                    <a:pt x="213" y="248"/>
                    <a:pt x="213" y="246"/>
                  </a:cubicBezTo>
                  <a:cubicBezTo>
                    <a:pt x="210" y="241"/>
                    <a:pt x="206" y="238"/>
                    <a:pt x="200" y="238"/>
                  </a:cubicBezTo>
                  <a:cubicBezTo>
                    <a:pt x="200" y="238"/>
                    <a:pt x="158" y="238"/>
                    <a:pt x="124" y="238"/>
                  </a:cubicBezTo>
                  <a:cubicBezTo>
                    <a:pt x="163" y="206"/>
                    <a:pt x="255" y="131"/>
                    <a:pt x="255" y="131"/>
                  </a:cubicBezTo>
                  <a:cubicBezTo>
                    <a:pt x="258" y="128"/>
                    <a:pt x="260" y="124"/>
                    <a:pt x="260" y="120"/>
                  </a:cubicBezTo>
                  <a:cubicBezTo>
                    <a:pt x="260" y="119"/>
                    <a:pt x="260" y="117"/>
                    <a:pt x="259" y="116"/>
                  </a:cubicBezTo>
                  <a:cubicBezTo>
                    <a:pt x="258" y="111"/>
                    <a:pt x="253" y="107"/>
                    <a:pt x="247" y="107"/>
                  </a:cubicBezTo>
                  <a:cubicBezTo>
                    <a:pt x="247" y="107"/>
                    <a:pt x="209" y="107"/>
                    <a:pt x="177" y="107"/>
                  </a:cubicBezTo>
                  <a:cubicBezTo>
                    <a:pt x="214" y="79"/>
                    <a:pt x="279" y="29"/>
                    <a:pt x="279" y="29"/>
                  </a:cubicBezTo>
                  <a:cubicBezTo>
                    <a:pt x="283" y="26"/>
                    <a:pt x="285" y="22"/>
                    <a:pt x="285" y="18"/>
                  </a:cubicBezTo>
                  <a:cubicBezTo>
                    <a:pt x="285" y="15"/>
                    <a:pt x="284" y="12"/>
                    <a:pt x="282" y="10"/>
                  </a:cubicBezTo>
                  <a:cubicBezTo>
                    <a:pt x="277" y="4"/>
                    <a:pt x="269" y="3"/>
                    <a:pt x="263" y="7"/>
                  </a:cubicBezTo>
                  <a:cubicBezTo>
                    <a:pt x="130" y="110"/>
                    <a:pt x="130" y="110"/>
                    <a:pt x="130" y="110"/>
                  </a:cubicBezTo>
                  <a:cubicBezTo>
                    <a:pt x="125" y="113"/>
                    <a:pt x="123" y="119"/>
                    <a:pt x="125" y="125"/>
                  </a:cubicBezTo>
                  <a:cubicBezTo>
                    <a:pt x="127" y="130"/>
                    <a:pt x="132" y="134"/>
                    <a:pt x="138" y="134"/>
                  </a:cubicBezTo>
                  <a:cubicBezTo>
                    <a:pt x="138" y="134"/>
                    <a:pt x="177" y="134"/>
                    <a:pt x="210" y="134"/>
                  </a:cubicBezTo>
                  <a:cubicBezTo>
                    <a:pt x="171" y="166"/>
                    <a:pt x="79" y="241"/>
                    <a:pt x="79" y="241"/>
                  </a:cubicBezTo>
                  <a:cubicBezTo>
                    <a:pt x="75" y="243"/>
                    <a:pt x="74" y="247"/>
                    <a:pt x="74" y="251"/>
                  </a:cubicBezTo>
                  <a:cubicBezTo>
                    <a:pt x="74" y="253"/>
                    <a:pt x="74" y="254"/>
                    <a:pt x="74" y="256"/>
                  </a:cubicBezTo>
                  <a:cubicBezTo>
                    <a:pt x="76" y="261"/>
                    <a:pt x="81" y="264"/>
                    <a:pt x="87" y="264"/>
                  </a:cubicBezTo>
                  <a:cubicBezTo>
                    <a:pt x="87" y="264"/>
                    <a:pt x="137" y="264"/>
                    <a:pt x="170" y="264"/>
                  </a:cubicBezTo>
                  <a:cubicBezTo>
                    <a:pt x="136" y="300"/>
                    <a:pt x="3" y="442"/>
                    <a:pt x="3" y="442"/>
                  </a:cubicBezTo>
                  <a:cubicBezTo>
                    <a:pt x="1" y="445"/>
                    <a:pt x="0" y="448"/>
                    <a:pt x="0" y="452"/>
                  </a:cubicBezTo>
                  <a:cubicBezTo>
                    <a:pt x="0" y="455"/>
                    <a:pt x="1" y="458"/>
                    <a:pt x="3" y="460"/>
                  </a:cubicBezTo>
                  <a:cubicBezTo>
                    <a:pt x="7" y="465"/>
                    <a:pt x="15" y="466"/>
                    <a:pt x="21" y="462"/>
                  </a:cubicBezTo>
                  <a:cubicBezTo>
                    <a:pt x="371" y="216"/>
                    <a:pt x="371" y="216"/>
                    <a:pt x="371" y="216"/>
                  </a:cubicBezTo>
                  <a:cubicBezTo>
                    <a:pt x="376" y="212"/>
                    <a:pt x="378" y="206"/>
                    <a:pt x="376" y="201"/>
                  </a:cubicBezTo>
                  <a:cubicBezTo>
                    <a:pt x="375" y="195"/>
                    <a:pt x="369" y="191"/>
                    <a:pt x="364" y="191"/>
                  </a:cubicBezTo>
                  <a:cubicBezTo>
                    <a:pt x="364" y="191"/>
                    <a:pt x="321" y="191"/>
                    <a:pt x="287" y="191"/>
                  </a:cubicBezTo>
                  <a:cubicBezTo>
                    <a:pt x="329" y="159"/>
                    <a:pt x="430" y="84"/>
                    <a:pt x="430" y="84"/>
                  </a:cubicBezTo>
                  <a:cubicBezTo>
                    <a:pt x="433" y="81"/>
                    <a:pt x="435" y="77"/>
                    <a:pt x="435" y="73"/>
                  </a:cubicBezTo>
                  <a:cubicBezTo>
                    <a:pt x="435" y="72"/>
                    <a:pt x="435" y="70"/>
                    <a:pt x="434" y="69"/>
                  </a:cubicBezTo>
                  <a:cubicBezTo>
                    <a:pt x="433" y="63"/>
                    <a:pt x="427" y="60"/>
                    <a:pt x="422" y="60"/>
                  </a:cubicBezTo>
                  <a:cubicBezTo>
                    <a:pt x="422" y="60"/>
                    <a:pt x="389" y="60"/>
                    <a:pt x="359" y="60"/>
                  </a:cubicBezTo>
                  <a:cubicBezTo>
                    <a:pt x="381" y="43"/>
                    <a:pt x="404" y="26"/>
                    <a:pt x="404" y="26"/>
                  </a:cubicBezTo>
                  <a:cubicBezTo>
                    <a:pt x="408" y="23"/>
                    <a:pt x="410" y="19"/>
                    <a:pt x="410" y="15"/>
                  </a:cubicBezTo>
                  <a:cubicBezTo>
                    <a:pt x="410" y="12"/>
                    <a:pt x="409" y="10"/>
                    <a:pt x="407" y="7"/>
                  </a:cubicBezTo>
                  <a:cubicBezTo>
                    <a:pt x="403" y="1"/>
                    <a:pt x="394" y="0"/>
                    <a:pt x="388" y="4"/>
                  </a:cubicBezTo>
                  <a:close/>
                </a:path>
              </a:pathLst>
            </a:custGeom>
            <a:solidFill>
              <a:srgbClr val="B10043"/>
            </a:solidFill>
            <a:ln>
              <a:noFill/>
            </a:ln>
          </p:spPr>
          <p:txBody>
            <a:bodyPr vert="horz" wrap="square" lIns="162517" tIns="81259" rIns="162517" bIns="81259" numCol="1" anchor="t" anchorCtr="0" compatLnSpc="1">
              <a:prstTxWarp prst="textNoShape">
                <a:avLst/>
              </a:prstTxWarp>
            </a:bodyPr>
            <a:lstStyle/>
            <a:p>
              <a:pPr defTabSz="1219170">
                <a:defRPr/>
              </a:pPr>
              <a:endParaRPr lang="en-AU" sz="3199" kern="0">
                <a:latin typeface="Arial"/>
              </a:endParaRPr>
            </a:p>
          </p:txBody>
        </p:sp>
      </p:grpSp>
      <p:sp>
        <p:nvSpPr>
          <p:cNvPr id="109" name="Content Placeholder 4">
            <a:extLst>
              <a:ext uri="{FF2B5EF4-FFF2-40B4-BE49-F238E27FC236}">
                <a16:creationId xmlns:a16="http://schemas.microsoft.com/office/drawing/2014/main" id="{93B0F6B6-AAD1-4256-85EF-171358FCD8B3}"/>
              </a:ext>
            </a:extLst>
          </p:cNvPr>
          <p:cNvSpPr txBox="1">
            <a:spLocks/>
          </p:cNvSpPr>
          <p:nvPr/>
        </p:nvSpPr>
        <p:spPr>
          <a:xfrm>
            <a:off x="8292455" y="5256657"/>
            <a:ext cx="3368239" cy="1122615"/>
          </a:xfrm>
          <a:prstGeom prst="rect">
            <a:avLst/>
          </a:prstGeom>
          <a:noFill/>
          <a:ln>
            <a:noFill/>
          </a:ln>
          <a:effectLst/>
        </p:spPr>
        <p:txBody>
          <a:bodyPr vert="horz" wrap="square" lIns="60944" tIns="60944" rIns="60944" bIns="60944"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indent="20442" algn="ctr" defTabSz="609017" eaLnBrk="0" hangingPunct="0">
              <a:buClr>
                <a:srgbClr val="3DCD58"/>
              </a:buClr>
              <a:defRPr/>
            </a:pPr>
            <a:r>
              <a:rPr lang="en-AU" sz="2400" b="1" kern="0" dirty="0">
                <a:latin typeface="Arial"/>
                <a:cs typeface="Arial"/>
              </a:rPr>
              <a:t>Off-grid</a:t>
            </a:r>
            <a:endParaRPr lang="en-US" sz="2400" b="1" kern="0" dirty="0">
              <a:latin typeface="Arial"/>
              <a:cs typeface="Arial"/>
            </a:endParaRPr>
          </a:p>
        </p:txBody>
      </p:sp>
      <p:sp>
        <p:nvSpPr>
          <p:cNvPr id="111" name="Content Placeholder 59">
            <a:extLst>
              <a:ext uri="{FF2B5EF4-FFF2-40B4-BE49-F238E27FC236}">
                <a16:creationId xmlns:a16="http://schemas.microsoft.com/office/drawing/2014/main" id="{825ACF7A-89CA-4897-B667-17441926E153}"/>
              </a:ext>
            </a:extLst>
          </p:cNvPr>
          <p:cNvSpPr txBox="1">
            <a:spLocks/>
          </p:cNvSpPr>
          <p:nvPr/>
        </p:nvSpPr>
        <p:spPr>
          <a:xfrm>
            <a:off x="8567072" y="2051664"/>
            <a:ext cx="2743200" cy="1289850"/>
          </a:xfrm>
          <a:prstGeom prst="rect">
            <a:avLst/>
          </a:prstGeom>
        </p:spPr>
        <p:txBody>
          <a:bodyPr/>
          <a:lstStyle>
            <a:defPPr>
              <a:defRPr lang="en-US"/>
            </a:defPPr>
            <a:lvl1pPr marL="342172" indent="-342172" defTabSz="456243">
              <a:spcBef>
                <a:spcPct val="20000"/>
              </a:spcBef>
              <a:buFont typeface="Arial"/>
              <a:buChar char="•"/>
              <a:defRPr sz="3200"/>
            </a:lvl1pPr>
            <a:lvl2pPr marL="0" marR="0" lvl="1" indent="0" algn="ctr" defTabSz="608309" fontAlgn="auto">
              <a:lnSpc>
                <a:spcPct val="100000"/>
              </a:lnSpc>
              <a:spcBef>
                <a:spcPct val="20000"/>
              </a:spcBef>
              <a:spcAft>
                <a:spcPts val="0"/>
              </a:spcAft>
              <a:buClrTx/>
              <a:buSzTx/>
              <a:buFont typeface="Arial"/>
              <a:buNone/>
              <a:defRPr kumimoji="0" sz="1600" b="0" i="0" u="none" strike="noStrike" cap="none" spc="0" normalizeH="0" baseline="0">
                <a:ln>
                  <a:noFill/>
                </a:ln>
                <a:solidFill>
                  <a:schemeClr val="tx1">
                    <a:lumMod val="50000"/>
                    <a:lumOff val="50000"/>
                  </a:schemeClr>
                </a:solidFill>
                <a:effectLst/>
                <a:uLnTx/>
                <a:uFillTx/>
                <a:latin typeface="Arial"/>
              </a:defRPr>
            </a:lvl2pPr>
            <a:lvl3pPr marL="1140601" indent="-228129" defTabSz="456243">
              <a:spcBef>
                <a:spcPct val="20000"/>
              </a:spcBef>
              <a:buFont typeface="Arial"/>
              <a:buChar char="•"/>
              <a:defRPr sz="2400"/>
            </a:lvl3pPr>
            <a:lvl4pPr marL="1596847" indent="-228129" defTabSz="456243">
              <a:spcBef>
                <a:spcPct val="20000"/>
              </a:spcBef>
              <a:buFont typeface="Arial"/>
              <a:buChar char="–"/>
              <a:defRPr sz="2000"/>
            </a:lvl4pPr>
            <a:lvl5pPr marL="2053087" indent="-228129" defTabSz="456243">
              <a:spcBef>
                <a:spcPct val="20000"/>
              </a:spcBef>
              <a:buFont typeface="Arial"/>
              <a:buChar char="»"/>
              <a:defRPr sz="2000"/>
            </a:lvl5pPr>
            <a:lvl6pPr marL="2509316" indent="-228129" defTabSz="456243">
              <a:spcBef>
                <a:spcPct val="20000"/>
              </a:spcBef>
              <a:buFont typeface="Arial"/>
              <a:buChar char="•"/>
              <a:defRPr sz="2000"/>
            </a:lvl6pPr>
            <a:lvl7pPr marL="2965571" indent="-228129" defTabSz="456243">
              <a:spcBef>
                <a:spcPct val="20000"/>
              </a:spcBef>
              <a:buFont typeface="Arial"/>
              <a:buChar char="•"/>
              <a:defRPr sz="2000"/>
            </a:lvl7pPr>
            <a:lvl8pPr marL="3421811" indent="-228129" defTabSz="456243">
              <a:spcBef>
                <a:spcPct val="20000"/>
              </a:spcBef>
              <a:buFont typeface="Arial"/>
              <a:buChar char="•"/>
              <a:defRPr sz="2000"/>
            </a:lvl8pPr>
            <a:lvl9pPr marL="3878046" indent="-228129" defTabSz="456243">
              <a:spcBef>
                <a:spcPct val="20000"/>
              </a:spcBef>
              <a:buFont typeface="Arial"/>
              <a:buChar char="•"/>
              <a:defRPr sz="2000"/>
            </a:lvl9pPr>
          </a:lstStyle>
          <a:p>
            <a:pPr lvl="1"/>
            <a:r>
              <a:rPr lang="en-AU" sz="1800" dirty="0">
                <a:solidFill>
                  <a:schemeClr val="tx1"/>
                </a:solidFill>
              </a:rPr>
              <a:t>Microgrid will generate energy from local source(s) as no utility grid is available</a:t>
            </a:r>
          </a:p>
        </p:txBody>
      </p:sp>
      <p:grpSp>
        <p:nvGrpSpPr>
          <p:cNvPr id="112" name="Group 111">
            <a:extLst>
              <a:ext uri="{FF2B5EF4-FFF2-40B4-BE49-F238E27FC236}">
                <a16:creationId xmlns:a16="http://schemas.microsoft.com/office/drawing/2014/main" id="{6BA7D155-F755-4F23-B80E-7712CEA5B273}"/>
              </a:ext>
            </a:extLst>
          </p:cNvPr>
          <p:cNvGrpSpPr/>
          <p:nvPr/>
        </p:nvGrpSpPr>
        <p:grpSpPr>
          <a:xfrm>
            <a:off x="9059274" y="3413764"/>
            <a:ext cx="1845852" cy="1845846"/>
            <a:chOff x="5771964" y="2203190"/>
            <a:chExt cx="1117800" cy="1117798"/>
          </a:xfrm>
        </p:grpSpPr>
        <p:sp>
          <p:nvSpPr>
            <p:cNvPr id="113" name="Oval 112">
              <a:extLst>
                <a:ext uri="{FF2B5EF4-FFF2-40B4-BE49-F238E27FC236}">
                  <a16:creationId xmlns:a16="http://schemas.microsoft.com/office/drawing/2014/main" id="{097948DD-0DA3-4405-9179-CC36CF6E5DC3}"/>
                </a:ext>
              </a:extLst>
            </p:cNvPr>
            <p:cNvSpPr/>
            <p:nvPr/>
          </p:nvSpPr>
          <p:spPr>
            <a:xfrm>
              <a:off x="5771964" y="2203190"/>
              <a:ext cx="1117800" cy="1117798"/>
            </a:xfrm>
            <a:prstGeom prst="ellipse">
              <a:avLst/>
            </a:prstGeom>
            <a:noFill/>
            <a:ln w="12700" cap="rnd" cmpd="sng" algn="ctr">
              <a:solidFill>
                <a:srgbClr val="E47F00"/>
              </a:solidFill>
              <a:prstDash val="dash"/>
              <a:headEnd type="arrow" w="med" len="med"/>
              <a:tailEnd type="arrow" w="med" len="med"/>
            </a:ln>
            <a:effectLst/>
          </p:spPr>
          <p:txBody>
            <a:bodyPr rtlCol="0" anchor="ctr"/>
            <a:lstStyle/>
            <a:p>
              <a:pPr algn="ctr" defTabSz="1219170">
                <a:defRPr/>
              </a:pPr>
              <a:endParaRPr lang="en-AU" sz="3199" kern="0" dirty="0">
                <a:latin typeface="Arial"/>
              </a:endParaRPr>
            </a:p>
          </p:txBody>
        </p:sp>
        <p:grpSp>
          <p:nvGrpSpPr>
            <p:cNvPr id="114" name="Group 113">
              <a:extLst>
                <a:ext uri="{FF2B5EF4-FFF2-40B4-BE49-F238E27FC236}">
                  <a16:creationId xmlns:a16="http://schemas.microsoft.com/office/drawing/2014/main" id="{A8207D37-E750-479F-A9B1-75071934DE93}"/>
                </a:ext>
              </a:extLst>
            </p:cNvPr>
            <p:cNvGrpSpPr/>
            <p:nvPr/>
          </p:nvGrpSpPr>
          <p:grpSpPr>
            <a:xfrm>
              <a:off x="5910532" y="2304848"/>
              <a:ext cx="800017" cy="925462"/>
              <a:chOff x="8494008" y="2216038"/>
              <a:chExt cx="912846" cy="1055985"/>
            </a:xfrm>
          </p:grpSpPr>
          <p:sp>
            <p:nvSpPr>
              <p:cNvPr id="115" name="Freeform 37">
                <a:extLst>
                  <a:ext uri="{FF2B5EF4-FFF2-40B4-BE49-F238E27FC236}">
                    <a16:creationId xmlns:a16="http://schemas.microsoft.com/office/drawing/2014/main" id="{8558F89A-5A9D-44AF-8C22-BFB265402340}"/>
                  </a:ext>
                </a:extLst>
              </p:cNvPr>
              <p:cNvSpPr>
                <a:spLocks/>
              </p:cNvSpPr>
              <p:nvPr/>
            </p:nvSpPr>
            <p:spPr bwMode="auto">
              <a:xfrm>
                <a:off x="8817023" y="2994079"/>
                <a:ext cx="253041" cy="277944"/>
              </a:xfrm>
              <a:custGeom>
                <a:avLst/>
                <a:gdLst>
                  <a:gd name="T0" fmla="*/ 146 w 309"/>
                  <a:gd name="T1" fmla="*/ 5 h 339"/>
                  <a:gd name="T2" fmla="*/ 6 w 309"/>
                  <a:gd name="T3" fmla="*/ 132 h 339"/>
                  <a:gd name="T4" fmla="*/ 5 w 309"/>
                  <a:gd name="T5" fmla="*/ 151 h 339"/>
                  <a:gd name="T6" fmla="*/ 23 w 309"/>
                  <a:gd name="T7" fmla="*/ 152 h 339"/>
                  <a:gd name="T8" fmla="*/ 155 w 309"/>
                  <a:gd name="T9" fmla="*/ 33 h 339"/>
                  <a:gd name="T10" fmla="*/ 283 w 309"/>
                  <a:gd name="T11" fmla="*/ 149 h 339"/>
                  <a:gd name="T12" fmla="*/ 283 w 309"/>
                  <a:gd name="T13" fmla="*/ 313 h 339"/>
                  <a:gd name="T14" fmla="*/ 45 w 309"/>
                  <a:gd name="T15" fmla="*/ 313 h 339"/>
                  <a:gd name="T16" fmla="*/ 45 w 309"/>
                  <a:gd name="T17" fmla="*/ 228 h 339"/>
                  <a:gd name="T18" fmla="*/ 56 w 309"/>
                  <a:gd name="T19" fmla="*/ 202 h 339"/>
                  <a:gd name="T20" fmla="*/ 100 w 309"/>
                  <a:gd name="T21" fmla="*/ 187 h 339"/>
                  <a:gd name="T22" fmla="*/ 152 w 309"/>
                  <a:gd name="T23" fmla="*/ 229 h 339"/>
                  <a:gd name="T24" fmla="*/ 152 w 309"/>
                  <a:gd name="T25" fmla="*/ 272 h 339"/>
                  <a:gd name="T26" fmla="*/ 165 w 309"/>
                  <a:gd name="T27" fmla="*/ 285 h 339"/>
                  <a:gd name="T28" fmla="*/ 178 w 309"/>
                  <a:gd name="T29" fmla="*/ 272 h 339"/>
                  <a:gd name="T30" fmla="*/ 178 w 309"/>
                  <a:gd name="T31" fmla="*/ 229 h 339"/>
                  <a:gd name="T32" fmla="*/ 159 w 309"/>
                  <a:gd name="T33" fmla="*/ 182 h 339"/>
                  <a:gd name="T34" fmla="*/ 100 w 309"/>
                  <a:gd name="T35" fmla="*/ 161 h 339"/>
                  <a:gd name="T36" fmla="*/ 36 w 309"/>
                  <a:gd name="T37" fmla="*/ 184 h 339"/>
                  <a:gd name="T38" fmla="*/ 18 w 309"/>
                  <a:gd name="T39" fmla="*/ 229 h 339"/>
                  <a:gd name="T40" fmla="*/ 18 w 309"/>
                  <a:gd name="T41" fmla="*/ 229 h 339"/>
                  <a:gd name="T42" fmla="*/ 18 w 309"/>
                  <a:gd name="T43" fmla="*/ 326 h 339"/>
                  <a:gd name="T44" fmla="*/ 22 w 309"/>
                  <a:gd name="T45" fmla="*/ 335 h 339"/>
                  <a:gd name="T46" fmla="*/ 32 w 309"/>
                  <a:gd name="T47" fmla="*/ 339 h 339"/>
                  <a:gd name="T48" fmla="*/ 296 w 309"/>
                  <a:gd name="T49" fmla="*/ 339 h 339"/>
                  <a:gd name="T50" fmla="*/ 309 w 309"/>
                  <a:gd name="T51" fmla="*/ 326 h 339"/>
                  <a:gd name="T52" fmla="*/ 309 w 309"/>
                  <a:gd name="T53" fmla="*/ 143 h 339"/>
                  <a:gd name="T54" fmla="*/ 305 w 309"/>
                  <a:gd name="T55" fmla="*/ 133 h 339"/>
                  <a:gd name="T56" fmla="*/ 164 w 309"/>
                  <a:gd name="T57" fmla="*/ 5 h 339"/>
                  <a:gd name="T58" fmla="*/ 146 w 309"/>
                  <a:gd name="T59" fmla="*/ 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9" h="339">
                    <a:moveTo>
                      <a:pt x="146" y="5"/>
                    </a:moveTo>
                    <a:cubicBezTo>
                      <a:pt x="6" y="132"/>
                      <a:pt x="6" y="132"/>
                      <a:pt x="6" y="132"/>
                    </a:cubicBezTo>
                    <a:cubicBezTo>
                      <a:pt x="0" y="137"/>
                      <a:pt x="0" y="146"/>
                      <a:pt x="5" y="151"/>
                    </a:cubicBezTo>
                    <a:cubicBezTo>
                      <a:pt x="10" y="156"/>
                      <a:pt x="18" y="157"/>
                      <a:pt x="23" y="152"/>
                    </a:cubicBezTo>
                    <a:cubicBezTo>
                      <a:pt x="23" y="152"/>
                      <a:pt x="139" y="47"/>
                      <a:pt x="155" y="33"/>
                    </a:cubicBezTo>
                    <a:cubicBezTo>
                      <a:pt x="170" y="46"/>
                      <a:pt x="275" y="142"/>
                      <a:pt x="283" y="149"/>
                    </a:cubicBezTo>
                    <a:cubicBezTo>
                      <a:pt x="283" y="159"/>
                      <a:pt x="283" y="291"/>
                      <a:pt x="283" y="313"/>
                    </a:cubicBezTo>
                    <a:cubicBezTo>
                      <a:pt x="260" y="313"/>
                      <a:pt x="68" y="313"/>
                      <a:pt x="45" y="313"/>
                    </a:cubicBezTo>
                    <a:cubicBezTo>
                      <a:pt x="45" y="293"/>
                      <a:pt x="45" y="229"/>
                      <a:pt x="45" y="228"/>
                    </a:cubicBezTo>
                    <a:cubicBezTo>
                      <a:pt x="45" y="226"/>
                      <a:pt x="45" y="212"/>
                      <a:pt x="56" y="202"/>
                    </a:cubicBezTo>
                    <a:cubicBezTo>
                      <a:pt x="65" y="192"/>
                      <a:pt x="80" y="187"/>
                      <a:pt x="100" y="187"/>
                    </a:cubicBezTo>
                    <a:cubicBezTo>
                      <a:pt x="150" y="187"/>
                      <a:pt x="152" y="224"/>
                      <a:pt x="152" y="229"/>
                    </a:cubicBezTo>
                    <a:cubicBezTo>
                      <a:pt x="152" y="272"/>
                      <a:pt x="152" y="272"/>
                      <a:pt x="152" y="272"/>
                    </a:cubicBezTo>
                    <a:cubicBezTo>
                      <a:pt x="152" y="279"/>
                      <a:pt x="158" y="285"/>
                      <a:pt x="165" y="285"/>
                    </a:cubicBezTo>
                    <a:cubicBezTo>
                      <a:pt x="172" y="285"/>
                      <a:pt x="178" y="279"/>
                      <a:pt x="178" y="272"/>
                    </a:cubicBezTo>
                    <a:cubicBezTo>
                      <a:pt x="178" y="229"/>
                      <a:pt x="178" y="229"/>
                      <a:pt x="178" y="229"/>
                    </a:cubicBezTo>
                    <a:cubicBezTo>
                      <a:pt x="178" y="228"/>
                      <a:pt x="178" y="202"/>
                      <a:pt x="159" y="182"/>
                    </a:cubicBezTo>
                    <a:cubicBezTo>
                      <a:pt x="145" y="168"/>
                      <a:pt x="125" y="161"/>
                      <a:pt x="100" y="161"/>
                    </a:cubicBezTo>
                    <a:cubicBezTo>
                      <a:pt x="72" y="161"/>
                      <a:pt x="51" y="169"/>
                      <a:pt x="36" y="184"/>
                    </a:cubicBezTo>
                    <a:cubicBezTo>
                      <a:pt x="18" y="203"/>
                      <a:pt x="18" y="228"/>
                      <a:pt x="18" y="229"/>
                    </a:cubicBezTo>
                    <a:cubicBezTo>
                      <a:pt x="18" y="229"/>
                      <a:pt x="18" y="229"/>
                      <a:pt x="18" y="229"/>
                    </a:cubicBezTo>
                    <a:cubicBezTo>
                      <a:pt x="18" y="326"/>
                      <a:pt x="18" y="326"/>
                      <a:pt x="18" y="326"/>
                    </a:cubicBezTo>
                    <a:cubicBezTo>
                      <a:pt x="18" y="329"/>
                      <a:pt x="20" y="333"/>
                      <a:pt x="22" y="335"/>
                    </a:cubicBezTo>
                    <a:cubicBezTo>
                      <a:pt x="25" y="338"/>
                      <a:pt x="28" y="339"/>
                      <a:pt x="32" y="339"/>
                    </a:cubicBezTo>
                    <a:cubicBezTo>
                      <a:pt x="296" y="339"/>
                      <a:pt x="296" y="339"/>
                      <a:pt x="296" y="339"/>
                    </a:cubicBezTo>
                    <a:cubicBezTo>
                      <a:pt x="304" y="339"/>
                      <a:pt x="309" y="333"/>
                      <a:pt x="309" y="326"/>
                    </a:cubicBezTo>
                    <a:cubicBezTo>
                      <a:pt x="309" y="143"/>
                      <a:pt x="309" y="143"/>
                      <a:pt x="309" y="143"/>
                    </a:cubicBezTo>
                    <a:cubicBezTo>
                      <a:pt x="309" y="139"/>
                      <a:pt x="308" y="135"/>
                      <a:pt x="305" y="133"/>
                    </a:cubicBezTo>
                    <a:cubicBezTo>
                      <a:pt x="164" y="5"/>
                      <a:pt x="164" y="5"/>
                      <a:pt x="164" y="5"/>
                    </a:cubicBezTo>
                    <a:cubicBezTo>
                      <a:pt x="159" y="0"/>
                      <a:pt x="151" y="0"/>
                      <a:pt x="146" y="5"/>
                    </a:cubicBezTo>
                    <a:close/>
                  </a:path>
                </a:pathLst>
              </a:custGeom>
              <a:solidFill>
                <a:srgbClr val="3DCD58"/>
              </a:solidFill>
              <a:ln>
                <a:noFill/>
              </a:ln>
            </p:spPr>
            <p:txBody>
              <a:bodyPr vert="horz" wrap="square" lIns="162517" tIns="81259" rIns="162517" bIns="81259" numCol="1" anchor="t" anchorCtr="0" compatLnSpc="1">
                <a:prstTxWarp prst="textNoShape">
                  <a:avLst/>
                </a:prstTxWarp>
              </a:bodyPr>
              <a:lstStyle/>
              <a:p>
                <a:pPr defTabSz="1219170">
                  <a:defRPr/>
                </a:pPr>
                <a:endParaRPr lang="en-AU" sz="2844" kern="0">
                  <a:latin typeface="Arial"/>
                </a:endParaRPr>
              </a:p>
            </p:txBody>
          </p:sp>
          <p:sp>
            <p:nvSpPr>
              <p:cNvPr id="116" name="Freeform 6">
                <a:extLst>
                  <a:ext uri="{FF2B5EF4-FFF2-40B4-BE49-F238E27FC236}">
                    <a16:creationId xmlns:a16="http://schemas.microsoft.com/office/drawing/2014/main" id="{FB6961B8-ADB2-4121-9C48-19098378CA37}"/>
                  </a:ext>
                </a:extLst>
              </p:cNvPr>
              <p:cNvSpPr>
                <a:spLocks/>
              </p:cNvSpPr>
              <p:nvPr/>
            </p:nvSpPr>
            <p:spPr bwMode="auto">
              <a:xfrm>
                <a:off x="8494008" y="2628664"/>
                <a:ext cx="323016" cy="323128"/>
              </a:xfrm>
              <a:custGeom>
                <a:avLst/>
                <a:gdLst>
                  <a:gd name="T0" fmla="*/ 2815 w 5526"/>
                  <a:gd name="T1" fmla="*/ 242 h 5530"/>
                  <a:gd name="T2" fmla="*/ 3047 w 5526"/>
                  <a:gd name="T3" fmla="*/ 1029 h 5530"/>
                  <a:gd name="T4" fmla="*/ 3734 w 5526"/>
                  <a:gd name="T5" fmla="*/ 1051 h 5530"/>
                  <a:gd name="T6" fmla="*/ 4568 w 5526"/>
                  <a:gd name="T7" fmla="*/ 401 h 5530"/>
                  <a:gd name="T8" fmla="*/ 4919 w 5526"/>
                  <a:gd name="T9" fmla="*/ 217 h 5530"/>
                  <a:gd name="T10" fmla="*/ 5007 w 5526"/>
                  <a:gd name="T11" fmla="*/ 527 h 5530"/>
                  <a:gd name="T12" fmla="*/ 4522 w 5526"/>
                  <a:gd name="T13" fmla="*/ 1275 h 5530"/>
                  <a:gd name="T14" fmla="*/ 4258 w 5526"/>
                  <a:gd name="T15" fmla="*/ 2012 h 5530"/>
                  <a:gd name="T16" fmla="*/ 5004 w 5526"/>
                  <a:gd name="T17" fmla="*/ 2339 h 5530"/>
                  <a:gd name="T18" fmla="*/ 5494 w 5526"/>
                  <a:gd name="T19" fmla="*/ 2498 h 5530"/>
                  <a:gd name="T20" fmla="*/ 5368 w 5526"/>
                  <a:gd name="T21" fmla="*/ 2784 h 5530"/>
                  <a:gd name="T22" fmla="*/ 4662 w 5526"/>
                  <a:gd name="T23" fmla="*/ 3005 h 5530"/>
                  <a:gd name="T24" fmla="*/ 4250 w 5526"/>
                  <a:gd name="T25" fmla="*/ 3109 h 5530"/>
                  <a:gd name="T26" fmla="*/ 4144 w 5526"/>
                  <a:gd name="T27" fmla="*/ 2826 h 5530"/>
                  <a:gd name="T28" fmla="*/ 4315 w 5526"/>
                  <a:gd name="T29" fmla="*/ 2542 h 5530"/>
                  <a:gd name="T30" fmla="*/ 3881 w 5526"/>
                  <a:gd name="T31" fmla="*/ 1990 h 5530"/>
                  <a:gd name="T32" fmla="*/ 4166 w 5526"/>
                  <a:gd name="T33" fmla="*/ 1227 h 5530"/>
                  <a:gd name="T34" fmla="*/ 3496 w 5526"/>
                  <a:gd name="T35" fmla="*/ 1607 h 5530"/>
                  <a:gd name="T36" fmla="*/ 2807 w 5526"/>
                  <a:gd name="T37" fmla="*/ 1356 h 5530"/>
                  <a:gd name="T38" fmla="*/ 2519 w 5526"/>
                  <a:gd name="T39" fmla="*/ 1341 h 5530"/>
                  <a:gd name="T40" fmla="*/ 1920 w 5526"/>
                  <a:gd name="T41" fmla="*/ 1697 h 5530"/>
                  <a:gd name="T42" fmla="*/ 1105 w 5526"/>
                  <a:gd name="T43" fmla="*/ 1276 h 5530"/>
                  <a:gd name="T44" fmla="*/ 1598 w 5526"/>
                  <a:gd name="T45" fmla="*/ 2067 h 5530"/>
                  <a:gd name="T46" fmla="*/ 1319 w 5526"/>
                  <a:gd name="T47" fmla="*/ 2736 h 5530"/>
                  <a:gd name="T48" fmla="*/ 1403 w 5526"/>
                  <a:gd name="T49" fmla="*/ 3036 h 5530"/>
                  <a:gd name="T50" fmla="*/ 1729 w 5526"/>
                  <a:gd name="T51" fmla="*/ 3675 h 5530"/>
                  <a:gd name="T52" fmla="*/ 1313 w 5526"/>
                  <a:gd name="T53" fmla="*/ 4451 h 5530"/>
                  <a:gd name="T54" fmla="*/ 2192 w 5526"/>
                  <a:gd name="T55" fmla="*/ 3988 h 5530"/>
                  <a:gd name="T56" fmla="*/ 2798 w 5526"/>
                  <a:gd name="T57" fmla="*/ 4458 h 5530"/>
                  <a:gd name="T58" fmla="*/ 3064 w 5526"/>
                  <a:gd name="T59" fmla="*/ 4092 h 5530"/>
                  <a:gd name="T60" fmla="*/ 3700 w 5526"/>
                  <a:gd name="T61" fmla="*/ 3796 h 5530"/>
                  <a:gd name="T62" fmla="*/ 4355 w 5526"/>
                  <a:gd name="T63" fmla="*/ 4099 h 5530"/>
                  <a:gd name="T64" fmla="*/ 3984 w 5526"/>
                  <a:gd name="T65" fmla="*/ 3380 h 5530"/>
                  <a:gd name="T66" fmla="*/ 4253 w 5526"/>
                  <a:gd name="T67" fmla="*/ 3458 h 5530"/>
                  <a:gd name="T68" fmla="*/ 4662 w 5526"/>
                  <a:gd name="T69" fmla="*/ 3971 h 5530"/>
                  <a:gd name="T70" fmla="*/ 5225 w 5526"/>
                  <a:gd name="T71" fmla="*/ 4709 h 5530"/>
                  <a:gd name="T72" fmla="*/ 5262 w 5526"/>
                  <a:gd name="T73" fmla="*/ 5015 h 5530"/>
                  <a:gd name="T74" fmla="*/ 4922 w 5526"/>
                  <a:gd name="T75" fmla="*/ 4966 h 5530"/>
                  <a:gd name="T76" fmla="*/ 4109 w 5526"/>
                  <a:gd name="T77" fmla="*/ 4427 h 5530"/>
                  <a:gd name="T78" fmla="*/ 3307 w 5526"/>
                  <a:gd name="T79" fmla="*/ 4342 h 5530"/>
                  <a:gd name="T80" fmla="*/ 3159 w 5526"/>
                  <a:gd name="T81" fmla="*/ 5160 h 5530"/>
                  <a:gd name="T82" fmla="*/ 2974 w 5526"/>
                  <a:gd name="T83" fmla="*/ 5524 h 5530"/>
                  <a:gd name="T84" fmla="*/ 2711 w 5526"/>
                  <a:gd name="T85" fmla="*/ 5288 h 5530"/>
                  <a:gd name="T86" fmla="*/ 2480 w 5526"/>
                  <a:gd name="T87" fmla="*/ 4501 h 5530"/>
                  <a:gd name="T88" fmla="*/ 1791 w 5526"/>
                  <a:gd name="T89" fmla="*/ 4480 h 5530"/>
                  <a:gd name="T90" fmla="*/ 957 w 5526"/>
                  <a:gd name="T91" fmla="*/ 5129 h 5530"/>
                  <a:gd name="T92" fmla="*/ 606 w 5526"/>
                  <a:gd name="T93" fmla="*/ 5313 h 5530"/>
                  <a:gd name="T94" fmla="*/ 519 w 5526"/>
                  <a:gd name="T95" fmla="*/ 5003 h 5530"/>
                  <a:gd name="T96" fmla="*/ 1005 w 5526"/>
                  <a:gd name="T97" fmla="*/ 4255 h 5530"/>
                  <a:gd name="T98" fmla="*/ 1261 w 5526"/>
                  <a:gd name="T99" fmla="*/ 3514 h 5530"/>
                  <a:gd name="T100" fmla="*/ 521 w 5526"/>
                  <a:gd name="T101" fmla="*/ 3191 h 5530"/>
                  <a:gd name="T102" fmla="*/ 33 w 5526"/>
                  <a:gd name="T103" fmla="*/ 3032 h 5530"/>
                  <a:gd name="T104" fmla="*/ 157 w 5526"/>
                  <a:gd name="T105" fmla="*/ 2746 h 5530"/>
                  <a:gd name="T106" fmla="*/ 896 w 5526"/>
                  <a:gd name="T107" fmla="*/ 2518 h 5530"/>
                  <a:gd name="T108" fmla="*/ 1144 w 5526"/>
                  <a:gd name="T109" fmla="*/ 1910 h 5530"/>
                  <a:gd name="T110" fmla="*/ 501 w 5526"/>
                  <a:gd name="T111" fmla="*/ 1091 h 5530"/>
                  <a:gd name="T112" fmla="*/ 217 w 5526"/>
                  <a:gd name="T113" fmla="*/ 626 h 5530"/>
                  <a:gd name="T114" fmla="*/ 480 w 5526"/>
                  <a:gd name="T115" fmla="*/ 494 h 5530"/>
                  <a:gd name="T116" fmla="*/ 1100 w 5526"/>
                  <a:gd name="T117" fmla="*/ 888 h 5530"/>
                  <a:gd name="T118" fmla="*/ 1816 w 5526"/>
                  <a:gd name="T119" fmla="*/ 1377 h 5530"/>
                  <a:gd name="T120" fmla="*/ 2301 w 5526"/>
                  <a:gd name="T121" fmla="*/ 711 h 5530"/>
                  <a:gd name="T122" fmla="*/ 2454 w 5526"/>
                  <a:gd name="T123" fmla="*/ 79 h 5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26" h="5530">
                    <a:moveTo>
                      <a:pt x="2587" y="0"/>
                    </a:moveTo>
                    <a:lnTo>
                      <a:pt x="2625" y="2"/>
                    </a:lnTo>
                    <a:lnTo>
                      <a:pt x="2657" y="11"/>
                    </a:lnTo>
                    <a:lnTo>
                      <a:pt x="2684" y="24"/>
                    </a:lnTo>
                    <a:lnTo>
                      <a:pt x="2710" y="45"/>
                    </a:lnTo>
                    <a:lnTo>
                      <a:pt x="2732" y="69"/>
                    </a:lnTo>
                    <a:lnTo>
                      <a:pt x="2752" y="98"/>
                    </a:lnTo>
                    <a:lnTo>
                      <a:pt x="2769" y="130"/>
                    </a:lnTo>
                    <a:lnTo>
                      <a:pt x="2786" y="166"/>
                    </a:lnTo>
                    <a:lnTo>
                      <a:pt x="2800" y="203"/>
                    </a:lnTo>
                    <a:lnTo>
                      <a:pt x="2815" y="242"/>
                    </a:lnTo>
                    <a:lnTo>
                      <a:pt x="2829" y="282"/>
                    </a:lnTo>
                    <a:lnTo>
                      <a:pt x="2849" y="343"/>
                    </a:lnTo>
                    <a:lnTo>
                      <a:pt x="2871" y="414"/>
                    </a:lnTo>
                    <a:lnTo>
                      <a:pt x="2895" y="493"/>
                    </a:lnTo>
                    <a:lnTo>
                      <a:pt x="2921" y="580"/>
                    </a:lnTo>
                    <a:lnTo>
                      <a:pt x="2950" y="675"/>
                    </a:lnTo>
                    <a:lnTo>
                      <a:pt x="2970" y="750"/>
                    </a:lnTo>
                    <a:lnTo>
                      <a:pt x="2991" y="825"/>
                    </a:lnTo>
                    <a:lnTo>
                      <a:pt x="3011" y="896"/>
                    </a:lnTo>
                    <a:lnTo>
                      <a:pt x="3030" y="966"/>
                    </a:lnTo>
                    <a:lnTo>
                      <a:pt x="3047" y="1029"/>
                    </a:lnTo>
                    <a:lnTo>
                      <a:pt x="3062" y="1087"/>
                    </a:lnTo>
                    <a:lnTo>
                      <a:pt x="3076" y="1137"/>
                    </a:lnTo>
                    <a:lnTo>
                      <a:pt x="3178" y="1159"/>
                    </a:lnTo>
                    <a:lnTo>
                      <a:pt x="3280" y="1186"/>
                    </a:lnTo>
                    <a:lnTo>
                      <a:pt x="3379" y="1218"/>
                    </a:lnTo>
                    <a:lnTo>
                      <a:pt x="3476" y="1259"/>
                    </a:lnTo>
                    <a:lnTo>
                      <a:pt x="3516" y="1227"/>
                    </a:lnTo>
                    <a:lnTo>
                      <a:pt x="3562" y="1189"/>
                    </a:lnTo>
                    <a:lnTo>
                      <a:pt x="3615" y="1147"/>
                    </a:lnTo>
                    <a:lnTo>
                      <a:pt x="3673" y="1101"/>
                    </a:lnTo>
                    <a:lnTo>
                      <a:pt x="3734" y="1051"/>
                    </a:lnTo>
                    <a:lnTo>
                      <a:pt x="3801" y="999"/>
                    </a:lnTo>
                    <a:lnTo>
                      <a:pt x="3869" y="944"/>
                    </a:lnTo>
                    <a:lnTo>
                      <a:pt x="3940" y="888"/>
                    </a:lnTo>
                    <a:lnTo>
                      <a:pt x="4012" y="830"/>
                    </a:lnTo>
                    <a:lnTo>
                      <a:pt x="4087" y="772"/>
                    </a:lnTo>
                    <a:lnTo>
                      <a:pt x="4184" y="695"/>
                    </a:lnTo>
                    <a:lnTo>
                      <a:pt x="4274" y="626"/>
                    </a:lnTo>
                    <a:lnTo>
                      <a:pt x="4359" y="561"/>
                    </a:lnTo>
                    <a:lnTo>
                      <a:pt x="4435" y="501"/>
                    </a:lnTo>
                    <a:lnTo>
                      <a:pt x="4505" y="448"/>
                    </a:lnTo>
                    <a:lnTo>
                      <a:pt x="4568" y="401"/>
                    </a:lnTo>
                    <a:lnTo>
                      <a:pt x="4621" y="363"/>
                    </a:lnTo>
                    <a:lnTo>
                      <a:pt x="4665" y="329"/>
                    </a:lnTo>
                    <a:lnTo>
                      <a:pt x="4704" y="302"/>
                    </a:lnTo>
                    <a:lnTo>
                      <a:pt x="4738" y="280"/>
                    </a:lnTo>
                    <a:lnTo>
                      <a:pt x="4757" y="266"/>
                    </a:lnTo>
                    <a:lnTo>
                      <a:pt x="4779" y="254"/>
                    </a:lnTo>
                    <a:lnTo>
                      <a:pt x="4803" y="241"/>
                    </a:lnTo>
                    <a:lnTo>
                      <a:pt x="4830" y="229"/>
                    </a:lnTo>
                    <a:lnTo>
                      <a:pt x="4859" y="220"/>
                    </a:lnTo>
                    <a:lnTo>
                      <a:pt x="4888" y="215"/>
                    </a:lnTo>
                    <a:lnTo>
                      <a:pt x="4919" y="217"/>
                    </a:lnTo>
                    <a:lnTo>
                      <a:pt x="4949" y="224"/>
                    </a:lnTo>
                    <a:lnTo>
                      <a:pt x="4980" y="239"/>
                    </a:lnTo>
                    <a:lnTo>
                      <a:pt x="5011" y="264"/>
                    </a:lnTo>
                    <a:lnTo>
                      <a:pt x="5033" y="292"/>
                    </a:lnTo>
                    <a:lnTo>
                      <a:pt x="5048" y="319"/>
                    </a:lnTo>
                    <a:lnTo>
                      <a:pt x="5057" y="348"/>
                    </a:lnTo>
                    <a:lnTo>
                      <a:pt x="5058" y="375"/>
                    </a:lnTo>
                    <a:lnTo>
                      <a:pt x="5053" y="419"/>
                    </a:lnTo>
                    <a:lnTo>
                      <a:pt x="5040" y="460"/>
                    </a:lnTo>
                    <a:lnTo>
                      <a:pt x="5024" y="496"/>
                    </a:lnTo>
                    <a:lnTo>
                      <a:pt x="5007" y="527"/>
                    </a:lnTo>
                    <a:lnTo>
                      <a:pt x="4987" y="563"/>
                    </a:lnTo>
                    <a:lnTo>
                      <a:pt x="4963" y="603"/>
                    </a:lnTo>
                    <a:lnTo>
                      <a:pt x="4934" y="649"/>
                    </a:lnTo>
                    <a:lnTo>
                      <a:pt x="4900" y="704"/>
                    </a:lnTo>
                    <a:lnTo>
                      <a:pt x="4859" y="769"/>
                    </a:lnTo>
                    <a:lnTo>
                      <a:pt x="4811" y="840"/>
                    </a:lnTo>
                    <a:lnTo>
                      <a:pt x="4759" y="920"/>
                    </a:lnTo>
                    <a:lnTo>
                      <a:pt x="4701" y="1007"/>
                    </a:lnTo>
                    <a:lnTo>
                      <a:pt x="4640" y="1101"/>
                    </a:lnTo>
                    <a:lnTo>
                      <a:pt x="4572" y="1201"/>
                    </a:lnTo>
                    <a:lnTo>
                      <a:pt x="4522" y="1275"/>
                    </a:lnTo>
                    <a:lnTo>
                      <a:pt x="4473" y="1346"/>
                    </a:lnTo>
                    <a:lnTo>
                      <a:pt x="4425" y="1418"/>
                    </a:lnTo>
                    <a:lnTo>
                      <a:pt x="4378" y="1486"/>
                    </a:lnTo>
                    <a:lnTo>
                      <a:pt x="4332" y="1552"/>
                    </a:lnTo>
                    <a:lnTo>
                      <a:pt x="4289" y="1615"/>
                    </a:lnTo>
                    <a:lnTo>
                      <a:pt x="4248" y="1673"/>
                    </a:lnTo>
                    <a:lnTo>
                      <a:pt x="4212" y="1728"/>
                    </a:lnTo>
                    <a:lnTo>
                      <a:pt x="4178" y="1775"/>
                    </a:lnTo>
                    <a:lnTo>
                      <a:pt x="4149" y="1818"/>
                    </a:lnTo>
                    <a:lnTo>
                      <a:pt x="4207" y="1912"/>
                    </a:lnTo>
                    <a:lnTo>
                      <a:pt x="4258" y="2012"/>
                    </a:lnTo>
                    <a:lnTo>
                      <a:pt x="4303" y="2114"/>
                    </a:lnTo>
                    <a:lnTo>
                      <a:pt x="4340" y="2220"/>
                    </a:lnTo>
                    <a:lnTo>
                      <a:pt x="4391" y="2228"/>
                    </a:lnTo>
                    <a:lnTo>
                      <a:pt x="4451" y="2239"/>
                    </a:lnTo>
                    <a:lnTo>
                      <a:pt x="4515" y="2251"/>
                    </a:lnTo>
                    <a:lnTo>
                      <a:pt x="4587" y="2263"/>
                    </a:lnTo>
                    <a:lnTo>
                      <a:pt x="4662" y="2276"/>
                    </a:lnTo>
                    <a:lnTo>
                      <a:pt x="4738" y="2290"/>
                    </a:lnTo>
                    <a:lnTo>
                      <a:pt x="4817" y="2303"/>
                    </a:lnTo>
                    <a:lnTo>
                      <a:pt x="4914" y="2322"/>
                    </a:lnTo>
                    <a:lnTo>
                      <a:pt x="5004" y="2339"/>
                    </a:lnTo>
                    <a:lnTo>
                      <a:pt x="5084" y="2354"/>
                    </a:lnTo>
                    <a:lnTo>
                      <a:pt x="5155" y="2370"/>
                    </a:lnTo>
                    <a:lnTo>
                      <a:pt x="5220" y="2383"/>
                    </a:lnTo>
                    <a:lnTo>
                      <a:pt x="5264" y="2394"/>
                    </a:lnTo>
                    <a:lnTo>
                      <a:pt x="5307" y="2404"/>
                    </a:lnTo>
                    <a:lnTo>
                      <a:pt x="5346" y="2414"/>
                    </a:lnTo>
                    <a:lnTo>
                      <a:pt x="5383" y="2428"/>
                    </a:lnTo>
                    <a:lnTo>
                      <a:pt x="5417" y="2441"/>
                    </a:lnTo>
                    <a:lnTo>
                      <a:pt x="5446" y="2457"/>
                    </a:lnTo>
                    <a:lnTo>
                      <a:pt x="5472" y="2475"/>
                    </a:lnTo>
                    <a:lnTo>
                      <a:pt x="5494" y="2498"/>
                    </a:lnTo>
                    <a:lnTo>
                      <a:pt x="5509" y="2525"/>
                    </a:lnTo>
                    <a:lnTo>
                      <a:pt x="5519" y="2554"/>
                    </a:lnTo>
                    <a:lnTo>
                      <a:pt x="5525" y="2590"/>
                    </a:lnTo>
                    <a:lnTo>
                      <a:pt x="5526" y="2600"/>
                    </a:lnTo>
                    <a:lnTo>
                      <a:pt x="5521" y="2637"/>
                    </a:lnTo>
                    <a:lnTo>
                      <a:pt x="5511" y="2671"/>
                    </a:lnTo>
                    <a:lnTo>
                      <a:pt x="5492" y="2700"/>
                    </a:lnTo>
                    <a:lnTo>
                      <a:pt x="5468" y="2724"/>
                    </a:lnTo>
                    <a:lnTo>
                      <a:pt x="5439" y="2746"/>
                    </a:lnTo>
                    <a:lnTo>
                      <a:pt x="5405" y="2767"/>
                    </a:lnTo>
                    <a:lnTo>
                      <a:pt x="5368" y="2784"/>
                    </a:lnTo>
                    <a:lnTo>
                      <a:pt x="5329" y="2801"/>
                    </a:lnTo>
                    <a:lnTo>
                      <a:pt x="5286" y="2816"/>
                    </a:lnTo>
                    <a:lnTo>
                      <a:pt x="5244" y="2830"/>
                    </a:lnTo>
                    <a:lnTo>
                      <a:pt x="5182" y="2852"/>
                    </a:lnTo>
                    <a:lnTo>
                      <a:pt x="5113" y="2874"/>
                    </a:lnTo>
                    <a:lnTo>
                      <a:pt x="5033" y="2898"/>
                    </a:lnTo>
                    <a:lnTo>
                      <a:pt x="4946" y="2923"/>
                    </a:lnTo>
                    <a:lnTo>
                      <a:pt x="4851" y="2951"/>
                    </a:lnTo>
                    <a:lnTo>
                      <a:pt x="4788" y="2969"/>
                    </a:lnTo>
                    <a:lnTo>
                      <a:pt x="4723" y="2986"/>
                    </a:lnTo>
                    <a:lnTo>
                      <a:pt x="4662" y="3005"/>
                    </a:lnTo>
                    <a:lnTo>
                      <a:pt x="4600" y="3021"/>
                    </a:lnTo>
                    <a:lnTo>
                      <a:pt x="4544" y="3036"/>
                    </a:lnTo>
                    <a:lnTo>
                      <a:pt x="4490" y="3051"/>
                    </a:lnTo>
                    <a:lnTo>
                      <a:pt x="4442" y="3063"/>
                    </a:lnTo>
                    <a:lnTo>
                      <a:pt x="4398" y="3075"/>
                    </a:lnTo>
                    <a:lnTo>
                      <a:pt x="4360" y="3085"/>
                    </a:lnTo>
                    <a:lnTo>
                      <a:pt x="4330" y="3094"/>
                    </a:lnTo>
                    <a:lnTo>
                      <a:pt x="4308" y="3099"/>
                    </a:lnTo>
                    <a:lnTo>
                      <a:pt x="4292" y="3102"/>
                    </a:lnTo>
                    <a:lnTo>
                      <a:pt x="4287" y="3104"/>
                    </a:lnTo>
                    <a:lnTo>
                      <a:pt x="4250" y="3109"/>
                    </a:lnTo>
                    <a:lnTo>
                      <a:pt x="4214" y="3106"/>
                    </a:lnTo>
                    <a:lnTo>
                      <a:pt x="4182" y="3095"/>
                    </a:lnTo>
                    <a:lnTo>
                      <a:pt x="4151" y="3078"/>
                    </a:lnTo>
                    <a:lnTo>
                      <a:pt x="4126" y="3053"/>
                    </a:lnTo>
                    <a:lnTo>
                      <a:pt x="4105" y="3024"/>
                    </a:lnTo>
                    <a:lnTo>
                      <a:pt x="4092" y="2990"/>
                    </a:lnTo>
                    <a:lnTo>
                      <a:pt x="4087" y="2949"/>
                    </a:lnTo>
                    <a:lnTo>
                      <a:pt x="4090" y="2915"/>
                    </a:lnTo>
                    <a:lnTo>
                      <a:pt x="4102" y="2881"/>
                    </a:lnTo>
                    <a:lnTo>
                      <a:pt x="4121" y="2852"/>
                    </a:lnTo>
                    <a:lnTo>
                      <a:pt x="4144" y="2826"/>
                    </a:lnTo>
                    <a:lnTo>
                      <a:pt x="4173" y="2808"/>
                    </a:lnTo>
                    <a:lnTo>
                      <a:pt x="4207" y="2794"/>
                    </a:lnTo>
                    <a:lnTo>
                      <a:pt x="4330" y="2762"/>
                    </a:lnTo>
                    <a:lnTo>
                      <a:pt x="4454" y="2729"/>
                    </a:lnTo>
                    <a:lnTo>
                      <a:pt x="4578" y="2695"/>
                    </a:lnTo>
                    <a:lnTo>
                      <a:pt x="4699" y="2661"/>
                    </a:lnTo>
                    <a:lnTo>
                      <a:pt x="4813" y="2629"/>
                    </a:lnTo>
                    <a:lnTo>
                      <a:pt x="4696" y="2607"/>
                    </a:lnTo>
                    <a:lnTo>
                      <a:pt x="4572" y="2584"/>
                    </a:lnTo>
                    <a:lnTo>
                      <a:pt x="4444" y="2562"/>
                    </a:lnTo>
                    <a:lnTo>
                      <a:pt x="4315" y="2542"/>
                    </a:lnTo>
                    <a:lnTo>
                      <a:pt x="4185" y="2520"/>
                    </a:lnTo>
                    <a:lnTo>
                      <a:pt x="4148" y="2509"/>
                    </a:lnTo>
                    <a:lnTo>
                      <a:pt x="4115" y="2491"/>
                    </a:lnTo>
                    <a:lnTo>
                      <a:pt x="4088" y="2464"/>
                    </a:lnTo>
                    <a:lnTo>
                      <a:pt x="4068" y="2433"/>
                    </a:lnTo>
                    <a:lnTo>
                      <a:pt x="4054" y="2395"/>
                    </a:lnTo>
                    <a:lnTo>
                      <a:pt x="4034" y="2310"/>
                    </a:lnTo>
                    <a:lnTo>
                      <a:pt x="4003" y="2227"/>
                    </a:lnTo>
                    <a:lnTo>
                      <a:pt x="3967" y="2143"/>
                    </a:lnTo>
                    <a:lnTo>
                      <a:pt x="3927" y="2065"/>
                    </a:lnTo>
                    <a:lnTo>
                      <a:pt x="3881" y="1990"/>
                    </a:lnTo>
                    <a:lnTo>
                      <a:pt x="3830" y="1922"/>
                    </a:lnTo>
                    <a:lnTo>
                      <a:pt x="3809" y="1889"/>
                    </a:lnTo>
                    <a:lnTo>
                      <a:pt x="3797" y="1855"/>
                    </a:lnTo>
                    <a:lnTo>
                      <a:pt x="3794" y="1820"/>
                    </a:lnTo>
                    <a:lnTo>
                      <a:pt x="3795" y="1789"/>
                    </a:lnTo>
                    <a:lnTo>
                      <a:pt x="3806" y="1757"/>
                    </a:lnTo>
                    <a:lnTo>
                      <a:pt x="3821" y="1728"/>
                    </a:lnTo>
                    <a:lnTo>
                      <a:pt x="3908" y="1603"/>
                    </a:lnTo>
                    <a:lnTo>
                      <a:pt x="3996" y="1477"/>
                    </a:lnTo>
                    <a:lnTo>
                      <a:pt x="4081" y="1351"/>
                    </a:lnTo>
                    <a:lnTo>
                      <a:pt x="4166" y="1227"/>
                    </a:lnTo>
                    <a:lnTo>
                      <a:pt x="4250" y="1106"/>
                    </a:lnTo>
                    <a:lnTo>
                      <a:pt x="4328" y="988"/>
                    </a:lnTo>
                    <a:lnTo>
                      <a:pt x="4212" y="1080"/>
                    </a:lnTo>
                    <a:lnTo>
                      <a:pt x="4093" y="1174"/>
                    </a:lnTo>
                    <a:lnTo>
                      <a:pt x="3971" y="1273"/>
                    </a:lnTo>
                    <a:lnTo>
                      <a:pt x="3847" y="1372"/>
                    </a:lnTo>
                    <a:lnTo>
                      <a:pt x="3722" y="1472"/>
                    </a:lnTo>
                    <a:lnTo>
                      <a:pt x="3600" y="1571"/>
                    </a:lnTo>
                    <a:lnTo>
                      <a:pt x="3567" y="1591"/>
                    </a:lnTo>
                    <a:lnTo>
                      <a:pt x="3532" y="1603"/>
                    </a:lnTo>
                    <a:lnTo>
                      <a:pt x="3496" y="1607"/>
                    </a:lnTo>
                    <a:lnTo>
                      <a:pt x="3459" y="1602"/>
                    </a:lnTo>
                    <a:lnTo>
                      <a:pt x="3424" y="1588"/>
                    </a:lnTo>
                    <a:lnTo>
                      <a:pt x="3331" y="1544"/>
                    </a:lnTo>
                    <a:lnTo>
                      <a:pt x="3234" y="1506"/>
                    </a:lnTo>
                    <a:lnTo>
                      <a:pt x="3135" y="1476"/>
                    </a:lnTo>
                    <a:lnTo>
                      <a:pt x="3035" y="1453"/>
                    </a:lnTo>
                    <a:lnTo>
                      <a:pt x="2931" y="1440"/>
                    </a:lnTo>
                    <a:lnTo>
                      <a:pt x="2894" y="1431"/>
                    </a:lnTo>
                    <a:lnTo>
                      <a:pt x="2858" y="1413"/>
                    </a:lnTo>
                    <a:lnTo>
                      <a:pt x="2829" y="1389"/>
                    </a:lnTo>
                    <a:lnTo>
                      <a:pt x="2807" y="1356"/>
                    </a:lnTo>
                    <a:lnTo>
                      <a:pt x="2793" y="1321"/>
                    </a:lnTo>
                    <a:lnTo>
                      <a:pt x="2761" y="1198"/>
                    </a:lnTo>
                    <a:lnTo>
                      <a:pt x="2727" y="1072"/>
                    </a:lnTo>
                    <a:lnTo>
                      <a:pt x="2693" y="949"/>
                    </a:lnTo>
                    <a:lnTo>
                      <a:pt x="2660" y="828"/>
                    </a:lnTo>
                    <a:lnTo>
                      <a:pt x="2626" y="712"/>
                    </a:lnTo>
                    <a:lnTo>
                      <a:pt x="2604" y="832"/>
                    </a:lnTo>
                    <a:lnTo>
                      <a:pt x="2582" y="956"/>
                    </a:lnTo>
                    <a:lnTo>
                      <a:pt x="2562" y="1084"/>
                    </a:lnTo>
                    <a:lnTo>
                      <a:pt x="2540" y="1213"/>
                    </a:lnTo>
                    <a:lnTo>
                      <a:pt x="2519" y="1341"/>
                    </a:lnTo>
                    <a:lnTo>
                      <a:pt x="2507" y="1378"/>
                    </a:lnTo>
                    <a:lnTo>
                      <a:pt x="2488" y="1411"/>
                    </a:lnTo>
                    <a:lnTo>
                      <a:pt x="2463" y="1438"/>
                    </a:lnTo>
                    <a:lnTo>
                      <a:pt x="2431" y="1459"/>
                    </a:lnTo>
                    <a:lnTo>
                      <a:pt x="2393" y="1472"/>
                    </a:lnTo>
                    <a:lnTo>
                      <a:pt x="2310" y="1494"/>
                    </a:lnTo>
                    <a:lnTo>
                      <a:pt x="2225" y="1523"/>
                    </a:lnTo>
                    <a:lnTo>
                      <a:pt x="2143" y="1559"/>
                    </a:lnTo>
                    <a:lnTo>
                      <a:pt x="2063" y="1600"/>
                    </a:lnTo>
                    <a:lnTo>
                      <a:pt x="1988" y="1648"/>
                    </a:lnTo>
                    <a:lnTo>
                      <a:pt x="1920" y="1697"/>
                    </a:lnTo>
                    <a:lnTo>
                      <a:pt x="1891" y="1717"/>
                    </a:lnTo>
                    <a:lnTo>
                      <a:pt x="1859" y="1729"/>
                    </a:lnTo>
                    <a:lnTo>
                      <a:pt x="1825" y="1734"/>
                    </a:lnTo>
                    <a:lnTo>
                      <a:pt x="1791" y="1731"/>
                    </a:lnTo>
                    <a:lnTo>
                      <a:pt x="1758" y="1723"/>
                    </a:lnTo>
                    <a:lnTo>
                      <a:pt x="1728" y="1706"/>
                    </a:lnTo>
                    <a:lnTo>
                      <a:pt x="1602" y="1619"/>
                    </a:lnTo>
                    <a:lnTo>
                      <a:pt x="1476" y="1532"/>
                    </a:lnTo>
                    <a:lnTo>
                      <a:pt x="1350" y="1445"/>
                    </a:lnTo>
                    <a:lnTo>
                      <a:pt x="1226" y="1360"/>
                    </a:lnTo>
                    <a:lnTo>
                      <a:pt x="1105" y="1276"/>
                    </a:lnTo>
                    <a:lnTo>
                      <a:pt x="987" y="1198"/>
                    </a:lnTo>
                    <a:lnTo>
                      <a:pt x="1078" y="1312"/>
                    </a:lnTo>
                    <a:lnTo>
                      <a:pt x="1171" y="1433"/>
                    </a:lnTo>
                    <a:lnTo>
                      <a:pt x="1270" y="1554"/>
                    </a:lnTo>
                    <a:lnTo>
                      <a:pt x="1369" y="1678"/>
                    </a:lnTo>
                    <a:lnTo>
                      <a:pt x="1467" y="1803"/>
                    </a:lnTo>
                    <a:lnTo>
                      <a:pt x="1568" y="1927"/>
                    </a:lnTo>
                    <a:lnTo>
                      <a:pt x="1588" y="1958"/>
                    </a:lnTo>
                    <a:lnTo>
                      <a:pt x="1600" y="1992"/>
                    </a:lnTo>
                    <a:lnTo>
                      <a:pt x="1604" y="2027"/>
                    </a:lnTo>
                    <a:lnTo>
                      <a:pt x="1598" y="2067"/>
                    </a:lnTo>
                    <a:lnTo>
                      <a:pt x="1585" y="2102"/>
                    </a:lnTo>
                    <a:lnTo>
                      <a:pt x="1541" y="2194"/>
                    </a:lnTo>
                    <a:lnTo>
                      <a:pt x="1503" y="2290"/>
                    </a:lnTo>
                    <a:lnTo>
                      <a:pt x="1474" y="2389"/>
                    </a:lnTo>
                    <a:lnTo>
                      <a:pt x="1452" y="2491"/>
                    </a:lnTo>
                    <a:lnTo>
                      <a:pt x="1438" y="2596"/>
                    </a:lnTo>
                    <a:lnTo>
                      <a:pt x="1430" y="2636"/>
                    </a:lnTo>
                    <a:lnTo>
                      <a:pt x="1413" y="2670"/>
                    </a:lnTo>
                    <a:lnTo>
                      <a:pt x="1387" y="2699"/>
                    </a:lnTo>
                    <a:lnTo>
                      <a:pt x="1355" y="2721"/>
                    </a:lnTo>
                    <a:lnTo>
                      <a:pt x="1319" y="2736"/>
                    </a:lnTo>
                    <a:lnTo>
                      <a:pt x="1197" y="2768"/>
                    </a:lnTo>
                    <a:lnTo>
                      <a:pt x="1073" y="2801"/>
                    </a:lnTo>
                    <a:lnTo>
                      <a:pt x="950" y="2835"/>
                    </a:lnTo>
                    <a:lnTo>
                      <a:pt x="829" y="2869"/>
                    </a:lnTo>
                    <a:lnTo>
                      <a:pt x="714" y="2901"/>
                    </a:lnTo>
                    <a:lnTo>
                      <a:pt x="860" y="2929"/>
                    </a:lnTo>
                    <a:lnTo>
                      <a:pt x="1015" y="2954"/>
                    </a:lnTo>
                    <a:lnTo>
                      <a:pt x="1173" y="2981"/>
                    </a:lnTo>
                    <a:lnTo>
                      <a:pt x="1331" y="3007"/>
                    </a:lnTo>
                    <a:lnTo>
                      <a:pt x="1369" y="3017"/>
                    </a:lnTo>
                    <a:lnTo>
                      <a:pt x="1403" y="3036"/>
                    </a:lnTo>
                    <a:lnTo>
                      <a:pt x="1430" y="3063"/>
                    </a:lnTo>
                    <a:lnTo>
                      <a:pt x="1450" y="3095"/>
                    </a:lnTo>
                    <a:lnTo>
                      <a:pt x="1462" y="3131"/>
                    </a:lnTo>
                    <a:lnTo>
                      <a:pt x="1484" y="3213"/>
                    </a:lnTo>
                    <a:lnTo>
                      <a:pt x="1515" y="3296"/>
                    </a:lnTo>
                    <a:lnTo>
                      <a:pt x="1551" y="3380"/>
                    </a:lnTo>
                    <a:lnTo>
                      <a:pt x="1595" y="3460"/>
                    </a:lnTo>
                    <a:lnTo>
                      <a:pt x="1644" y="3538"/>
                    </a:lnTo>
                    <a:lnTo>
                      <a:pt x="1697" y="3608"/>
                    </a:lnTo>
                    <a:lnTo>
                      <a:pt x="1718" y="3641"/>
                    </a:lnTo>
                    <a:lnTo>
                      <a:pt x="1729" y="3675"/>
                    </a:lnTo>
                    <a:lnTo>
                      <a:pt x="1733" y="3710"/>
                    </a:lnTo>
                    <a:lnTo>
                      <a:pt x="1729" y="3743"/>
                    </a:lnTo>
                    <a:lnTo>
                      <a:pt x="1721" y="3773"/>
                    </a:lnTo>
                    <a:lnTo>
                      <a:pt x="1704" y="3802"/>
                    </a:lnTo>
                    <a:lnTo>
                      <a:pt x="1617" y="3927"/>
                    </a:lnTo>
                    <a:lnTo>
                      <a:pt x="1530" y="4053"/>
                    </a:lnTo>
                    <a:lnTo>
                      <a:pt x="1444" y="4179"/>
                    </a:lnTo>
                    <a:lnTo>
                      <a:pt x="1358" y="4303"/>
                    </a:lnTo>
                    <a:lnTo>
                      <a:pt x="1275" y="4426"/>
                    </a:lnTo>
                    <a:lnTo>
                      <a:pt x="1197" y="4543"/>
                    </a:lnTo>
                    <a:lnTo>
                      <a:pt x="1313" y="4451"/>
                    </a:lnTo>
                    <a:lnTo>
                      <a:pt x="1432" y="4358"/>
                    </a:lnTo>
                    <a:lnTo>
                      <a:pt x="1554" y="4261"/>
                    </a:lnTo>
                    <a:lnTo>
                      <a:pt x="1678" y="4162"/>
                    </a:lnTo>
                    <a:lnTo>
                      <a:pt x="1803" y="4061"/>
                    </a:lnTo>
                    <a:lnTo>
                      <a:pt x="1925" y="3961"/>
                    </a:lnTo>
                    <a:lnTo>
                      <a:pt x="1958" y="3942"/>
                    </a:lnTo>
                    <a:lnTo>
                      <a:pt x="1993" y="3930"/>
                    </a:lnTo>
                    <a:lnTo>
                      <a:pt x="2029" y="3927"/>
                    </a:lnTo>
                    <a:lnTo>
                      <a:pt x="2066" y="3930"/>
                    </a:lnTo>
                    <a:lnTo>
                      <a:pt x="2100" y="3945"/>
                    </a:lnTo>
                    <a:lnTo>
                      <a:pt x="2192" y="3988"/>
                    </a:lnTo>
                    <a:lnTo>
                      <a:pt x="2288" y="4025"/>
                    </a:lnTo>
                    <a:lnTo>
                      <a:pt x="2386" y="4054"/>
                    </a:lnTo>
                    <a:lnTo>
                      <a:pt x="2488" y="4077"/>
                    </a:lnTo>
                    <a:lnTo>
                      <a:pt x="2594" y="4090"/>
                    </a:lnTo>
                    <a:lnTo>
                      <a:pt x="2633" y="4100"/>
                    </a:lnTo>
                    <a:lnTo>
                      <a:pt x="2667" y="4117"/>
                    </a:lnTo>
                    <a:lnTo>
                      <a:pt x="2696" y="4141"/>
                    </a:lnTo>
                    <a:lnTo>
                      <a:pt x="2720" y="4174"/>
                    </a:lnTo>
                    <a:lnTo>
                      <a:pt x="2734" y="4211"/>
                    </a:lnTo>
                    <a:lnTo>
                      <a:pt x="2766" y="4334"/>
                    </a:lnTo>
                    <a:lnTo>
                      <a:pt x="2798" y="4458"/>
                    </a:lnTo>
                    <a:lnTo>
                      <a:pt x="2832" y="4581"/>
                    </a:lnTo>
                    <a:lnTo>
                      <a:pt x="2866" y="4702"/>
                    </a:lnTo>
                    <a:lnTo>
                      <a:pt x="2900" y="4818"/>
                    </a:lnTo>
                    <a:lnTo>
                      <a:pt x="2921" y="4700"/>
                    </a:lnTo>
                    <a:lnTo>
                      <a:pt x="2943" y="4576"/>
                    </a:lnTo>
                    <a:lnTo>
                      <a:pt x="2965" y="4446"/>
                    </a:lnTo>
                    <a:lnTo>
                      <a:pt x="2987" y="4318"/>
                    </a:lnTo>
                    <a:lnTo>
                      <a:pt x="3008" y="4189"/>
                    </a:lnTo>
                    <a:lnTo>
                      <a:pt x="3018" y="4152"/>
                    </a:lnTo>
                    <a:lnTo>
                      <a:pt x="3038" y="4119"/>
                    </a:lnTo>
                    <a:lnTo>
                      <a:pt x="3064" y="4092"/>
                    </a:lnTo>
                    <a:lnTo>
                      <a:pt x="3096" y="4071"/>
                    </a:lnTo>
                    <a:lnTo>
                      <a:pt x="3132" y="4058"/>
                    </a:lnTo>
                    <a:lnTo>
                      <a:pt x="3217" y="4036"/>
                    </a:lnTo>
                    <a:lnTo>
                      <a:pt x="3302" y="4007"/>
                    </a:lnTo>
                    <a:lnTo>
                      <a:pt x="3384" y="3971"/>
                    </a:lnTo>
                    <a:lnTo>
                      <a:pt x="3464" y="3930"/>
                    </a:lnTo>
                    <a:lnTo>
                      <a:pt x="3539" y="3882"/>
                    </a:lnTo>
                    <a:lnTo>
                      <a:pt x="3607" y="3833"/>
                    </a:lnTo>
                    <a:lnTo>
                      <a:pt x="3636" y="3813"/>
                    </a:lnTo>
                    <a:lnTo>
                      <a:pt x="3668" y="3801"/>
                    </a:lnTo>
                    <a:lnTo>
                      <a:pt x="3700" y="3796"/>
                    </a:lnTo>
                    <a:lnTo>
                      <a:pt x="3734" y="3799"/>
                    </a:lnTo>
                    <a:lnTo>
                      <a:pt x="3768" y="3807"/>
                    </a:lnTo>
                    <a:lnTo>
                      <a:pt x="3799" y="3824"/>
                    </a:lnTo>
                    <a:lnTo>
                      <a:pt x="3925" y="3911"/>
                    </a:lnTo>
                    <a:lnTo>
                      <a:pt x="4051" y="4000"/>
                    </a:lnTo>
                    <a:lnTo>
                      <a:pt x="4177" y="4087"/>
                    </a:lnTo>
                    <a:lnTo>
                      <a:pt x="4301" y="4172"/>
                    </a:lnTo>
                    <a:lnTo>
                      <a:pt x="4423" y="4255"/>
                    </a:lnTo>
                    <a:lnTo>
                      <a:pt x="4541" y="4334"/>
                    </a:lnTo>
                    <a:lnTo>
                      <a:pt x="4451" y="4220"/>
                    </a:lnTo>
                    <a:lnTo>
                      <a:pt x="4355" y="4099"/>
                    </a:lnTo>
                    <a:lnTo>
                      <a:pt x="4258" y="3976"/>
                    </a:lnTo>
                    <a:lnTo>
                      <a:pt x="4160" y="3853"/>
                    </a:lnTo>
                    <a:lnTo>
                      <a:pt x="4061" y="3727"/>
                    </a:lnTo>
                    <a:lnTo>
                      <a:pt x="3961" y="3605"/>
                    </a:lnTo>
                    <a:lnTo>
                      <a:pt x="3942" y="3572"/>
                    </a:lnTo>
                    <a:lnTo>
                      <a:pt x="3930" y="3540"/>
                    </a:lnTo>
                    <a:lnTo>
                      <a:pt x="3925" y="3504"/>
                    </a:lnTo>
                    <a:lnTo>
                      <a:pt x="3930" y="3468"/>
                    </a:lnTo>
                    <a:lnTo>
                      <a:pt x="3940" y="3436"/>
                    </a:lnTo>
                    <a:lnTo>
                      <a:pt x="3959" y="3405"/>
                    </a:lnTo>
                    <a:lnTo>
                      <a:pt x="3984" y="3380"/>
                    </a:lnTo>
                    <a:lnTo>
                      <a:pt x="4017" y="3359"/>
                    </a:lnTo>
                    <a:lnTo>
                      <a:pt x="4049" y="3348"/>
                    </a:lnTo>
                    <a:lnTo>
                      <a:pt x="4085" y="3344"/>
                    </a:lnTo>
                    <a:lnTo>
                      <a:pt x="4121" y="3348"/>
                    </a:lnTo>
                    <a:lnTo>
                      <a:pt x="4153" y="3359"/>
                    </a:lnTo>
                    <a:lnTo>
                      <a:pt x="4184" y="3378"/>
                    </a:lnTo>
                    <a:lnTo>
                      <a:pt x="4211" y="3404"/>
                    </a:lnTo>
                    <a:lnTo>
                      <a:pt x="4212" y="3407"/>
                    </a:lnTo>
                    <a:lnTo>
                      <a:pt x="4221" y="3417"/>
                    </a:lnTo>
                    <a:lnTo>
                      <a:pt x="4235" y="3434"/>
                    </a:lnTo>
                    <a:lnTo>
                      <a:pt x="4253" y="3458"/>
                    </a:lnTo>
                    <a:lnTo>
                      <a:pt x="4275" y="3486"/>
                    </a:lnTo>
                    <a:lnTo>
                      <a:pt x="4303" y="3518"/>
                    </a:lnTo>
                    <a:lnTo>
                      <a:pt x="4333" y="3555"/>
                    </a:lnTo>
                    <a:lnTo>
                      <a:pt x="4366" y="3598"/>
                    </a:lnTo>
                    <a:lnTo>
                      <a:pt x="4403" y="3642"/>
                    </a:lnTo>
                    <a:lnTo>
                      <a:pt x="4440" y="3692"/>
                    </a:lnTo>
                    <a:lnTo>
                      <a:pt x="4481" y="3743"/>
                    </a:lnTo>
                    <a:lnTo>
                      <a:pt x="4526" y="3797"/>
                    </a:lnTo>
                    <a:lnTo>
                      <a:pt x="4570" y="3853"/>
                    </a:lnTo>
                    <a:lnTo>
                      <a:pt x="4616" y="3911"/>
                    </a:lnTo>
                    <a:lnTo>
                      <a:pt x="4662" y="3971"/>
                    </a:lnTo>
                    <a:lnTo>
                      <a:pt x="4709" y="4031"/>
                    </a:lnTo>
                    <a:lnTo>
                      <a:pt x="4757" y="4090"/>
                    </a:lnTo>
                    <a:lnTo>
                      <a:pt x="4832" y="4187"/>
                    </a:lnTo>
                    <a:lnTo>
                      <a:pt x="4903" y="4279"/>
                    </a:lnTo>
                    <a:lnTo>
                      <a:pt x="4968" y="4363"/>
                    </a:lnTo>
                    <a:lnTo>
                      <a:pt x="5026" y="4439"/>
                    </a:lnTo>
                    <a:lnTo>
                      <a:pt x="5079" y="4509"/>
                    </a:lnTo>
                    <a:lnTo>
                      <a:pt x="5126" y="4572"/>
                    </a:lnTo>
                    <a:lnTo>
                      <a:pt x="5164" y="4625"/>
                    </a:lnTo>
                    <a:lnTo>
                      <a:pt x="5196" y="4669"/>
                    </a:lnTo>
                    <a:lnTo>
                      <a:pt x="5225" y="4709"/>
                    </a:lnTo>
                    <a:lnTo>
                      <a:pt x="5247" y="4743"/>
                    </a:lnTo>
                    <a:lnTo>
                      <a:pt x="5259" y="4761"/>
                    </a:lnTo>
                    <a:lnTo>
                      <a:pt x="5273" y="4783"/>
                    </a:lnTo>
                    <a:lnTo>
                      <a:pt x="5285" y="4807"/>
                    </a:lnTo>
                    <a:lnTo>
                      <a:pt x="5296" y="4835"/>
                    </a:lnTo>
                    <a:lnTo>
                      <a:pt x="5305" y="4864"/>
                    </a:lnTo>
                    <a:lnTo>
                      <a:pt x="5310" y="4892"/>
                    </a:lnTo>
                    <a:lnTo>
                      <a:pt x="5308" y="4923"/>
                    </a:lnTo>
                    <a:lnTo>
                      <a:pt x="5302" y="4954"/>
                    </a:lnTo>
                    <a:lnTo>
                      <a:pt x="5286" y="4984"/>
                    </a:lnTo>
                    <a:lnTo>
                      <a:pt x="5262" y="5015"/>
                    </a:lnTo>
                    <a:lnTo>
                      <a:pt x="5230" y="5041"/>
                    </a:lnTo>
                    <a:lnTo>
                      <a:pt x="5198" y="5054"/>
                    </a:lnTo>
                    <a:lnTo>
                      <a:pt x="5165" y="5061"/>
                    </a:lnTo>
                    <a:lnTo>
                      <a:pt x="5133" y="5061"/>
                    </a:lnTo>
                    <a:lnTo>
                      <a:pt x="5102" y="5056"/>
                    </a:lnTo>
                    <a:lnTo>
                      <a:pt x="5074" y="5047"/>
                    </a:lnTo>
                    <a:lnTo>
                      <a:pt x="5045" y="5036"/>
                    </a:lnTo>
                    <a:lnTo>
                      <a:pt x="5021" y="5022"/>
                    </a:lnTo>
                    <a:lnTo>
                      <a:pt x="4999" y="5010"/>
                    </a:lnTo>
                    <a:lnTo>
                      <a:pt x="4963" y="4991"/>
                    </a:lnTo>
                    <a:lnTo>
                      <a:pt x="4922" y="4966"/>
                    </a:lnTo>
                    <a:lnTo>
                      <a:pt x="4876" y="4937"/>
                    </a:lnTo>
                    <a:lnTo>
                      <a:pt x="4823" y="4904"/>
                    </a:lnTo>
                    <a:lnTo>
                      <a:pt x="4757" y="4862"/>
                    </a:lnTo>
                    <a:lnTo>
                      <a:pt x="4686" y="4816"/>
                    </a:lnTo>
                    <a:lnTo>
                      <a:pt x="4606" y="4763"/>
                    </a:lnTo>
                    <a:lnTo>
                      <a:pt x="4519" y="4705"/>
                    </a:lnTo>
                    <a:lnTo>
                      <a:pt x="4425" y="4642"/>
                    </a:lnTo>
                    <a:lnTo>
                      <a:pt x="4325" y="4574"/>
                    </a:lnTo>
                    <a:lnTo>
                      <a:pt x="4252" y="4525"/>
                    </a:lnTo>
                    <a:lnTo>
                      <a:pt x="4180" y="4477"/>
                    </a:lnTo>
                    <a:lnTo>
                      <a:pt x="4109" y="4427"/>
                    </a:lnTo>
                    <a:lnTo>
                      <a:pt x="4041" y="4381"/>
                    </a:lnTo>
                    <a:lnTo>
                      <a:pt x="3974" y="4335"/>
                    </a:lnTo>
                    <a:lnTo>
                      <a:pt x="3911" y="4293"/>
                    </a:lnTo>
                    <a:lnTo>
                      <a:pt x="3853" y="4252"/>
                    </a:lnTo>
                    <a:lnTo>
                      <a:pt x="3799" y="4215"/>
                    </a:lnTo>
                    <a:lnTo>
                      <a:pt x="3751" y="4182"/>
                    </a:lnTo>
                    <a:lnTo>
                      <a:pt x="3709" y="4153"/>
                    </a:lnTo>
                    <a:lnTo>
                      <a:pt x="3615" y="4211"/>
                    </a:lnTo>
                    <a:lnTo>
                      <a:pt x="3516" y="4262"/>
                    </a:lnTo>
                    <a:lnTo>
                      <a:pt x="3413" y="4307"/>
                    </a:lnTo>
                    <a:lnTo>
                      <a:pt x="3307" y="4342"/>
                    </a:lnTo>
                    <a:lnTo>
                      <a:pt x="3299" y="4395"/>
                    </a:lnTo>
                    <a:lnTo>
                      <a:pt x="3288" y="4453"/>
                    </a:lnTo>
                    <a:lnTo>
                      <a:pt x="3276" y="4519"/>
                    </a:lnTo>
                    <a:lnTo>
                      <a:pt x="3265" y="4591"/>
                    </a:lnTo>
                    <a:lnTo>
                      <a:pt x="3253" y="4664"/>
                    </a:lnTo>
                    <a:lnTo>
                      <a:pt x="3239" y="4743"/>
                    </a:lnTo>
                    <a:lnTo>
                      <a:pt x="3224" y="4819"/>
                    </a:lnTo>
                    <a:lnTo>
                      <a:pt x="3207" y="4918"/>
                    </a:lnTo>
                    <a:lnTo>
                      <a:pt x="3190" y="5007"/>
                    </a:lnTo>
                    <a:lnTo>
                      <a:pt x="3173" y="5088"/>
                    </a:lnTo>
                    <a:lnTo>
                      <a:pt x="3159" y="5160"/>
                    </a:lnTo>
                    <a:lnTo>
                      <a:pt x="3144" y="5223"/>
                    </a:lnTo>
                    <a:lnTo>
                      <a:pt x="3133" y="5269"/>
                    </a:lnTo>
                    <a:lnTo>
                      <a:pt x="3123" y="5311"/>
                    </a:lnTo>
                    <a:lnTo>
                      <a:pt x="3113" y="5351"/>
                    </a:lnTo>
                    <a:lnTo>
                      <a:pt x="3101" y="5388"/>
                    </a:lnTo>
                    <a:lnTo>
                      <a:pt x="3088" y="5422"/>
                    </a:lnTo>
                    <a:lnTo>
                      <a:pt x="3071" y="5451"/>
                    </a:lnTo>
                    <a:lnTo>
                      <a:pt x="3052" y="5477"/>
                    </a:lnTo>
                    <a:lnTo>
                      <a:pt x="3030" y="5499"/>
                    </a:lnTo>
                    <a:lnTo>
                      <a:pt x="3004" y="5514"/>
                    </a:lnTo>
                    <a:lnTo>
                      <a:pt x="2974" y="5524"/>
                    </a:lnTo>
                    <a:lnTo>
                      <a:pt x="2938" y="5530"/>
                    </a:lnTo>
                    <a:lnTo>
                      <a:pt x="2902" y="5528"/>
                    </a:lnTo>
                    <a:lnTo>
                      <a:pt x="2870" y="5519"/>
                    </a:lnTo>
                    <a:lnTo>
                      <a:pt x="2841" y="5506"/>
                    </a:lnTo>
                    <a:lnTo>
                      <a:pt x="2817" y="5485"/>
                    </a:lnTo>
                    <a:lnTo>
                      <a:pt x="2795" y="5461"/>
                    </a:lnTo>
                    <a:lnTo>
                      <a:pt x="2774" y="5432"/>
                    </a:lnTo>
                    <a:lnTo>
                      <a:pt x="2757" y="5400"/>
                    </a:lnTo>
                    <a:lnTo>
                      <a:pt x="2740" y="5364"/>
                    </a:lnTo>
                    <a:lnTo>
                      <a:pt x="2725" y="5327"/>
                    </a:lnTo>
                    <a:lnTo>
                      <a:pt x="2711" y="5288"/>
                    </a:lnTo>
                    <a:lnTo>
                      <a:pt x="2698" y="5248"/>
                    </a:lnTo>
                    <a:lnTo>
                      <a:pt x="2677" y="5187"/>
                    </a:lnTo>
                    <a:lnTo>
                      <a:pt x="2655" y="5116"/>
                    </a:lnTo>
                    <a:lnTo>
                      <a:pt x="2630" y="5037"/>
                    </a:lnTo>
                    <a:lnTo>
                      <a:pt x="2604" y="4950"/>
                    </a:lnTo>
                    <a:lnTo>
                      <a:pt x="2577" y="4855"/>
                    </a:lnTo>
                    <a:lnTo>
                      <a:pt x="2557" y="4780"/>
                    </a:lnTo>
                    <a:lnTo>
                      <a:pt x="2534" y="4705"/>
                    </a:lnTo>
                    <a:lnTo>
                      <a:pt x="2516" y="4634"/>
                    </a:lnTo>
                    <a:lnTo>
                      <a:pt x="2497" y="4565"/>
                    </a:lnTo>
                    <a:lnTo>
                      <a:pt x="2480" y="4501"/>
                    </a:lnTo>
                    <a:lnTo>
                      <a:pt x="2465" y="4443"/>
                    </a:lnTo>
                    <a:lnTo>
                      <a:pt x="2451" y="4393"/>
                    </a:lnTo>
                    <a:lnTo>
                      <a:pt x="2346" y="4373"/>
                    </a:lnTo>
                    <a:lnTo>
                      <a:pt x="2245" y="4346"/>
                    </a:lnTo>
                    <a:lnTo>
                      <a:pt x="2145" y="4313"/>
                    </a:lnTo>
                    <a:lnTo>
                      <a:pt x="2049" y="4274"/>
                    </a:lnTo>
                    <a:lnTo>
                      <a:pt x="2009" y="4305"/>
                    </a:lnTo>
                    <a:lnTo>
                      <a:pt x="1963" y="4342"/>
                    </a:lnTo>
                    <a:lnTo>
                      <a:pt x="1910" y="4385"/>
                    </a:lnTo>
                    <a:lnTo>
                      <a:pt x="1852" y="4431"/>
                    </a:lnTo>
                    <a:lnTo>
                      <a:pt x="1791" y="4480"/>
                    </a:lnTo>
                    <a:lnTo>
                      <a:pt x="1724" y="4533"/>
                    </a:lnTo>
                    <a:lnTo>
                      <a:pt x="1656" y="4588"/>
                    </a:lnTo>
                    <a:lnTo>
                      <a:pt x="1585" y="4644"/>
                    </a:lnTo>
                    <a:lnTo>
                      <a:pt x="1513" y="4702"/>
                    </a:lnTo>
                    <a:lnTo>
                      <a:pt x="1440" y="4760"/>
                    </a:lnTo>
                    <a:lnTo>
                      <a:pt x="1341" y="4835"/>
                    </a:lnTo>
                    <a:lnTo>
                      <a:pt x="1251" y="4906"/>
                    </a:lnTo>
                    <a:lnTo>
                      <a:pt x="1168" y="4971"/>
                    </a:lnTo>
                    <a:lnTo>
                      <a:pt x="1090" y="5030"/>
                    </a:lnTo>
                    <a:lnTo>
                      <a:pt x="1020" y="5083"/>
                    </a:lnTo>
                    <a:lnTo>
                      <a:pt x="957" y="5129"/>
                    </a:lnTo>
                    <a:lnTo>
                      <a:pt x="906" y="5168"/>
                    </a:lnTo>
                    <a:lnTo>
                      <a:pt x="860" y="5201"/>
                    </a:lnTo>
                    <a:lnTo>
                      <a:pt x="821" y="5228"/>
                    </a:lnTo>
                    <a:lnTo>
                      <a:pt x="787" y="5252"/>
                    </a:lnTo>
                    <a:lnTo>
                      <a:pt x="768" y="5264"/>
                    </a:lnTo>
                    <a:lnTo>
                      <a:pt x="746" y="5276"/>
                    </a:lnTo>
                    <a:lnTo>
                      <a:pt x="722" y="5289"/>
                    </a:lnTo>
                    <a:lnTo>
                      <a:pt x="695" y="5301"/>
                    </a:lnTo>
                    <a:lnTo>
                      <a:pt x="668" y="5310"/>
                    </a:lnTo>
                    <a:lnTo>
                      <a:pt x="637" y="5315"/>
                    </a:lnTo>
                    <a:lnTo>
                      <a:pt x="606" y="5313"/>
                    </a:lnTo>
                    <a:lnTo>
                      <a:pt x="576" y="5306"/>
                    </a:lnTo>
                    <a:lnTo>
                      <a:pt x="545" y="5291"/>
                    </a:lnTo>
                    <a:lnTo>
                      <a:pt x="516" y="5266"/>
                    </a:lnTo>
                    <a:lnTo>
                      <a:pt x="492" y="5238"/>
                    </a:lnTo>
                    <a:lnTo>
                      <a:pt x="479" y="5211"/>
                    </a:lnTo>
                    <a:lnTo>
                      <a:pt x="470" y="5184"/>
                    </a:lnTo>
                    <a:lnTo>
                      <a:pt x="467" y="5155"/>
                    </a:lnTo>
                    <a:lnTo>
                      <a:pt x="474" y="5111"/>
                    </a:lnTo>
                    <a:lnTo>
                      <a:pt x="485" y="5070"/>
                    </a:lnTo>
                    <a:lnTo>
                      <a:pt x="502" y="5034"/>
                    </a:lnTo>
                    <a:lnTo>
                      <a:pt x="519" y="5003"/>
                    </a:lnTo>
                    <a:lnTo>
                      <a:pt x="540" y="4967"/>
                    </a:lnTo>
                    <a:lnTo>
                      <a:pt x="564" y="4927"/>
                    </a:lnTo>
                    <a:lnTo>
                      <a:pt x="593" y="4881"/>
                    </a:lnTo>
                    <a:lnTo>
                      <a:pt x="627" y="4826"/>
                    </a:lnTo>
                    <a:lnTo>
                      <a:pt x="668" y="4761"/>
                    </a:lnTo>
                    <a:lnTo>
                      <a:pt x="715" y="4690"/>
                    </a:lnTo>
                    <a:lnTo>
                      <a:pt x="766" y="4610"/>
                    </a:lnTo>
                    <a:lnTo>
                      <a:pt x="824" y="4523"/>
                    </a:lnTo>
                    <a:lnTo>
                      <a:pt x="887" y="4429"/>
                    </a:lnTo>
                    <a:lnTo>
                      <a:pt x="955" y="4329"/>
                    </a:lnTo>
                    <a:lnTo>
                      <a:pt x="1005" y="4255"/>
                    </a:lnTo>
                    <a:lnTo>
                      <a:pt x="1054" y="4184"/>
                    </a:lnTo>
                    <a:lnTo>
                      <a:pt x="1102" y="4112"/>
                    </a:lnTo>
                    <a:lnTo>
                      <a:pt x="1149" y="4044"/>
                    </a:lnTo>
                    <a:lnTo>
                      <a:pt x="1193" y="3978"/>
                    </a:lnTo>
                    <a:lnTo>
                      <a:pt x="1236" y="3915"/>
                    </a:lnTo>
                    <a:lnTo>
                      <a:pt x="1277" y="3857"/>
                    </a:lnTo>
                    <a:lnTo>
                      <a:pt x="1314" y="3802"/>
                    </a:lnTo>
                    <a:lnTo>
                      <a:pt x="1347" y="3755"/>
                    </a:lnTo>
                    <a:lnTo>
                      <a:pt x="1376" y="3712"/>
                    </a:lnTo>
                    <a:lnTo>
                      <a:pt x="1316" y="3617"/>
                    </a:lnTo>
                    <a:lnTo>
                      <a:pt x="1261" y="3514"/>
                    </a:lnTo>
                    <a:lnTo>
                      <a:pt x="1216" y="3411"/>
                    </a:lnTo>
                    <a:lnTo>
                      <a:pt x="1180" y="3307"/>
                    </a:lnTo>
                    <a:lnTo>
                      <a:pt x="1129" y="3298"/>
                    </a:lnTo>
                    <a:lnTo>
                      <a:pt x="1069" y="3288"/>
                    </a:lnTo>
                    <a:lnTo>
                      <a:pt x="1005" y="3278"/>
                    </a:lnTo>
                    <a:lnTo>
                      <a:pt x="935" y="3266"/>
                    </a:lnTo>
                    <a:lnTo>
                      <a:pt x="860" y="3252"/>
                    </a:lnTo>
                    <a:lnTo>
                      <a:pt x="783" y="3239"/>
                    </a:lnTo>
                    <a:lnTo>
                      <a:pt x="707" y="3225"/>
                    </a:lnTo>
                    <a:lnTo>
                      <a:pt x="610" y="3208"/>
                    </a:lnTo>
                    <a:lnTo>
                      <a:pt x="521" y="3191"/>
                    </a:lnTo>
                    <a:lnTo>
                      <a:pt x="440" y="3176"/>
                    </a:lnTo>
                    <a:lnTo>
                      <a:pt x="368" y="3160"/>
                    </a:lnTo>
                    <a:lnTo>
                      <a:pt x="305" y="3147"/>
                    </a:lnTo>
                    <a:lnTo>
                      <a:pt x="261" y="3136"/>
                    </a:lnTo>
                    <a:lnTo>
                      <a:pt x="218" y="3126"/>
                    </a:lnTo>
                    <a:lnTo>
                      <a:pt x="179" y="3116"/>
                    </a:lnTo>
                    <a:lnTo>
                      <a:pt x="142" y="3102"/>
                    </a:lnTo>
                    <a:lnTo>
                      <a:pt x="109" y="3089"/>
                    </a:lnTo>
                    <a:lnTo>
                      <a:pt x="79" y="3073"/>
                    </a:lnTo>
                    <a:lnTo>
                      <a:pt x="53" y="3055"/>
                    </a:lnTo>
                    <a:lnTo>
                      <a:pt x="33" y="3032"/>
                    </a:lnTo>
                    <a:lnTo>
                      <a:pt x="16" y="3007"/>
                    </a:lnTo>
                    <a:lnTo>
                      <a:pt x="6" y="2976"/>
                    </a:lnTo>
                    <a:lnTo>
                      <a:pt x="0" y="2940"/>
                    </a:lnTo>
                    <a:lnTo>
                      <a:pt x="0" y="2930"/>
                    </a:lnTo>
                    <a:lnTo>
                      <a:pt x="4" y="2893"/>
                    </a:lnTo>
                    <a:lnTo>
                      <a:pt x="16" y="2860"/>
                    </a:lnTo>
                    <a:lnTo>
                      <a:pt x="34" y="2831"/>
                    </a:lnTo>
                    <a:lnTo>
                      <a:pt x="58" y="2806"/>
                    </a:lnTo>
                    <a:lnTo>
                      <a:pt x="87" y="2784"/>
                    </a:lnTo>
                    <a:lnTo>
                      <a:pt x="121" y="2763"/>
                    </a:lnTo>
                    <a:lnTo>
                      <a:pt x="157" y="2746"/>
                    </a:lnTo>
                    <a:lnTo>
                      <a:pt x="198" y="2729"/>
                    </a:lnTo>
                    <a:lnTo>
                      <a:pt x="239" y="2714"/>
                    </a:lnTo>
                    <a:lnTo>
                      <a:pt x="283" y="2700"/>
                    </a:lnTo>
                    <a:lnTo>
                      <a:pt x="344" y="2680"/>
                    </a:lnTo>
                    <a:lnTo>
                      <a:pt x="414" y="2656"/>
                    </a:lnTo>
                    <a:lnTo>
                      <a:pt x="492" y="2632"/>
                    </a:lnTo>
                    <a:lnTo>
                      <a:pt x="579" y="2607"/>
                    </a:lnTo>
                    <a:lnTo>
                      <a:pt x="674" y="2579"/>
                    </a:lnTo>
                    <a:lnTo>
                      <a:pt x="749" y="2557"/>
                    </a:lnTo>
                    <a:lnTo>
                      <a:pt x="824" y="2537"/>
                    </a:lnTo>
                    <a:lnTo>
                      <a:pt x="896" y="2518"/>
                    </a:lnTo>
                    <a:lnTo>
                      <a:pt x="964" y="2499"/>
                    </a:lnTo>
                    <a:lnTo>
                      <a:pt x="1027" y="2482"/>
                    </a:lnTo>
                    <a:lnTo>
                      <a:pt x="1084" y="2467"/>
                    </a:lnTo>
                    <a:lnTo>
                      <a:pt x="1136" y="2453"/>
                    </a:lnTo>
                    <a:lnTo>
                      <a:pt x="1156" y="2348"/>
                    </a:lnTo>
                    <a:lnTo>
                      <a:pt x="1183" y="2245"/>
                    </a:lnTo>
                    <a:lnTo>
                      <a:pt x="1216" y="2145"/>
                    </a:lnTo>
                    <a:lnTo>
                      <a:pt x="1255" y="2050"/>
                    </a:lnTo>
                    <a:lnTo>
                      <a:pt x="1222" y="2009"/>
                    </a:lnTo>
                    <a:lnTo>
                      <a:pt x="1187" y="1963"/>
                    </a:lnTo>
                    <a:lnTo>
                      <a:pt x="1144" y="1910"/>
                    </a:lnTo>
                    <a:lnTo>
                      <a:pt x="1098" y="1852"/>
                    </a:lnTo>
                    <a:lnTo>
                      <a:pt x="1049" y="1791"/>
                    </a:lnTo>
                    <a:lnTo>
                      <a:pt x="996" y="1726"/>
                    </a:lnTo>
                    <a:lnTo>
                      <a:pt x="942" y="1656"/>
                    </a:lnTo>
                    <a:lnTo>
                      <a:pt x="885" y="1586"/>
                    </a:lnTo>
                    <a:lnTo>
                      <a:pt x="829" y="1513"/>
                    </a:lnTo>
                    <a:lnTo>
                      <a:pt x="771" y="1440"/>
                    </a:lnTo>
                    <a:lnTo>
                      <a:pt x="695" y="1343"/>
                    </a:lnTo>
                    <a:lnTo>
                      <a:pt x="623" y="1252"/>
                    </a:lnTo>
                    <a:lnTo>
                      <a:pt x="559" y="1167"/>
                    </a:lnTo>
                    <a:lnTo>
                      <a:pt x="501" y="1091"/>
                    </a:lnTo>
                    <a:lnTo>
                      <a:pt x="448" y="1021"/>
                    </a:lnTo>
                    <a:lnTo>
                      <a:pt x="400" y="958"/>
                    </a:lnTo>
                    <a:lnTo>
                      <a:pt x="363" y="907"/>
                    </a:lnTo>
                    <a:lnTo>
                      <a:pt x="329" y="861"/>
                    </a:lnTo>
                    <a:lnTo>
                      <a:pt x="302" y="821"/>
                    </a:lnTo>
                    <a:lnTo>
                      <a:pt x="280" y="787"/>
                    </a:lnTo>
                    <a:lnTo>
                      <a:pt x="264" y="764"/>
                    </a:lnTo>
                    <a:lnTo>
                      <a:pt x="247" y="733"/>
                    </a:lnTo>
                    <a:lnTo>
                      <a:pt x="232" y="701"/>
                    </a:lnTo>
                    <a:lnTo>
                      <a:pt x="220" y="665"/>
                    </a:lnTo>
                    <a:lnTo>
                      <a:pt x="217" y="626"/>
                    </a:lnTo>
                    <a:lnTo>
                      <a:pt x="218" y="598"/>
                    </a:lnTo>
                    <a:lnTo>
                      <a:pt x="227" y="571"/>
                    </a:lnTo>
                    <a:lnTo>
                      <a:pt x="242" y="542"/>
                    </a:lnTo>
                    <a:lnTo>
                      <a:pt x="264" y="515"/>
                    </a:lnTo>
                    <a:lnTo>
                      <a:pt x="295" y="491"/>
                    </a:lnTo>
                    <a:lnTo>
                      <a:pt x="327" y="476"/>
                    </a:lnTo>
                    <a:lnTo>
                      <a:pt x="360" y="469"/>
                    </a:lnTo>
                    <a:lnTo>
                      <a:pt x="392" y="469"/>
                    </a:lnTo>
                    <a:lnTo>
                      <a:pt x="422" y="474"/>
                    </a:lnTo>
                    <a:lnTo>
                      <a:pt x="453" y="483"/>
                    </a:lnTo>
                    <a:lnTo>
                      <a:pt x="480" y="494"/>
                    </a:lnTo>
                    <a:lnTo>
                      <a:pt x="506" y="508"/>
                    </a:lnTo>
                    <a:lnTo>
                      <a:pt x="528" y="520"/>
                    </a:lnTo>
                    <a:lnTo>
                      <a:pt x="562" y="539"/>
                    </a:lnTo>
                    <a:lnTo>
                      <a:pt x="603" y="564"/>
                    </a:lnTo>
                    <a:lnTo>
                      <a:pt x="651" y="593"/>
                    </a:lnTo>
                    <a:lnTo>
                      <a:pt x="703" y="626"/>
                    </a:lnTo>
                    <a:lnTo>
                      <a:pt x="768" y="668"/>
                    </a:lnTo>
                    <a:lnTo>
                      <a:pt x="841" y="714"/>
                    </a:lnTo>
                    <a:lnTo>
                      <a:pt x="919" y="767"/>
                    </a:lnTo>
                    <a:lnTo>
                      <a:pt x="1006" y="825"/>
                    </a:lnTo>
                    <a:lnTo>
                      <a:pt x="1100" y="888"/>
                    </a:lnTo>
                    <a:lnTo>
                      <a:pt x="1200" y="956"/>
                    </a:lnTo>
                    <a:lnTo>
                      <a:pt x="1273" y="1005"/>
                    </a:lnTo>
                    <a:lnTo>
                      <a:pt x="1347" y="1053"/>
                    </a:lnTo>
                    <a:lnTo>
                      <a:pt x="1416" y="1103"/>
                    </a:lnTo>
                    <a:lnTo>
                      <a:pt x="1486" y="1149"/>
                    </a:lnTo>
                    <a:lnTo>
                      <a:pt x="1552" y="1195"/>
                    </a:lnTo>
                    <a:lnTo>
                      <a:pt x="1614" y="1237"/>
                    </a:lnTo>
                    <a:lnTo>
                      <a:pt x="1673" y="1278"/>
                    </a:lnTo>
                    <a:lnTo>
                      <a:pt x="1726" y="1315"/>
                    </a:lnTo>
                    <a:lnTo>
                      <a:pt x="1774" y="1348"/>
                    </a:lnTo>
                    <a:lnTo>
                      <a:pt x="1816" y="1377"/>
                    </a:lnTo>
                    <a:lnTo>
                      <a:pt x="1910" y="1319"/>
                    </a:lnTo>
                    <a:lnTo>
                      <a:pt x="2010" y="1268"/>
                    </a:lnTo>
                    <a:lnTo>
                      <a:pt x="2114" y="1223"/>
                    </a:lnTo>
                    <a:lnTo>
                      <a:pt x="2220" y="1188"/>
                    </a:lnTo>
                    <a:lnTo>
                      <a:pt x="2228" y="1135"/>
                    </a:lnTo>
                    <a:lnTo>
                      <a:pt x="2238" y="1077"/>
                    </a:lnTo>
                    <a:lnTo>
                      <a:pt x="2249" y="1011"/>
                    </a:lnTo>
                    <a:lnTo>
                      <a:pt x="2260" y="941"/>
                    </a:lnTo>
                    <a:lnTo>
                      <a:pt x="2274" y="866"/>
                    </a:lnTo>
                    <a:lnTo>
                      <a:pt x="2288" y="789"/>
                    </a:lnTo>
                    <a:lnTo>
                      <a:pt x="2301" y="711"/>
                    </a:lnTo>
                    <a:lnTo>
                      <a:pt x="2320" y="612"/>
                    </a:lnTo>
                    <a:lnTo>
                      <a:pt x="2337" y="523"/>
                    </a:lnTo>
                    <a:lnTo>
                      <a:pt x="2352" y="442"/>
                    </a:lnTo>
                    <a:lnTo>
                      <a:pt x="2368" y="370"/>
                    </a:lnTo>
                    <a:lnTo>
                      <a:pt x="2381" y="307"/>
                    </a:lnTo>
                    <a:lnTo>
                      <a:pt x="2391" y="263"/>
                    </a:lnTo>
                    <a:lnTo>
                      <a:pt x="2402" y="220"/>
                    </a:lnTo>
                    <a:lnTo>
                      <a:pt x="2414" y="179"/>
                    </a:lnTo>
                    <a:lnTo>
                      <a:pt x="2426" y="142"/>
                    </a:lnTo>
                    <a:lnTo>
                      <a:pt x="2439" y="109"/>
                    </a:lnTo>
                    <a:lnTo>
                      <a:pt x="2454" y="79"/>
                    </a:lnTo>
                    <a:lnTo>
                      <a:pt x="2473" y="53"/>
                    </a:lnTo>
                    <a:lnTo>
                      <a:pt x="2497" y="33"/>
                    </a:lnTo>
                    <a:lnTo>
                      <a:pt x="2523" y="16"/>
                    </a:lnTo>
                    <a:lnTo>
                      <a:pt x="2553" y="6"/>
                    </a:lnTo>
                    <a:lnTo>
                      <a:pt x="2587" y="0"/>
                    </a:lnTo>
                    <a:close/>
                  </a:path>
                </a:pathLst>
              </a:custGeom>
              <a:solidFill>
                <a:srgbClr val="3DCD58"/>
              </a:solidFill>
              <a:ln w="0">
                <a:noFill/>
                <a:prstDash val="solid"/>
                <a:round/>
                <a:headEnd/>
                <a:tailEnd/>
              </a:ln>
            </p:spPr>
            <p:txBody>
              <a:bodyPr vert="horz" wrap="square" lIns="162517" tIns="81259" rIns="162517" bIns="81259" numCol="1" anchor="t" anchorCtr="0" compatLnSpc="1">
                <a:prstTxWarp prst="textNoShape">
                  <a:avLst/>
                </a:prstTxWarp>
              </a:bodyPr>
              <a:lstStyle/>
              <a:p>
                <a:pPr defTabSz="1219170">
                  <a:defRPr/>
                </a:pPr>
                <a:endParaRPr lang="en-AU" sz="2844" kern="0">
                  <a:latin typeface="Arial"/>
                </a:endParaRPr>
              </a:p>
            </p:txBody>
          </p:sp>
          <p:sp>
            <p:nvSpPr>
              <p:cNvPr id="117" name="Freeform 29">
                <a:extLst>
                  <a:ext uri="{FF2B5EF4-FFF2-40B4-BE49-F238E27FC236}">
                    <a16:creationId xmlns:a16="http://schemas.microsoft.com/office/drawing/2014/main" id="{3942D997-D843-4B7A-A5F4-FDEDD18FC137}"/>
                  </a:ext>
                </a:extLst>
              </p:cNvPr>
              <p:cNvSpPr>
                <a:spLocks noChangeAspect="1"/>
              </p:cNvSpPr>
              <p:nvPr/>
            </p:nvSpPr>
            <p:spPr bwMode="auto">
              <a:xfrm>
                <a:off x="8724095" y="2216038"/>
                <a:ext cx="309676" cy="271642"/>
              </a:xfrm>
              <a:custGeom>
                <a:avLst/>
                <a:gdLst>
                  <a:gd name="T0" fmla="*/ 99 w 366"/>
                  <a:gd name="T1" fmla="*/ 0 h 320"/>
                  <a:gd name="T2" fmla="*/ 86 w 366"/>
                  <a:gd name="T3" fmla="*/ 14 h 320"/>
                  <a:gd name="T4" fmla="*/ 86 w 366"/>
                  <a:gd name="T5" fmla="*/ 117 h 320"/>
                  <a:gd name="T6" fmla="*/ 68 w 366"/>
                  <a:gd name="T7" fmla="*/ 117 h 320"/>
                  <a:gd name="T8" fmla="*/ 55 w 366"/>
                  <a:gd name="T9" fmla="*/ 130 h 320"/>
                  <a:gd name="T10" fmla="*/ 55 w 366"/>
                  <a:gd name="T11" fmla="*/ 293 h 320"/>
                  <a:gd name="T12" fmla="*/ 13 w 366"/>
                  <a:gd name="T13" fmla="*/ 293 h 320"/>
                  <a:gd name="T14" fmla="*/ 0 w 366"/>
                  <a:gd name="T15" fmla="*/ 306 h 320"/>
                  <a:gd name="T16" fmla="*/ 13 w 366"/>
                  <a:gd name="T17" fmla="*/ 320 h 320"/>
                  <a:gd name="T18" fmla="*/ 68 w 366"/>
                  <a:gd name="T19" fmla="*/ 320 h 320"/>
                  <a:gd name="T20" fmla="*/ 81 w 366"/>
                  <a:gd name="T21" fmla="*/ 306 h 320"/>
                  <a:gd name="T22" fmla="*/ 81 w 366"/>
                  <a:gd name="T23" fmla="*/ 143 h 320"/>
                  <a:gd name="T24" fmla="*/ 99 w 366"/>
                  <a:gd name="T25" fmla="*/ 143 h 320"/>
                  <a:gd name="T26" fmla="*/ 112 w 366"/>
                  <a:gd name="T27" fmla="*/ 130 h 320"/>
                  <a:gd name="T28" fmla="*/ 112 w 366"/>
                  <a:gd name="T29" fmla="*/ 27 h 320"/>
                  <a:gd name="T30" fmla="*/ 184 w 366"/>
                  <a:gd name="T31" fmla="*/ 27 h 320"/>
                  <a:gd name="T32" fmla="*/ 184 w 366"/>
                  <a:gd name="T33" fmla="*/ 207 h 320"/>
                  <a:gd name="T34" fmla="*/ 198 w 366"/>
                  <a:gd name="T35" fmla="*/ 220 h 320"/>
                  <a:gd name="T36" fmla="*/ 231 w 366"/>
                  <a:gd name="T37" fmla="*/ 220 h 320"/>
                  <a:gd name="T38" fmla="*/ 231 w 366"/>
                  <a:gd name="T39" fmla="*/ 270 h 320"/>
                  <a:gd name="T40" fmla="*/ 244 w 366"/>
                  <a:gd name="T41" fmla="*/ 284 h 320"/>
                  <a:gd name="T42" fmla="*/ 298 w 366"/>
                  <a:gd name="T43" fmla="*/ 284 h 320"/>
                  <a:gd name="T44" fmla="*/ 311 w 366"/>
                  <a:gd name="T45" fmla="*/ 270 h 320"/>
                  <a:gd name="T46" fmla="*/ 311 w 366"/>
                  <a:gd name="T47" fmla="*/ 83 h 320"/>
                  <a:gd name="T48" fmla="*/ 340 w 366"/>
                  <a:gd name="T49" fmla="*/ 83 h 320"/>
                  <a:gd name="T50" fmla="*/ 340 w 366"/>
                  <a:gd name="T51" fmla="*/ 307 h 320"/>
                  <a:gd name="T52" fmla="*/ 353 w 366"/>
                  <a:gd name="T53" fmla="*/ 320 h 320"/>
                  <a:gd name="T54" fmla="*/ 366 w 366"/>
                  <a:gd name="T55" fmla="*/ 307 h 320"/>
                  <a:gd name="T56" fmla="*/ 366 w 366"/>
                  <a:gd name="T57" fmla="*/ 70 h 320"/>
                  <a:gd name="T58" fmla="*/ 353 w 366"/>
                  <a:gd name="T59" fmla="*/ 57 h 320"/>
                  <a:gd name="T60" fmla="*/ 298 w 366"/>
                  <a:gd name="T61" fmla="*/ 57 h 320"/>
                  <a:gd name="T62" fmla="*/ 285 w 366"/>
                  <a:gd name="T63" fmla="*/ 70 h 320"/>
                  <a:gd name="T64" fmla="*/ 285 w 366"/>
                  <a:gd name="T65" fmla="*/ 257 h 320"/>
                  <a:gd name="T66" fmla="*/ 257 w 366"/>
                  <a:gd name="T67" fmla="*/ 257 h 320"/>
                  <a:gd name="T68" fmla="*/ 257 w 366"/>
                  <a:gd name="T69" fmla="*/ 207 h 320"/>
                  <a:gd name="T70" fmla="*/ 244 w 366"/>
                  <a:gd name="T71" fmla="*/ 193 h 320"/>
                  <a:gd name="T72" fmla="*/ 211 w 366"/>
                  <a:gd name="T73" fmla="*/ 193 h 320"/>
                  <a:gd name="T74" fmla="*/ 211 w 366"/>
                  <a:gd name="T75" fmla="*/ 14 h 320"/>
                  <a:gd name="T76" fmla="*/ 198 w 366"/>
                  <a:gd name="T77" fmla="*/ 0 h 320"/>
                  <a:gd name="T78" fmla="*/ 99 w 366"/>
                  <a:gd name="T79"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6" h="320">
                    <a:moveTo>
                      <a:pt x="99" y="0"/>
                    </a:moveTo>
                    <a:cubicBezTo>
                      <a:pt x="92" y="0"/>
                      <a:pt x="86" y="6"/>
                      <a:pt x="86" y="14"/>
                    </a:cubicBezTo>
                    <a:cubicBezTo>
                      <a:pt x="86" y="14"/>
                      <a:pt x="86" y="96"/>
                      <a:pt x="86" y="117"/>
                    </a:cubicBezTo>
                    <a:cubicBezTo>
                      <a:pt x="77" y="117"/>
                      <a:pt x="68" y="117"/>
                      <a:pt x="68" y="117"/>
                    </a:cubicBezTo>
                    <a:cubicBezTo>
                      <a:pt x="61" y="117"/>
                      <a:pt x="55" y="123"/>
                      <a:pt x="55" y="130"/>
                    </a:cubicBezTo>
                    <a:cubicBezTo>
                      <a:pt x="55" y="130"/>
                      <a:pt x="55" y="271"/>
                      <a:pt x="55" y="293"/>
                    </a:cubicBezTo>
                    <a:cubicBezTo>
                      <a:pt x="40" y="293"/>
                      <a:pt x="13" y="293"/>
                      <a:pt x="13" y="293"/>
                    </a:cubicBezTo>
                    <a:cubicBezTo>
                      <a:pt x="6" y="293"/>
                      <a:pt x="0" y="299"/>
                      <a:pt x="0" y="306"/>
                    </a:cubicBezTo>
                    <a:cubicBezTo>
                      <a:pt x="0" y="314"/>
                      <a:pt x="6" y="320"/>
                      <a:pt x="13" y="320"/>
                    </a:cubicBezTo>
                    <a:cubicBezTo>
                      <a:pt x="68" y="320"/>
                      <a:pt x="68" y="320"/>
                      <a:pt x="68" y="320"/>
                    </a:cubicBezTo>
                    <a:cubicBezTo>
                      <a:pt x="75" y="320"/>
                      <a:pt x="81" y="314"/>
                      <a:pt x="81" y="306"/>
                    </a:cubicBezTo>
                    <a:cubicBezTo>
                      <a:pt x="81" y="306"/>
                      <a:pt x="81" y="165"/>
                      <a:pt x="81" y="143"/>
                    </a:cubicBezTo>
                    <a:cubicBezTo>
                      <a:pt x="90" y="143"/>
                      <a:pt x="99" y="143"/>
                      <a:pt x="99" y="143"/>
                    </a:cubicBezTo>
                    <a:cubicBezTo>
                      <a:pt x="106" y="143"/>
                      <a:pt x="112" y="137"/>
                      <a:pt x="112" y="130"/>
                    </a:cubicBezTo>
                    <a:cubicBezTo>
                      <a:pt x="112" y="130"/>
                      <a:pt x="112" y="47"/>
                      <a:pt x="112" y="27"/>
                    </a:cubicBezTo>
                    <a:cubicBezTo>
                      <a:pt x="129" y="27"/>
                      <a:pt x="168" y="27"/>
                      <a:pt x="184" y="27"/>
                    </a:cubicBezTo>
                    <a:cubicBezTo>
                      <a:pt x="184" y="49"/>
                      <a:pt x="184" y="207"/>
                      <a:pt x="184" y="207"/>
                    </a:cubicBezTo>
                    <a:cubicBezTo>
                      <a:pt x="184" y="214"/>
                      <a:pt x="190" y="220"/>
                      <a:pt x="198" y="220"/>
                    </a:cubicBezTo>
                    <a:cubicBezTo>
                      <a:pt x="198" y="220"/>
                      <a:pt x="217" y="220"/>
                      <a:pt x="231" y="220"/>
                    </a:cubicBezTo>
                    <a:cubicBezTo>
                      <a:pt x="231" y="236"/>
                      <a:pt x="231" y="270"/>
                      <a:pt x="231" y="270"/>
                    </a:cubicBezTo>
                    <a:cubicBezTo>
                      <a:pt x="231" y="278"/>
                      <a:pt x="237" y="284"/>
                      <a:pt x="244" y="284"/>
                    </a:cubicBezTo>
                    <a:cubicBezTo>
                      <a:pt x="298" y="284"/>
                      <a:pt x="298" y="284"/>
                      <a:pt x="298" y="284"/>
                    </a:cubicBezTo>
                    <a:cubicBezTo>
                      <a:pt x="305" y="284"/>
                      <a:pt x="311" y="278"/>
                      <a:pt x="311" y="270"/>
                    </a:cubicBezTo>
                    <a:cubicBezTo>
                      <a:pt x="311" y="270"/>
                      <a:pt x="311" y="106"/>
                      <a:pt x="311" y="83"/>
                    </a:cubicBezTo>
                    <a:cubicBezTo>
                      <a:pt x="322" y="83"/>
                      <a:pt x="330" y="83"/>
                      <a:pt x="340" y="83"/>
                    </a:cubicBezTo>
                    <a:cubicBezTo>
                      <a:pt x="340" y="107"/>
                      <a:pt x="340" y="307"/>
                      <a:pt x="340" y="307"/>
                    </a:cubicBezTo>
                    <a:cubicBezTo>
                      <a:pt x="340" y="314"/>
                      <a:pt x="346" y="320"/>
                      <a:pt x="353" y="320"/>
                    </a:cubicBezTo>
                    <a:cubicBezTo>
                      <a:pt x="361" y="320"/>
                      <a:pt x="366" y="314"/>
                      <a:pt x="366" y="307"/>
                    </a:cubicBezTo>
                    <a:cubicBezTo>
                      <a:pt x="366" y="70"/>
                      <a:pt x="366" y="70"/>
                      <a:pt x="366" y="70"/>
                    </a:cubicBezTo>
                    <a:cubicBezTo>
                      <a:pt x="366" y="63"/>
                      <a:pt x="361" y="57"/>
                      <a:pt x="353" y="57"/>
                    </a:cubicBezTo>
                    <a:cubicBezTo>
                      <a:pt x="298" y="57"/>
                      <a:pt x="298" y="57"/>
                      <a:pt x="298" y="57"/>
                    </a:cubicBezTo>
                    <a:cubicBezTo>
                      <a:pt x="291" y="57"/>
                      <a:pt x="285" y="63"/>
                      <a:pt x="285" y="70"/>
                    </a:cubicBezTo>
                    <a:cubicBezTo>
                      <a:pt x="285" y="70"/>
                      <a:pt x="285" y="234"/>
                      <a:pt x="285" y="257"/>
                    </a:cubicBezTo>
                    <a:cubicBezTo>
                      <a:pt x="275" y="257"/>
                      <a:pt x="267" y="257"/>
                      <a:pt x="257" y="257"/>
                    </a:cubicBezTo>
                    <a:cubicBezTo>
                      <a:pt x="257" y="241"/>
                      <a:pt x="257" y="207"/>
                      <a:pt x="257" y="207"/>
                    </a:cubicBezTo>
                    <a:cubicBezTo>
                      <a:pt x="257" y="199"/>
                      <a:pt x="251" y="193"/>
                      <a:pt x="244" y="193"/>
                    </a:cubicBezTo>
                    <a:cubicBezTo>
                      <a:pt x="244" y="193"/>
                      <a:pt x="224" y="193"/>
                      <a:pt x="211" y="193"/>
                    </a:cubicBezTo>
                    <a:cubicBezTo>
                      <a:pt x="211" y="171"/>
                      <a:pt x="211" y="14"/>
                      <a:pt x="211" y="14"/>
                    </a:cubicBezTo>
                    <a:cubicBezTo>
                      <a:pt x="211" y="6"/>
                      <a:pt x="205" y="0"/>
                      <a:pt x="198" y="0"/>
                    </a:cubicBezTo>
                    <a:lnTo>
                      <a:pt x="99" y="0"/>
                    </a:lnTo>
                    <a:close/>
                  </a:path>
                </a:pathLst>
              </a:custGeom>
              <a:solidFill>
                <a:srgbClr val="3DCD58"/>
              </a:solidFill>
              <a:ln>
                <a:noFill/>
              </a:ln>
            </p:spPr>
            <p:txBody>
              <a:bodyPr vert="horz" wrap="square" lIns="162517" tIns="81259" rIns="162517" bIns="81259" numCol="1" anchor="t" anchorCtr="0" compatLnSpc="1">
                <a:prstTxWarp prst="textNoShape">
                  <a:avLst/>
                </a:prstTxWarp>
              </a:bodyPr>
              <a:lstStyle/>
              <a:p>
                <a:pPr defTabSz="1219170">
                  <a:defRPr/>
                </a:pPr>
                <a:endParaRPr lang="en-AU" sz="2844" kern="0">
                  <a:latin typeface="Arial"/>
                </a:endParaRPr>
              </a:p>
            </p:txBody>
          </p:sp>
          <p:grpSp>
            <p:nvGrpSpPr>
              <p:cNvPr id="118" name="Group 117">
                <a:extLst>
                  <a:ext uri="{FF2B5EF4-FFF2-40B4-BE49-F238E27FC236}">
                    <a16:creationId xmlns:a16="http://schemas.microsoft.com/office/drawing/2014/main" id="{E5FCFE43-6C67-44FA-8BE8-12B1699F76A4}"/>
                  </a:ext>
                </a:extLst>
              </p:cNvPr>
              <p:cNvGrpSpPr/>
              <p:nvPr/>
            </p:nvGrpSpPr>
            <p:grpSpPr>
              <a:xfrm>
                <a:off x="9209000" y="2754484"/>
                <a:ext cx="197854" cy="378567"/>
                <a:chOff x="6858180" y="2714928"/>
                <a:chExt cx="176672" cy="338038"/>
              </a:xfrm>
            </p:grpSpPr>
            <p:grpSp>
              <p:nvGrpSpPr>
                <p:cNvPr id="120" name="Group 119">
                  <a:extLst>
                    <a:ext uri="{FF2B5EF4-FFF2-40B4-BE49-F238E27FC236}">
                      <a16:creationId xmlns:a16="http://schemas.microsoft.com/office/drawing/2014/main" id="{C78CF9E0-2AA6-48B7-9956-1ED567D89F05}"/>
                    </a:ext>
                  </a:extLst>
                </p:cNvPr>
                <p:cNvGrpSpPr>
                  <a:grpSpLocks noChangeAspect="1"/>
                </p:cNvGrpSpPr>
                <p:nvPr/>
              </p:nvGrpSpPr>
              <p:grpSpPr bwMode="auto">
                <a:xfrm>
                  <a:off x="6858180" y="2714928"/>
                  <a:ext cx="176672" cy="338038"/>
                  <a:chOff x="2401" y="732"/>
                  <a:chExt cx="958" cy="1833"/>
                </a:xfrm>
              </p:grpSpPr>
              <p:sp>
                <p:nvSpPr>
                  <p:cNvPr id="122" name="Freeform 10">
                    <a:extLst>
                      <a:ext uri="{FF2B5EF4-FFF2-40B4-BE49-F238E27FC236}">
                        <a16:creationId xmlns:a16="http://schemas.microsoft.com/office/drawing/2014/main" id="{27A2B9BF-9B78-44A5-BA66-B29BB8603CE6}"/>
                      </a:ext>
                    </a:extLst>
                  </p:cNvPr>
                  <p:cNvSpPr>
                    <a:spLocks/>
                  </p:cNvSpPr>
                  <p:nvPr/>
                </p:nvSpPr>
                <p:spPr bwMode="auto">
                  <a:xfrm>
                    <a:off x="2401" y="732"/>
                    <a:ext cx="958" cy="1833"/>
                  </a:xfrm>
                  <a:custGeom>
                    <a:avLst/>
                    <a:gdLst>
                      <a:gd name="T0" fmla="*/ 197 w 235"/>
                      <a:gd name="T1" fmla="*/ 418 h 449"/>
                      <a:gd name="T2" fmla="*/ 0 w 235"/>
                      <a:gd name="T3" fmla="*/ 369 h 449"/>
                      <a:gd name="T4" fmla="*/ 0 w 235"/>
                      <a:gd name="T5" fmla="*/ 61 h 449"/>
                      <a:gd name="T6" fmla="*/ 79 w 235"/>
                      <a:gd name="T7" fmla="*/ 33 h 449"/>
                      <a:gd name="T8" fmla="*/ 88 w 235"/>
                      <a:gd name="T9" fmla="*/ 31 h 449"/>
                      <a:gd name="T10" fmla="*/ 88 w 235"/>
                      <a:gd name="T11" fmla="*/ 7 h 449"/>
                      <a:gd name="T12" fmla="*/ 147 w 235"/>
                      <a:gd name="T13" fmla="*/ 7 h 449"/>
                      <a:gd name="T14" fmla="*/ 147 w 235"/>
                      <a:gd name="T15" fmla="*/ 32 h 449"/>
                      <a:gd name="T16" fmla="*/ 151 w 235"/>
                      <a:gd name="T17" fmla="*/ 32 h 449"/>
                      <a:gd name="T18" fmla="*/ 235 w 235"/>
                      <a:gd name="T19" fmla="*/ 61 h 449"/>
                      <a:gd name="T20" fmla="*/ 235 w 235"/>
                      <a:gd name="T21" fmla="*/ 36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noFill/>
                  <a:ln w="12700" cap="rnd">
                    <a:solidFill>
                      <a:srgbClr val="3DCD5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pPr defTabSz="1219170">
                      <a:defRPr/>
                    </a:pPr>
                    <a:endParaRPr lang="en-AU" sz="3199" kern="0">
                      <a:latin typeface="Arial"/>
                    </a:endParaRPr>
                  </a:p>
                </p:txBody>
              </p:sp>
              <p:sp>
                <p:nvSpPr>
                  <p:cNvPr id="123" name="Freeform 11">
                    <a:extLst>
                      <a:ext uri="{FF2B5EF4-FFF2-40B4-BE49-F238E27FC236}">
                        <a16:creationId xmlns:a16="http://schemas.microsoft.com/office/drawing/2014/main" id="{2B1F0800-5A50-47DF-A7D0-76A1E2D9F8BA}"/>
                      </a:ext>
                    </a:extLst>
                  </p:cNvPr>
                  <p:cNvSpPr>
                    <a:spLocks/>
                  </p:cNvSpPr>
                  <p:nvPr/>
                </p:nvSpPr>
                <p:spPr bwMode="auto">
                  <a:xfrm>
                    <a:off x="2670" y="973"/>
                    <a:ext cx="689" cy="110"/>
                  </a:xfrm>
                  <a:custGeom>
                    <a:avLst/>
                    <a:gdLst>
                      <a:gd name="T0" fmla="*/ 169 w 169"/>
                      <a:gd name="T1" fmla="*/ 0 h 27"/>
                      <a:gd name="T2" fmla="*/ 51 w 169"/>
                      <a:gd name="T3" fmla="*/ 27 h 27"/>
                      <a:gd name="T4" fmla="*/ 0 w 169"/>
                      <a:gd name="T5" fmla="*/ 24 h 27"/>
                    </a:gdLst>
                    <a:ahLst/>
                    <a:cxnLst>
                      <a:cxn ang="0">
                        <a:pos x="T0" y="T1"/>
                      </a:cxn>
                      <a:cxn ang="0">
                        <a:pos x="T2" y="T3"/>
                      </a:cxn>
                      <a:cxn ang="0">
                        <a:pos x="T4" y="T5"/>
                      </a:cxn>
                    </a:cxnLst>
                    <a:rect l="0" t="0" r="r" b="b"/>
                    <a:pathLst>
                      <a:path w="169" h="27">
                        <a:moveTo>
                          <a:pt x="169" y="0"/>
                        </a:moveTo>
                        <a:cubicBezTo>
                          <a:pt x="169" y="15"/>
                          <a:pt x="117" y="27"/>
                          <a:pt x="51" y="27"/>
                        </a:cubicBezTo>
                        <a:cubicBezTo>
                          <a:pt x="33" y="27"/>
                          <a:pt x="15" y="26"/>
                          <a:pt x="0" y="24"/>
                        </a:cubicBezTo>
                      </a:path>
                    </a:pathLst>
                  </a:custGeom>
                  <a:noFill/>
                  <a:ln w="12700" cap="rnd">
                    <a:solidFill>
                      <a:srgbClr val="3DCD5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62517" tIns="81259" rIns="162517" bIns="81259" numCol="1" anchor="t" anchorCtr="0" compatLnSpc="1">
                    <a:prstTxWarp prst="textNoShape">
                      <a:avLst/>
                    </a:prstTxWarp>
                  </a:bodyPr>
                  <a:lstStyle/>
                  <a:p>
                    <a:pPr defTabSz="1219170">
                      <a:defRPr/>
                    </a:pPr>
                    <a:endParaRPr lang="en-AU" sz="3199" kern="0">
                      <a:latin typeface="Arial"/>
                    </a:endParaRPr>
                  </a:p>
                </p:txBody>
              </p:sp>
            </p:grpSp>
            <p:sp>
              <p:nvSpPr>
                <p:cNvPr id="121" name="Freeform 19">
                  <a:extLst>
                    <a:ext uri="{FF2B5EF4-FFF2-40B4-BE49-F238E27FC236}">
                      <a16:creationId xmlns:a16="http://schemas.microsoft.com/office/drawing/2014/main" id="{29AFAF81-F039-450E-83BA-FE8F8038342A}"/>
                    </a:ext>
                  </a:extLst>
                </p:cNvPr>
                <p:cNvSpPr>
                  <a:spLocks/>
                </p:cNvSpPr>
                <p:nvPr/>
              </p:nvSpPr>
              <p:spPr bwMode="auto">
                <a:xfrm>
                  <a:off x="6875222" y="2833673"/>
                  <a:ext cx="146003" cy="156714"/>
                </a:xfrm>
                <a:custGeom>
                  <a:avLst/>
                  <a:gdLst>
                    <a:gd name="T0" fmla="*/ 388 w 435"/>
                    <a:gd name="T1" fmla="*/ 4 h 466"/>
                    <a:gd name="T2" fmla="*/ 312 w 435"/>
                    <a:gd name="T3" fmla="*/ 62 h 466"/>
                    <a:gd name="T4" fmla="*/ 307 w 435"/>
                    <a:gd name="T5" fmla="*/ 77 h 466"/>
                    <a:gd name="T6" fmla="*/ 320 w 435"/>
                    <a:gd name="T7" fmla="*/ 86 h 466"/>
                    <a:gd name="T8" fmla="*/ 382 w 435"/>
                    <a:gd name="T9" fmla="*/ 86 h 466"/>
                    <a:gd name="T10" fmla="*/ 239 w 435"/>
                    <a:gd name="T11" fmla="*/ 194 h 466"/>
                    <a:gd name="T12" fmla="*/ 233 w 435"/>
                    <a:gd name="T13" fmla="*/ 205 h 466"/>
                    <a:gd name="T14" fmla="*/ 234 w 435"/>
                    <a:gd name="T15" fmla="*/ 209 h 466"/>
                    <a:gd name="T16" fmla="*/ 247 w 435"/>
                    <a:gd name="T17" fmla="*/ 218 h 466"/>
                    <a:gd name="T18" fmla="*/ 321 w 435"/>
                    <a:gd name="T19" fmla="*/ 218 h 466"/>
                    <a:gd name="T20" fmla="*/ 111 w 435"/>
                    <a:gd name="T21" fmla="*/ 366 h 466"/>
                    <a:gd name="T22" fmla="*/ 210 w 435"/>
                    <a:gd name="T23" fmla="*/ 260 h 466"/>
                    <a:gd name="T24" fmla="*/ 214 w 435"/>
                    <a:gd name="T25" fmla="*/ 251 h 466"/>
                    <a:gd name="T26" fmla="*/ 213 w 435"/>
                    <a:gd name="T27" fmla="*/ 246 h 466"/>
                    <a:gd name="T28" fmla="*/ 200 w 435"/>
                    <a:gd name="T29" fmla="*/ 238 h 466"/>
                    <a:gd name="T30" fmla="*/ 124 w 435"/>
                    <a:gd name="T31" fmla="*/ 238 h 466"/>
                    <a:gd name="T32" fmla="*/ 255 w 435"/>
                    <a:gd name="T33" fmla="*/ 131 h 466"/>
                    <a:gd name="T34" fmla="*/ 260 w 435"/>
                    <a:gd name="T35" fmla="*/ 120 h 466"/>
                    <a:gd name="T36" fmla="*/ 259 w 435"/>
                    <a:gd name="T37" fmla="*/ 116 h 466"/>
                    <a:gd name="T38" fmla="*/ 247 w 435"/>
                    <a:gd name="T39" fmla="*/ 107 h 466"/>
                    <a:gd name="T40" fmla="*/ 177 w 435"/>
                    <a:gd name="T41" fmla="*/ 107 h 466"/>
                    <a:gd name="T42" fmla="*/ 279 w 435"/>
                    <a:gd name="T43" fmla="*/ 29 h 466"/>
                    <a:gd name="T44" fmla="*/ 285 w 435"/>
                    <a:gd name="T45" fmla="*/ 18 h 466"/>
                    <a:gd name="T46" fmla="*/ 282 w 435"/>
                    <a:gd name="T47" fmla="*/ 10 h 466"/>
                    <a:gd name="T48" fmla="*/ 263 w 435"/>
                    <a:gd name="T49" fmla="*/ 7 h 466"/>
                    <a:gd name="T50" fmla="*/ 130 w 435"/>
                    <a:gd name="T51" fmla="*/ 110 h 466"/>
                    <a:gd name="T52" fmla="*/ 125 w 435"/>
                    <a:gd name="T53" fmla="*/ 125 h 466"/>
                    <a:gd name="T54" fmla="*/ 138 w 435"/>
                    <a:gd name="T55" fmla="*/ 134 h 466"/>
                    <a:gd name="T56" fmla="*/ 210 w 435"/>
                    <a:gd name="T57" fmla="*/ 134 h 466"/>
                    <a:gd name="T58" fmla="*/ 79 w 435"/>
                    <a:gd name="T59" fmla="*/ 241 h 466"/>
                    <a:gd name="T60" fmla="*/ 74 w 435"/>
                    <a:gd name="T61" fmla="*/ 251 h 466"/>
                    <a:gd name="T62" fmla="*/ 74 w 435"/>
                    <a:gd name="T63" fmla="*/ 256 h 466"/>
                    <a:gd name="T64" fmla="*/ 87 w 435"/>
                    <a:gd name="T65" fmla="*/ 264 h 466"/>
                    <a:gd name="T66" fmla="*/ 170 w 435"/>
                    <a:gd name="T67" fmla="*/ 264 h 466"/>
                    <a:gd name="T68" fmla="*/ 3 w 435"/>
                    <a:gd name="T69" fmla="*/ 442 h 466"/>
                    <a:gd name="T70" fmla="*/ 0 w 435"/>
                    <a:gd name="T71" fmla="*/ 452 h 466"/>
                    <a:gd name="T72" fmla="*/ 3 w 435"/>
                    <a:gd name="T73" fmla="*/ 460 h 466"/>
                    <a:gd name="T74" fmla="*/ 21 w 435"/>
                    <a:gd name="T75" fmla="*/ 462 h 466"/>
                    <a:gd name="T76" fmla="*/ 371 w 435"/>
                    <a:gd name="T77" fmla="*/ 216 h 466"/>
                    <a:gd name="T78" fmla="*/ 376 w 435"/>
                    <a:gd name="T79" fmla="*/ 201 h 466"/>
                    <a:gd name="T80" fmla="*/ 364 w 435"/>
                    <a:gd name="T81" fmla="*/ 191 h 466"/>
                    <a:gd name="T82" fmla="*/ 287 w 435"/>
                    <a:gd name="T83" fmla="*/ 191 h 466"/>
                    <a:gd name="T84" fmla="*/ 430 w 435"/>
                    <a:gd name="T85" fmla="*/ 84 h 466"/>
                    <a:gd name="T86" fmla="*/ 435 w 435"/>
                    <a:gd name="T87" fmla="*/ 73 h 466"/>
                    <a:gd name="T88" fmla="*/ 434 w 435"/>
                    <a:gd name="T89" fmla="*/ 69 h 466"/>
                    <a:gd name="T90" fmla="*/ 422 w 435"/>
                    <a:gd name="T91" fmla="*/ 60 h 466"/>
                    <a:gd name="T92" fmla="*/ 359 w 435"/>
                    <a:gd name="T93" fmla="*/ 60 h 466"/>
                    <a:gd name="T94" fmla="*/ 404 w 435"/>
                    <a:gd name="T95" fmla="*/ 26 h 466"/>
                    <a:gd name="T96" fmla="*/ 410 w 435"/>
                    <a:gd name="T97" fmla="*/ 15 h 466"/>
                    <a:gd name="T98" fmla="*/ 407 w 435"/>
                    <a:gd name="T99" fmla="*/ 7 h 466"/>
                    <a:gd name="T100" fmla="*/ 388 w 435"/>
                    <a:gd name="T101" fmla="*/ 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5" h="466">
                      <a:moveTo>
                        <a:pt x="388" y="4"/>
                      </a:moveTo>
                      <a:cubicBezTo>
                        <a:pt x="312" y="62"/>
                        <a:pt x="312" y="62"/>
                        <a:pt x="312" y="62"/>
                      </a:cubicBezTo>
                      <a:cubicBezTo>
                        <a:pt x="307" y="66"/>
                        <a:pt x="305" y="72"/>
                        <a:pt x="307" y="77"/>
                      </a:cubicBezTo>
                      <a:cubicBezTo>
                        <a:pt x="309" y="83"/>
                        <a:pt x="314" y="86"/>
                        <a:pt x="320" y="86"/>
                      </a:cubicBezTo>
                      <a:cubicBezTo>
                        <a:pt x="320" y="86"/>
                        <a:pt x="352" y="86"/>
                        <a:pt x="382" y="86"/>
                      </a:cubicBezTo>
                      <a:cubicBezTo>
                        <a:pt x="339" y="118"/>
                        <a:pt x="239" y="194"/>
                        <a:pt x="239" y="194"/>
                      </a:cubicBezTo>
                      <a:cubicBezTo>
                        <a:pt x="235" y="197"/>
                        <a:pt x="233" y="201"/>
                        <a:pt x="233" y="205"/>
                      </a:cubicBezTo>
                      <a:cubicBezTo>
                        <a:pt x="233" y="206"/>
                        <a:pt x="234" y="207"/>
                        <a:pt x="234" y="209"/>
                      </a:cubicBezTo>
                      <a:cubicBezTo>
                        <a:pt x="236" y="214"/>
                        <a:pt x="241" y="218"/>
                        <a:pt x="247" y="218"/>
                      </a:cubicBezTo>
                      <a:cubicBezTo>
                        <a:pt x="247" y="218"/>
                        <a:pt x="287" y="218"/>
                        <a:pt x="321" y="218"/>
                      </a:cubicBezTo>
                      <a:cubicBezTo>
                        <a:pt x="284" y="244"/>
                        <a:pt x="200" y="304"/>
                        <a:pt x="111" y="366"/>
                      </a:cubicBezTo>
                      <a:cubicBezTo>
                        <a:pt x="160" y="313"/>
                        <a:pt x="210" y="260"/>
                        <a:pt x="210" y="260"/>
                      </a:cubicBezTo>
                      <a:cubicBezTo>
                        <a:pt x="212" y="258"/>
                        <a:pt x="214" y="254"/>
                        <a:pt x="214" y="251"/>
                      </a:cubicBezTo>
                      <a:cubicBezTo>
                        <a:pt x="214" y="249"/>
                        <a:pt x="213" y="248"/>
                        <a:pt x="213" y="246"/>
                      </a:cubicBezTo>
                      <a:cubicBezTo>
                        <a:pt x="210" y="241"/>
                        <a:pt x="206" y="238"/>
                        <a:pt x="200" y="238"/>
                      </a:cubicBezTo>
                      <a:cubicBezTo>
                        <a:pt x="200" y="238"/>
                        <a:pt x="158" y="238"/>
                        <a:pt x="124" y="238"/>
                      </a:cubicBezTo>
                      <a:cubicBezTo>
                        <a:pt x="163" y="206"/>
                        <a:pt x="255" y="131"/>
                        <a:pt x="255" y="131"/>
                      </a:cubicBezTo>
                      <a:cubicBezTo>
                        <a:pt x="258" y="128"/>
                        <a:pt x="260" y="124"/>
                        <a:pt x="260" y="120"/>
                      </a:cubicBezTo>
                      <a:cubicBezTo>
                        <a:pt x="260" y="119"/>
                        <a:pt x="260" y="117"/>
                        <a:pt x="259" y="116"/>
                      </a:cubicBezTo>
                      <a:cubicBezTo>
                        <a:pt x="258" y="111"/>
                        <a:pt x="253" y="107"/>
                        <a:pt x="247" y="107"/>
                      </a:cubicBezTo>
                      <a:cubicBezTo>
                        <a:pt x="247" y="107"/>
                        <a:pt x="209" y="107"/>
                        <a:pt x="177" y="107"/>
                      </a:cubicBezTo>
                      <a:cubicBezTo>
                        <a:pt x="214" y="79"/>
                        <a:pt x="279" y="29"/>
                        <a:pt x="279" y="29"/>
                      </a:cubicBezTo>
                      <a:cubicBezTo>
                        <a:pt x="283" y="26"/>
                        <a:pt x="285" y="22"/>
                        <a:pt x="285" y="18"/>
                      </a:cubicBezTo>
                      <a:cubicBezTo>
                        <a:pt x="285" y="15"/>
                        <a:pt x="284" y="12"/>
                        <a:pt x="282" y="10"/>
                      </a:cubicBezTo>
                      <a:cubicBezTo>
                        <a:pt x="277" y="4"/>
                        <a:pt x="269" y="3"/>
                        <a:pt x="263" y="7"/>
                      </a:cubicBezTo>
                      <a:cubicBezTo>
                        <a:pt x="130" y="110"/>
                        <a:pt x="130" y="110"/>
                        <a:pt x="130" y="110"/>
                      </a:cubicBezTo>
                      <a:cubicBezTo>
                        <a:pt x="125" y="113"/>
                        <a:pt x="123" y="119"/>
                        <a:pt x="125" y="125"/>
                      </a:cubicBezTo>
                      <a:cubicBezTo>
                        <a:pt x="127" y="130"/>
                        <a:pt x="132" y="134"/>
                        <a:pt x="138" y="134"/>
                      </a:cubicBezTo>
                      <a:cubicBezTo>
                        <a:pt x="138" y="134"/>
                        <a:pt x="177" y="134"/>
                        <a:pt x="210" y="134"/>
                      </a:cubicBezTo>
                      <a:cubicBezTo>
                        <a:pt x="171" y="166"/>
                        <a:pt x="79" y="241"/>
                        <a:pt x="79" y="241"/>
                      </a:cubicBezTo>
                      <a:cubicBezTo>
                        <a:pt x="75" y="243"/>
                        <a:pt x="74" y="247"/>
                        <a:pt x="74" y="251"/>
                      </a:cubicBezTo>
                      <a:cubicBezTo>
                        <a:pt x="74" y="253"/>
                        <a:pt x="74" y="254"/>
                        <a:pt x="74" y="256"/>
                      </a:cubicBezTo>
                      <a:cubicBezTo>
                        <a:pt x="76" y="261"/>
                        <a:pt x="81" y="264"/>
                        <a:pt x="87" y="264"/>
                      </a:cubicBezTo>
                      <a:cubicBezTo>
                        <a:pt x="87" y="264"/>
                        <a:pt x="137" y="264"/>
                        <a:pt x="170" y="264"/>
                      </a:cubicBezTo>
                      <a:cubicBezTo>
                        <a:pt x="136" y="300"/>
                        <a:pt x="3" y="442"/>
                        <a:pt x="3" y="442"/>
                      </a:cubicBezTo>
                      <a:cubicBezTo>
                        <a:pt x="1" y="445"/>
                        <a:pt x="0" y="448"/>
                        <a:pt x="0" y="452"/>
                      </a:cubicBezTo>
                      <a:cubicBezTo>
                        <a:pt x="0" y="455"/>
                        <a:pt x="1" y="458"/>
                        <a:pt x="3" y="460"/>
                      </a:cubicBezTo>
                      <a:cubicBezTo>
                        <a:pt x="7" y="465"/>
                        <a:pt x="15" y="466"/>
                        <a:pt x="21" y="462"/>
                      </a:cubicBezTo>
                      <a:cubicBezTo>
                        <a:pt x="371" y="216"/>
                        <a:pt x="371" y="216"/>
                        <a:pt x="371" y="216"/>
                      </a:cubicBezTo>
                      <a:cubicBezTo>
                        <a:pt x="376" y="212"/>
                        <a:pt x="378" y="206"/>
                        <a:pt x="376" y="201"/>
                      </a:cubicBezTo>
                      <a:cubicBezTo>
                        <a:pt x="375" y="195"/>
                        <a:pt x="369" y="191"/>
                        <a:pt x="364" y="191"/>
                      </a:cubicBezTo>
                      <a:cubicBezTo>
                        <a:pt x="364" y="191"/>
                        <a:pt x="321" y="191"/>
                        <a:pt x="287" y="191"/>
                      </a:cubicBezTo>
                      <a:cubicBezTo>
                        <a:pt x="329" y="159"/>
                        <a:pt x="430" y="84"/>
                        <a:pt x="430" y="84"/>
                      </a:cubicBezTo>
                      <a:cubicBezTo>
                        <a:pt x="433" y="81"/>
                        <a:pt x="435" y="77"/>
                        <a:pt x="435" y="73"/>
                      </a:cubicBezTo>
                      <a:cubicBezTo>
                        <a:pt x="435" y="72"/>
                        <a:pt x="435" y="70"/>
                        <a:pt x="434" y="69"/>
                      </a:cubicBezTo>
                      <a:cubicBezTo>
                        <a:pt x="433" y="63"/>
                        <a:pt x="427" y="60"/>
                        <a:pt x="422" y="60"/>
                      </a:cubicBezTo>
                      <a:cubicBezTo>
                        <a:pt x="422" y="60"/>
                        <a:pt x="389" y="60"/>
                        <a:pt x="359" y="60"/>
                      </a:cubicBezTo>
                      <a:cubicBezTo>
                        <a:pt x="381" y="43"/>
                        <a:pt x="404" y="26"/>
                        <a:pt x="404" y="26"/>
                      </a:cubicBezTo>
                      <a:cubicBezTo>
                        <a:pt x="408" y="23"/>
                        <a:pt x="410" y="19"/>
                        <a:pt x="410" y="15"/>
                      </a:cubicBezTo>
                      <a:cubicBezTo>
                        <a:pt x="410" y="12"/>
                        <a:pt x="409" y="10"/>
                        <a:pt x="407" y="7"/>
                      </a:cubicBezTo>
                      <a:cubicBezTo>
                        <a:pt x="403" y="1"/>
                        <a:pt x="394" y="0"/>
                        <a:pt x="388" y="4"/>
                      </a:cubicBezTo>
                      <a:close/>
                    </a:path>
                  </a:pathLst>
                </a:custGeom>
                <a:solidFill>
                  <a:srgbClr val="3DCD58"/>
                </a:solidFill>
                <a:ln>
                  <a:noFill/>
                </a:ln>
              </p:spPr>
              <p:txBody>
                <a:bodyPr vert="horz" wrap="square" lIns="162517" tIns="81259" rIns="162517" bIns="81259" numCol="1" anchor="t" anchorCtr="0" compatLnSpc="1">
                  <a:prstTxWarp prst="textNoShape">
                    <a:avLst/>
                  </a:prstTxWarp>
                </a:bodyPr>
                <a:lstStyle/>
                <a:p>
                  <a:pPr defTabSz="1219170">
                    <a:defRPr/>
                  </a:pPr>
                  <a:endParaRPr lang="en-AU" sz="3199" kern="0">
                    <a:latin typeface="Arial"/>
                  </a:endParaRPr>
                </a:p>
              </p:txBody>
            </p:sp>
          </p:grpSp>
          <p:sp>
            <p:nvSpPr>
              <p:cNvPr id="119" name="Freeform 11">
                <a:extLst>
                  <a:ext uri="{FF2B5EF4-FFF2-40B4-BE49-F238E27FC236}">
                    <a16:creationId xmlns:a16="http://schemas.microsoft.com/office/drawing/2014/main" id="{88A68AE8-705A-4225-A6F8-A6C720CF26B8}"/>
                  </a:ext>
                </a:extLst>
              </p:cNvPr>
              <p:cNvSpPr>
                <a:spLocks/>
              </p:cNvSpPr>
              <p:nvPr/>
            </p:nvSpPr>
            <p:spPr bwMode="auto">
              <a:xfrm>
                <a:off x="9040406" y="2291243"/>
                <a:ext cx="295806" cy="412779"/>
              </a:xfrm>
              <a:custGeom>
                <a:avLst/>
                <a:gdLst>
                  <a:gd name="T0" fmla="*/ 2452 w 3952"/>
                  <a:gd name="T1" fmla="*/ 171 h 5512"/>
                  <a:gd name="T2" fmla="*/ 2486 w 3952"/>
                  <a:gd name="T3" fmla="*/ 413 h 5512"/>
                  <a:gd name="T4" fmla="*/ 2554 w 3952"/>
                  <a:gd name="T5" fmla="*/ 1078 h 5512"/>
                  <a:gd name="T6" fmla="*/ 2609 w 3952"/>
                  <a:gd name="T7" fmla="*/ 1608 h 5512"/>
                  <a:gd name="T8" fmla="*/ 2875 w 3952"/>
                  <a:gd name="T9" fmla="*/ 1812 h 5512"/>
                  <a:gd name="T10" fmla="*/ 3388 w 3952"/>
                  <a:gd name="T11" fmla="*/ 2165 h 5512"/>
                  <a:gd name="T12" fmla="*/ 3794 w 3952"/>
                  <a:gd name="T13" fmla="*/ 2445 h 5512"/>
                  <a:gd name="T14" fmla="*/ 3937 w 3952"/>
                  <a:gd name="T15" fmla="*/ 2607 h 5512"/>
                  <a:gd name="T16" fmla="*/ 3789 w 3952"/>
                  <a:gd name="T17" fmla="*/ 2938 h 5512"/>
                  <a:gd name="T18" fmla="*/ 3556 w 3952"/>
                  <a:gd name="T19" fmla="*/ 2924 h 5512"/>
                  <a:gd name="T20" fmla="*/ 3127 w 3952"/>
                  <a:gd name="T21" fmla="*/ 2748 h 5512"/>
                  <a:gd name="T22" fmla="*/ 2607 w 3952"/>
                  <a:gd name="T23" fmla="*/ 2534 h 5512"/>
                  <a:gd name="T24" fmla="*/ 2653 w 3952"/>
                  <a:gd name="T25" fmla="*/ 3199 h 5512"/>
                  <a:gd name="T26" fmla="*/ 2719 w 3952"/>
                  <a:gd name="T27" fmla="*/ 4176 h 5512"/>
                  <a:gd name="T28" fmla="*/ 2775 w 3952"/>
                  <a:gd name="T29" fmla="*/ 4976 h 5512"/>
                  <a:gd name="T30" fmla="*/ 2777 w 3952"/>
                  <a:gd name="T31" fmla="*/ 5240 h 5512"/>
                  <a:gd name="T32" fmla="*/ 2571 w 3952"/>
                  <a:gd name="T33" fmla="*/ 5342 h 5512"/>
                  <a:gd name="T34" fmla="*/ 1914 w 3952"/>
                  <a:gd name="T35" fmla="*/ 5342 h 5512"/>
                  <a:gd name="T36" fmla="*/ 1024 w 3952"/>
                  <a:gd name="T37" fmla="*/ 5344 h 5512"/>
                  <a:gd name="T38" fmla="*/ 542 w 3952"/>
                  <a:gd name="T39" fmla="*/ 5344 h 5512"/>
                  <a:gd name="T40" fmla="*/ 291 w 3952"/>
                  <a:gd name="T41" fmla="*/ 5466 h 5512"/>
                  <a:gd name="T42" fmla="*/ 63 w 3952"/>
                  <a:gd name="T43" fmla="*/ 5478 h 5512"/>
                  <a:gd name="T44" fmla="*/ 90 w 3952"/>
                  <a:gd name="T45" fmla="*/ 5208 h 5512"/>
                  <a:gd name="T46" fmla="*/ 703 w 3952"/>
                  <a:gd name="T47" fmla="*/ 5023 h 5512"/>
                  <a:gd name="T48" fmla="*/ 1469 w 3952"/>
                  <a:gd name="T49" fmla="*/ 5023 h 5512"/>
                  <a:gd name="T50" fmla="*/ 2257 w 3952"/>
                  <a:gd name="T51" fmla="*/ 5023 h 5512"/>
                  <a:gd name="T52" fmla="*/ 2439 w 3952"/>
                  <a:gd name="T53" fmla="*/ 4767 h 5512"/>
                  <a:gd name="T54" fmla="*/ 2379 w 3952"/>
                  <a:gd name="T55" fmla="*/ 3889 h 5512"/>
                  <a:gd name="T56" fmla="*/ 2312 w 3952"/>
                  <a:gd name="T57" fmla="*/ 2905 h 5512"/>
                  <a:gd name="T58" fmla="*/ 2272 w 3952"/>
                  <a:gd name="T59" fmla="*/ 2323 h 5512"/>
                  <a:gd name="T60" fmla="*/ 2396 w 3952"/>
                  <a:gd name="T61" fmla="*/ 2131 h 5512"/>
                  <a:gd name="T62" fmla="*/ 2629 w 3952"/>
                  <a:gd name="T63" fmla="*/ 2196 h 5512"/>
                  <a:gd name="T64" fmla="*/ 3156 w 3952"/>
                  <a:gd name="T65" fmla="*/ 2413 h 5512"/>
                  <a:gd name="T66" fmla="*/ 2733 w 3952"/>
                  <a:gd name="T67" fmla="*/ 2102 h 5512"/>
                  <a:gd name="T68" fmla="*/ 2383 w 3952"/>
                  <a:gd name="T69" fmla="*/ 1861 h 5512"/>
                  <a:gd name="T70" fmla="*/ 2295 w 3952"/>
                  <a:gd name="T71" fmla="*/ 1688 h 5512"/>
                  <a:gd name="T72" fmla="*/ 2239 w 3952"/>
                  <a:gd name="T73" fmla="*/ 1144 h 5512"/>
                  <a:gd name="T74" fmla="*/ 2164 w 3952"/>
                  <a:gd name="T75" fmla="*/ 1224 h 5512"/>
                  <a:gd name="T76" fmla="*/ 2113 w 3952"/>
                  <a:gd name="T77" fmla="*/ 1715 h 5512"/>
                  <a:gd name="T78" fmla="*/ 2009 w 3952"/>
                  <a:gd name="T79" fmla="*/ 1876 h 5512"/>
                  <a:gd name="T80" fmla="*/ 1622 w 3952"/>
                  <a:gd name="T81" fmla="*/ 2138 h 5512"/>
                  <a:gd name="T82" fmla="*/ 1325 w 3952"/>
                  <a:gd name="T83" fmla="*/ 2376 h 5512"/>
                  <a:gd name="T84" fmla="*/ 1838 w 3952"/>
                  <a:gd name="T85" fmla="*/ 2172 h 5512"/>
                  <a:gd name="T86" fmla="*/ 2064 w 3952"/>
                  <a:gd name="T87" fmla="*/ 2133 h 5512"/>
                  <a:gd name="T88" fmla="*/ 2011 w 3952"/>
                  <a:gd name="T89" fmla="*/ 4785 h 5512"/>
                  <a:gd name="T90" fmla="*/ 1743 w 3952"/>
                  <a:gd name="T91" fmla="*/ 4806 h 5512"/>
                  <a:gd name="T92" fmla="*/ 1717 w 3952"/>
                  <a:gd name="T93" fmla="*/ 4558 h 5512"/>
                  <a:gd name="T94" fmla="*/ 1758 w 3952"/>
                  <a:gd name="T95" fmla="*/ 3812 h 5512"/>
                  <a:gd name="T96" fmla="*/ 1805 w 3952"/>
                  <a:gd name="T97" fmla="*/ 2919 h 5512"/>
                  <a:gd name="T98" fmla="*/ 1673 w 3952"/>
                  <a:gd name="T99" fmla="*/ 2583 h 5512"/>
                  <a:gd name="T100" fmla="*/ 1118 w 3952"/>
                  <a:gd name="T101" fmla="*/ 2804 h 5512"/>
                  <a:gd name="T102" fmla="*/ 817 w 3952"/>
                  <a:gd name="T103" fmla="*/ 2924 h 5512"/>
                  <a:gd name="T104" fmla="*/ 525 w 3952"/>
                  <a:gd name="T105" fmla="*/ 2848 h 5512"/>
                  <a:gd name="T106" fmla="*/ 545 w 3952"/>
                  <a:gd name="T107" fmla="*/ 2483 h 5512"/>
                  <a:gd name="T108" fmla="*/ 732 w 3952"/>
                  <a:gd name="T109" fmla="*/ 2354 h 5512"/>
                  <a:gd name="T110" fmla="*/ 1233 w 3952"/>
                  <a:gd name="T111" fmla="*/ 2014 h 5512"/>
                  <a:gd name="T112" fmla="*/ 1702 w 3952"/>
                  <a:gd name="T113" fmla="*/ 1696 h 5512"/>
                  <a:gd name="T114" fmla="*/ 1821 w 3952"/>
                  <a:gd name="T115" fmla="*/ 1433 h 5512"/>
                  <a:gd name="T116" fmla="*/ 1890 w 3952"/>
                  <a:gd name="T117" fmla="*/ 759 h 5512"/>
                  <a:gd name="T118" fmla="*/ 1941 w 3952"/>
                  <a:gd name="T119" fmla="*/ 249 h 5512"/>
                  <a:gd name="T120" fmla="*/ 2077 w 3952"/>
                  <a:gd name="T121" fmla="*/ 32 h 5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52" h="5512">
                    <a:moveTo>
                      <a:pt x="2205" y="0"/>
                    </a:moveTo>
                    <a:lnTo>
                      <a:pt x="2250" y="3"/>
                    </a:lnTo>
                    <a:lnTo>
                      <a:pt x="2293" y="15"/>
                    </a:lnTo>
                    <a:lnTo>
                      <a:pt x="2330" y="30"/>
                    </a:lnTo>
                    <a:lnTo>
                      <a:pt x="2362" y="52"/>
                    </a:lnTo>
                    <a:lnTo>
                      <a:pt x="2393" y="80"/>
                    </a:lnTo>
                    <a:lnTo>
                      <a:pt x="2417" y="109"/>
                    </a:lnTo>
                    <a:lnTo>
                      <a:pt x="2437" y="139"/>
                    </a:lnTo>
                    <a:lnTo>
                      <a:pt x="2452" y="171"/>
                    </a:lnTo>
                    <a:lnTo>
                      <a:pt x="2463" y="205"/>
                    </a:lnTo>
                    <a:lnTo>
                      <a:pt x="2464" y="216"/>
                    </a:lnTo>
                    <a:lnTo>
                      <a:pt x="2466" y="227"/>
                    </a:lnTo>
                    <a:lnTo>
                      <a:pt x="2468" y="233"/>
                    </a:lnTo>
                    <a:lnTo>
                      <a:pt x="2469" y="249"/>
                    </a:lnTo>
                    <a:lnTo>
                      <a:pt x="2471" y="277"/>
                    </a:lnTo>
                    <a:lnTo>
                      <a:pt x="2476" y="314"/>
                    </a:lnTo>
                    <a:lnTo>
                      <a:pt x="2480" y="360"/>
                    </a:lnTo>
                    <a:lnTo>
                      <a:pt x="2486" y="413"/>
                    </a:lnTo>
                    <a:lnTo>
                      <a:pt x="2492" y="472"/>
                    </a:lnTo>
                    <a:lnTo>
                      <a:pt x="2498" y="538"/>
                    </a:lnTo>
                    <a:lnTo>
                      <a:pt x="2505" y="608"/>
                    </a:lnTo>
                    <a:lnTo>
                      <a:pt x="2514" y="683"/>
                    </a:lnTo>
                    <a:lnTo>
                      <a:pt x="2520" y="759"/>
                    </a:lnTo>
                    <a:lnTo>
                      <a:pt x="2529" y="837"/>
                    </a:lnTo>
                    <a:lnTo>
                      <a:pt x="2537" y="919"/>
                    </a:lnTo>
                    <a:lnTo>
                      <a:pt x="2546" y="998"/>
                    </a:lnTo>
                    <a:lnTo>
                      <a:pt x="2554" y="1078"/>
                    </a:lnTo>
                    <a:lnTo>
                      <a:pt x="2561" y="1156"/>
                    </a:lnTo>
                    <a:lnTo>
                      <a:pt x="2570" y="1231"/>
                    </a:lnTo>
                    <a:lnTo>
                      <a:pt x="2576" y="1302"/>
                    </a:lnTo>
                    <a:lnTo>
                      <a:pt x="2583" y="1370"/>
                    </a:lnTo>
                    <a:lnTo>
                      <a:pt x="2590" y="1431"/>
                    </a:lnTo>
                    <a:lnTo>
                      <a:pt x="2595" y="1487"/>
                    </a:lnTo>
                    <a:lnTo>
                      <a:pt x="2600" y="1535"/>
                    </a:lnTo>
                    <a:lnTo>
                      <a:pt x="2605" y="1576"/>
                    </a:lnTo>
                    <a:lnTo>
                      <a:pt x="2609" y="1608"/>
                    </a:lnTo>
                    <a:lnTo>
                      <a:pt x="2610" y="1628"/>
                    </a:lnTo>
                    <a:lnTo>
                      <a:pt x="2624" y="1639"/>
                    </a:lnTo>
                    <a:lnTo>
                      <a:pt x="2646" y="1652"/>
                    </a:lnTo>
                    <a:lnTo>
                      <a:pt x="2672" y="1671"/>
                    </a:lnTo>
                    <a:lnTo>
                      <a:pt x="2704" y="1693"/>
                    </a:lnTo>
                    <a:lnTo>
                      <a:pt x="2741" y="1718"/>
                    </a:lnTo>
                    <a:lnTo>
                      <a:pt x="2782" y="1747"/>
                    </a:lnTo>
                    <a:lnTo>
                      <a:pt x="2826" y="1778"/>
                    </a:lnTo>
                    <a:lnTo>
                      <a:pt x="2875" y="1812"/>
                    </a:lnTo>
                    <a:lnTo>
                      <a:pt x="2926" y="1847"/>
                    </a:lnTo>
                    <a:lnTo>
                      <a:pt x="2981" y="1885"/>
                    </a:lnTo>
                    <a:lnTo>
                      <a:pt x="3037" y="1922"/>
                    </a:lnTo>
                    <a:lnTo>
                      <a:pt x="3094" y="1963"/>
                    </a:lnTo>
                    <a:lnTo>
                      <a:pt x="3152" y="2004"/>
                    </a:lnTo>
                    <a:lnTo>
                      <a:pt x="3212" y="2044"/>
                    </a:lnTo>
                    <a:lnTo>
                      <a:pt x="3271" y="2085"/>
                    </a:lnTo>
                    <a:lnTo>
                      <a:pt x="3330" y="2126"/>
                    </a:lnTo>
                    <a:lnTo>
                      <a:pt x="3388" y="2165"/>
                    </a:lnTo>
                    <a:lnTo>
                      <a:pt x="3444" y="2204"/>
                    </a:lnTo>
                    <a:lnTo>
                      <a:pt x="3500" y="2243"/>
                    </a:lnTo>
                    <a:lnTo>
                      <a:pt x="3553" y="2279"/>
                    </a:lnTo>
                    <a:lnTo>
                      <a:pt x="3602" y="2313"/>
                    </a:lnTo>
                    <a:lnTo>
                      <a:pt x="3650" y="2345"/>
                    </a:lnTo>
                    <a:lnTo>
                      <a:pt x="3692" y="2376"/>
                    </a:lnTo>
                    <a:lnTo>
                      <a:pt x="3731" y="2403"/>
                    </a:lnTo>
                    <a:lnTo>
                      <a:pt x="3765" y="2427"/>
                    </a:lnTo>
                    <a:lnTo>
                      <a:pt x="3794" y="2445"/>
                    </a:lnTo>
                    <a:lnTo>
                      <a:pt x="3818" y="2462"/>
                    </a:lnTo>
                    <a:lnTo>
                      <a:pt x="3835" y="2474"/>
                    </a:lnTo>
                    <a:lnTo>
                      <a:pt x="3845" y="2481"/>
                    </a:lnTo>
                    <a:lnTo>
                      <a:pt x="3848" y="2484"/>
                    </a:lnTo>
                    <a:lnTo>
                      <a:pt x="3859" y="2491"/>
                    </a:lnTo>
                    <a:lnTo>
                      <a:pt x="3869" y="2500"/>
                    </a:lnTo>
                    <a:lnTo>
                      <a:pt x="3896" y="2530"/>
                    </a:lnTo>
                    <a:lnTo>
                      <a:pt x="3920" y="2566"/>
                    </a:lnTo>
                    <a:lnTo>
                      <a:pt x="3937" y="2607"/>
                    </a:lnTo>
                    <a:lnTo>
                      <a:pt x="3949" y="2649"/>
                    </a:lnTo>
                    <a:lnTo>
                      <a:pt x="3952" y="2697"/>
                    </a:lnTo>
                    <a:lnTo>
                      <a:pt x="3949" y="2739"/>
                    </a:lnTo>
                    <a:lnTo>
                      <a:pt x="3938" y="2781"/>
                    </a:lnTo>
                    <a:lnTo>
                      <a:pt x="3918" y="2826"/>
                    </a:lnTo>
                    <a:lnTo>
                      <a:pt x="3891" y="2865"/>
                    </a:lnTo>
                    <a:lnTo>
                      <a:pt x="3860" y="2895"/>
                    </a:lnTo>
                    <a:lnTo>
                      <a:pt x="3826" y="2921"/>
                    </a:lnTo>
                    <a:lnTo>
                      <a:pt x="3789" y="2938"/>
                    </a:lnTo>
                    <a:lnTo>
                      <a:pt x="3752" y="2950"/>
                    </a:lnTo>
                    <a:lnTo>
                      <a:pt x="3714" y="2956"/>
                    </a:lnTo>
                    <a:lnTo>
                      <a:pt x="3677" y="2956"/>
                    </a:lnTo>
                    <a:lnTo>
                      <a:pt x="3640" y="2953"/>
                    </a:lnTo>
                    <a:lnTo>
                      <a:pt x="3606" y="2944"/>
                    </a:lnTo>
                    <a:lnTo>
                      <a:pt x="3595" y="2939"/>
                    </a:lnTo>
                    <a:lnTo>
                      <a:pt x="3590" y="2938"/>
                    </a:lnTo>
                    <a:lnTo>
                      <a:pt x="3578" y="2933"/>
                    </a:lnTo>
                    <a:lnTo>
                      <a:pt x="3556" y="2924"/>
                    </a:lnTo>
                    <a:lnTo>
                      <a:pt x="3529" y="2912"/>
                    </a:lnTo>
                    <a:lnTo>
                      <a:pt x="3493" y="2899"/>
                    </a:lnTo>
                    <a:lnTo>
                      <a:pt x="3453" y="2882"/>
                    </a:lnTo>
                    <a:lnTo>
                      <a:pt x="3409" y="2863"/>
                    </a:lnTo>
                    <a:lnTo>
                      <a:pt x="3358" y="2843"/>
                    </a:lnTo>
                    <a:lnTo>
                      <a:pt x="3303" y="2821"/>
                    </a:lnTo>
                    <a:lnTo>
                      <a:pt x="3247" y="2797"/>
                    </a:lnTo>
                    <a:lnTo>
                      <a:pt x="3188" y="2773"/>
                    </a:lnTo>
                    <a:lnTo>
                      <a:pt x="3127" y="2748"/>
                    </a:lnTo>
                    <a:lnTo>
                      <a:pt x="3064" y="2722"/>
                    </a:lnTo>
                    <a:lnTo>
                      <a:pt x="3001" y="2695"/>
                    </a:lnTo>
                    <a:lnTo>
                      <a:pt x="2938" y="2669"/>
                    </a:lnTo>
                    <a:lnTo>
                      <a:pt x="2877" y="2644"/>
                    </a:lnTo>
                    <a:lnTo>
                      <a:pt x="2818" y="2620"/>
                    </a:lnTo>
                    <a:lnTo>
                      <a:pt x="2760" y="2596"/>
                    </a:lnTo>
                    <a:lnTo>
                      <a:pt x="2706" y="2574"/>
                    </a:lnTo>
                    <a:lnTo>
                      <a:pt x="2655" y="2552"/>
                    </a:lnTo>
                    <a:lnTo>
                      <a:pt x="2607" y="2534"/>
                    </a:lnTo>
                    <a:lnTo>
                      <a:pt x="2610" y="2578"/>
                    </a:lnTo>
                    <a:lnTo>
                      <a:pt x="2614" y="2630"/>
                    </a:lnTo>
                    <a:lnTo>
                      <a:pt x="2619" y="2691"/>
                    </a:lnTo>
                    <a:lnTo>
                      <a:pt x="2624" y="2759"/>
                    </a:lnTo>
                    <a:lnTo>
                      <a:pt x="2629" y="2836"/>
                    </a:lnTo>
                    <a:lnTo>
                      <a:pt x="2634" y="2919"/>
                    </a:lnTo>
                    <a:lnTo>
                      <a:pt x="2641" y="3007"/>
                    </a:lnTo>
                    <a:lnTo>
                      <a:pt x="2646" y="3101"/>
                    </a:lnTo>
                    <a:lnTo>
                      <a:pt x="2653" y="3199"/>
                    </a:lnTo>
                    <a:lnTo>
                      <a:pt x="2660" y="3301"/>
                    </a:lnTo>
                    <a:lnTo>
                      <a:pt x="2668" y="3406"/>
                    </a:lnTo>
                    <a:lnTo>
                      <a:pt x="2675" y="3515"/>
                    </a:lnTo>
                    <a:lnTo>
                      <a:pt x="2682" y="3624"/>
                    </a:lnTo>
                    <a:lnTo>
                      <a:pt x="2690" y="3734"/>
                    </a:lnTo>
                    <a:lnTo>
                      <a:pt x="2697" y="3846"/>
                    </a:lnTo>
                    <a:lnTo>
                      <a:pt x="2706" y="3957"/>
                    </a:lnTo>
                    <a:lnTo>
                      <a:pt x="2712" y="4067"/>
                    </a:lnTo>
                    <a:lnTo>
                      <a:pt x="2719" y="4176"/>
                    </a:lnTo>
                    <a:lnTo>
                      <a:pt x="2728" y="4283"/>
                    </a:lnTo>
                    <a:lnTo>
                      <a:pt x="2734" y="4386"/>
                    </a:lnTo>
                    <a:lnTo>
                      <a:pt x="2741" y="4486"/>
                    </a:lnTo>
                    <a:lnTo>
                      <a:pt x="2748" y="4582"/>
                    </a:lnTo>
                    <a:lnTo>
                      <a:pt x="2753" y="4673"/>
                    </a:lnTo>
                    <a:lnTo>
                      <a:pt x="2760" y="4758"/>
                    </a:lnTo>
                    <a:lnTo>
                      <a:pt x="2765" y="4838"/>
                    </a:lnTo>
                    <a:lnTo>
                      <a:pt x="2770" y="4911"/>
                    </a:lnTo>
                    <a:lnTo>
                      <a:pt x="2775" y="4976"/>
                    </a:lnTo>
                    <a:lnTo>
                      <a:pt x="2779" y="5033"/>
                    </a:lnTo>
                    <a:lnTo>
                      <a:pt x="2782" y="5081"/>
                    </a:lnTo>
                    <a:lnTo>
                      <a:pt x="2784" y="5120"/>
                    </a:lnTo>
                    <a:lnTo>
                      <a:pt x="2787" y="5147"/>
                    </a:lnTo>
                    <a:lnTo>
                      <a:pt x="2787" y="5166"/>
                    </a:lnTo>
                    <a:lnTo>
                      <a:pt x="2787" y="5171"/>
                    </a:lnTo>
                    <a:lnTo>
                      <a:pt x="2789" y="5183"/>
                    </a:lnTo>
                    <a:lnTo>
                      <a:pt x="2785" y="5212"/>
                    </a:lnTo>
                    <a:lnTo>
                      <a:pt x="2777" y="5240"/>
                    </a:lnTo>
                    <a:lnTo>
                      <a:pt x="2763" y="5268"/>
                    </a:lnTo>
                    <a:lnTo>
                      <a:pt x="2745" y="5291"/>
                    </a:lnTo>
                    <a:lnTo>
                      <a:pt x="2719" y="5313"/>
                    </a:lnTo>
                    <a:lnTo>
                      <a:pt x="2692" y="5329"/>
                    </a:lnTo>
                    <a:lnTo>
                      <a:pt x="2660" y="5339"/>
                    </a:lnTo>
                    <a:lnTo>
                      <a:pt x="2627" y="5342"/>
                    </a:lnTo>
                    <a:lnTo>
                      <a:pt x="2621" y="5342"/>
                    </a:lnTo>
                    <a:lnTo>
                      <a:pt x="2602" y="5342"/>
                    </a:lnTo>
                    <a:lnTo>
                      <a:pt x="2571" y="5342"/>
                    </a:lnTo>
                    <a:lnTo>
                      <a:pt x="2529" y="5342"/>
                    </a:lnTo>
                    <a:lnTo>
                      <a:pt x="2478" y="5342"/>
                    </a:lnTo>
                    <a:lnTo>
                      <a:pt x="2417" y="5342"/>
                    </a:lnTo>
                    <a:lnTo>
                      <a:pt x="2349" y="5342"/>
                    </a:lnTo>
                    <a:lnTo>
                      <a:pt x="2272" y="5342"/>
                    </a:lnTo>
                    <a:lnTo>
                      <a:pt x="2191" y="5342"/>
                    </a:lnTo>
                    <a:lnTo>
                      <a:pt x="2103" y="5342"/>
                    </a:lnTo>
                    <a:lnTo>
                      <a:pt x="2009" y="5342"/>
                    </a:lnTo>
                    <a:lnTo>
                      <a:pt x="1914" y="5342"/>
                    </a:lnTo>
                    <a:lnTo>
                      <a:pt x="1814" y="5342"/>
                    </a:lnTo>
                    <a:lnTo>
                      <a:pt x="1714" y="5342"/>
                    </a:lnTo>
                    <a:lnTo>
                      <a:pt x="1612" y="5344"/>
                    </a:lnTo>
                    <a:lnTo>
                      <a:pt x="1508" y="5344"/>
                    </a:lnTo>
                    <a:lnTo>
                      <a:pt x="1406" y="5344"/>
                    </a:lnTo>
                    <a:lnTo>
                      <a:pt x="1306" y="5344"/>
                    </a:lnTo>
                    <a:lnTo>
                      <a:pt x="1209" y="5344"/>
                    </a:lnTo>
                    <a:lnTo>
                      <a:pt x="1114" y="5344"/>
                    </a:lnTo>
                    <a:lnTo>
                      <a:pt x="1024" y="5344"/>
                    </a:lnTo>
                    <a:lnTo>
                      <a:pt x="938" y="5344"/>
                    </a:lnTo>
                    <a:lnTo>
                      <a:pt x="858" y="5344"/>
                    </a:lnTo>
                    <a:lnTo>
                      <a:pt x="787" y="5344"/>
                    </a:lnTo>
                    <a:lnTo>
                      <a:pt x="720" y="5344"/>
                    </a:lnTo>
                    <a:lnTo>
                      <a:pt x="664" y="5344"/>
                    </a:lnTo>
                    <a:lnTo>
                      <a:pt x="617" y="5344"/>
                    </a:lnTo>
                    <a:lnTo>
                      <a:pt x="581" y="5344"/>
                    </a:lnTo>
                    <a:lnTo>
                      <a:pt x="556" y="5344"/>
                    </a:lnTo>
                    <a:lnTo>
                      <a:pt x="542" y="5344"/>
                    </a:lnTo>
                    <a:lnTo>
                      <a:pt x="525" y="5351"/>
                    </a:lnTo>
                    <a:lnTo>
                      <a:pt x="503" y="5363"/>
                    </a:lnTo>
                    <a:lnTo>
                      <a:pt x="478" y="5375"/>
                    </a:lnTo>
                    <a:lnTo>
                      <a:pt x="447" y="5390"/>
                    </a:lnTo>
                    <a:lnTo>
                      <a:pt x="415" y="5405"/>
                    </a:lnTo>
                    <a:lnTo>
                      <a:pt x="382" y="5422"/>
                    </a:lnTo>
                    <a:lnTo>
                      <a:pt x="350" y="5437"/>
                    </a:lnTo>
                    <a:lnTo>
                      <a:pt x="320" y="5453"/>
                    </a:lnTo>
                    <a:lnTo>
                      <a:pt x="291" y="5466"/>
                    </a:lnTo>
                    <a:lnTo>
                      <a:pt x="267" y="5478"/>
                    </a:lnTo>
                    <a:lnTo>
                      <a:pt x="248" y="5488"/>
                    </a:lnTo>
                    <a:lnTo>
                      <a:pt x="236" y="5493"/>
                    </a:lnTo>
                    <a:lnTo>
                      <a:pt x="231" y="5495"/>
                    </a:lnTo>
                    <a:lnTo>
                      <a:pt x="197" y="5509"/>
                    </a:lnTo>
                    <a:lnTo>
                      <a:pt x="162" y="5512"/>
                    </a:lnTo>
                    <a:lnTo>
                      <a:pt x="126" y="5509"/>
                    </a:lnTo>
                    <a:lnTo>
                      <a:pt x="94" y="5497"/>
                    </a:lnTo>
                    <a:lnTo>
                      <a:pt x="63" y="5478"/>
                    </a:lnTo>
                    <a:lnTo>
                      <a:pt x="38" y="5454"/>
                    </a:lnTo>
                    <a:lnTo>
                      <a:pt x="17" y="5422"/>
                    </a:lnTo>
                    <a:lnTo>
                      <a:pt x="5" y="5388"/>
                    </a:lnTo>
                    <a:lnTo>
                      <a:pt x="0" y="5353"/>
                    </a:lnTo>
                    <a:lnTo>
                      <a:pt x="5" y="5317"/>
                    </a:lnTo>
                    <a:lnTo>
                      <a:pt x="16" y="5285"/>
                    </a:lnTo>
                    <a:lnTo>
                      <a:pt x="34" y="5254"/>
                    </a:lnTo>
                    <a:lnTo>
                      <a:pt x="60" y="5229"/>
                    </a:lnTo>
                    <a:lnTo>
                      <a:pt x="90" y="5208"/>
                    </a:lnTo>
                    <a:lnTo>
                      <a:pt x="433" y="5040"/>
                    </a:lnTo>
                    <a:lnTo>
                      <a:pt x="467" y="5028"/>
                    </a:lnTo>
                    <a:lnTo>
                      <a:pt x="505" y="5023"/>
                    </a:lnTo>
                    <a:lnTo>
                      <a:pt x="510" y="5023"/>
                    </a:lnTo>
                    <a:lnTo>
                      <a:pt x="528" y="5023"/>
                    </a:lnTo>
                    <a:lnTo>
                      <a:pt x="557" y="5023"/>
                    </a:lnTo>
                    <a:lnTo>
                      <a:pt x="596" y="5023"/>
                    </a:lnTo>
                    <a:lnTo>
                      <a:pt x="646" y="5023"/>
                    </a:lnTo>
                    <a:lnTo>
                      <a:pt x="703" y="5023"/>
                    </a:lnTo>
                    <a:lnTo>
                      <a:pt x="768" y="5023"/>
                    </a:lnTo>
                    <a:lnTo>
                      <a:pt x="841" y="5023"/>
                    </a:lnTo>
                    <a:lnTo>
                      <a:pt x="919" y="5023"/>
                    </a:lnTo>
                    <a:lnTo>
                      <a:pt x="1002" y="5023"/>
                    </a:lnTo>
                    <a:lnTo>
                      <a:pt x="1091" y="5023"/>
                    </a:lnTo>
                    <a:lnTo>
                      <a:pt x="1182" y="5023"/>
                    </a:lnTo>
                    <a:lnTo>
                      <a:pt x="1276" y="5023"/>
                    </a:lnTo>
                    <a:lnTo>
                      <a:pt x="1372" y="5023"/>
                    </a:lnTo>
                    <a:lnTo>
                      <a:pt x="1469" y="5023"/>
                    </a:lnTo>
                    <a:lnTo>
                      <a:pt x="1568" y="5023"/>
                    </a:lnTo>
                    <a:lnTo>
                      <a:pt x="1665" y="5023"/>
                    </a:lnTo>
                    <a:lnTo>
                      <a:pt x="1760" y="5023"/>
                    </a:lnTo>
                    <a:lnTo>
                      <a:pt x="1853" y="5023"/>
                    </a:lnTo>
                    <a:lnTo>
                      <a:pt x="1943" y="5023"/>
                    </a:lnTo>
                    <a:lnTo>
                      <a:pt x="2030" y="5023"/>
                    </a:lnTo>
                    <a:lnTo>
                      <a:pt x="2111" y="5023"/>
                    </a:lnTo>
                    <a:lnTo>
                      <a:pt x="2188" y="5023"/>
                    </a:lnTo>
                    <a:lnTo>
                      <a:pt x="2257" y="5023"/>
                    </a:lnTo>
                    <a:lnTo>
                      <a:pt x="2320" y="5023"/>
                    </a:lnTo>
                    <a:lnTo>
                      <a:pt x="2374" y="5023"/>
                    </a:lnTo>
                    <a:lnTo>
                      <a:pt x="2420" y="5023"/>
                    </a:lnTo>
                    <a:lnTo>
                      <a:pt x="2456" y="5023"/>
                    </a:lnTo>
                    <a:lnTo>
                      <a:pt x="2454" y="4991"/>
                    </a:lnTo>
                    <a:lnTo>
                      <a:pt x="2452" y="4948"/>
                    </a:lnTo>
                    <a:lnTo>
                      <a:pt x="2447" y="4896"/>
                    </a:lnTo>
                    <a:lnTo>
                      <a:pt x="2444" y="4836"/>
                    </a:lnTo>
                    <a:lnTo>
                      <a:pt x="2439" y="4767"/>
                    </a:lnTo>
                    <a:lnTo>
                      <a:pt x="2434" y="4690"/>
                    </a:lnTo>
                    <a:lnTo>
                      <a:pt x="2429" y="4605"/>
                    </a:lnTo>
                    <a:lnTo>
                      <a:pt x="2422" y="4517"/>
                    </a:lnTo>
                    <a:lnTo>
                      <a:pt x="2415" y="4422"/>
                    </a:lnTo>
                    <a:lnTo>
                      <a:pt x="2408" y="4322"/>
                    </a:lnTo>
                    <a:lnTo>
                      <a:pt x="2402" y="4218"/>
                    </a:lnTo>
                    <a:lnTo>
                      <a:pt x="2395" y="4109"/>
                    </a:lnTo>
                    <a:lnTo>
                      <a:pt x="2386" y="4001"/>
                    </a:lnTo>
                    <a:lnTo>
                      <a:pt x="2379" y="3889"/>
                    </a:lnTo>
                    <a:lnTo>
                      <a:pt x="2371" y="3775"/>
                    </a:lnTo>
                    <a:lnTo>
                      <a:pt x="2364" y="3661"/>
                    </a:lnTo>
                    <a:lnTo>
                      <a:pt x="2356" y="3547"/>
                    </a:lnTo>
                    <a:lnTo>
                      <a:pt x="2349" y="3434"/>
                    </a:lnTo>
                    <a:lnTo>
                      <a:pt x="2340" y="3323"/>
                    </a:lnTo>
                    <a:lnTo>
                      <a:pt x="2334" y="3213"/>
                    </a:lnTo>
                    <a:lnTo>
                      <a:pt x="2325" y="3106"/>
                    </a:lnTo>
                    <a:lnTo>
                      <a:pt x="2318" y="3004"/>
                    </a:lnTo>
                    <a:lnTo>
                      <a:pt x="2312" y="2905"/>
                    </a:lnTo>
                    <a:lnTo>
                      <a:pt x="2306" y="2810"/>
                    </a:lnTo>
                    <a:lnTo>
                      <a:pt x="2300" y="2724"/>
                    </a:lnTo>
                    <a:lnTo>
                      <a:pt x="2295" y="2641"/>
                    </a:lnTo>
                    <a:lnTo>
                      <a:pt x="2289" y="2566"/>
                    </a:lnTo>
                    <a:lnTo>
                      <a:pt x="2284" y="2500"/>
                    </a:lnTo>
                    <a:lnTo>
                      <a:pt x="2281" y="2440"/>
                    </a:lnTo>
                    <a:lnTo>
                      <a:pt x="2278" y="2391"/>
                    </a:lnTo>
                    <a:lnTo>
                      <a:pt x="2274" y="2352"/>
                    </a:lnTo>
                    <a:lnTo>
                      <a:pt x="2272" y="2323"/>
                    </a:lnTo>
                    <a:lnTo>
                      <a:pt x="2271" y="2304"/>
                    </a:lnTo>
                    <a:lnTo>
                      <a:pt x="2271" y="2297"/>
                    </a:lnTo>
                    <a:lnTo>
                      <a:pt x="2271" y="2287"/>
                    </a:lnTo>
                    <a:lnTo>
                      <a:pt x="2274" y="2250"/>
                    </a:lnTo>
                    <a:lnTo>
                      <a:pt x="2288" y="2214"/>
                    </a:lnTo>
                    <a:lnTo>
                      <a:pt x="2308" y="2184"/>
                    </a:lnTo>
                    <a:lnTo>
                      <a:pt x="2337" y="2157"/>
                    </a:lnTo>
                    <a:lnTo>
                      <a:pt x="2366" y="2141"/>
                    </a:lnTo>
                    <a:lnTo>
                      <a:pt x="2396" y="2131"/>
                    </a:lnTo>
                    <a:lnTo>
                      <a:pt x="2429" y="2128"/>
                    </a:lnTo>
                    <a:lnTo>
                      <a:pt x="2459" y="2129"/>
                    </a:lnTo>
                    <a:lnTo>
                      <a:pt x="2492" y="2140"/>
                    </a:lnTo>
                    <a:lnTo>
                      <a:pt x="2497" y="2141"/>
                    </a:lnTo>
                    <a:lnTo>
                      <a:pt x="2509" y="2146"/>
                    </a:lnTo>
                    <a:lnTo>
                      <a:pt x="2529" y="2155"/>
                    </a:lnTo>
                    <a:lnTo>
                      <a:pt x="2556" y="2165"/>
                    </a:lnTo>
                    <a:lnTo>
                      <a:pt x="2590" y="2180"/>
                    </a:lnTo>
                    <a:lnTo>
                      <a:pt x="2629" y="2196"/>
                    </a:lnTo>
                    <a:lnTo>
                      <a:pt x="2675" y="2214"/>
                    </a:lnTo>
                    <a:lnTo>
                      <a:pt x="2724" y="2235"/>
                    </a:lnTo>
                    <a:lnTo>
                      <a:pt x="2779" y="2257"/>
                    </a:lnTo>
                    <a:lnTo>
                      <a:pt x="2836" y="2281"/>
                    </a:lnTo>
                    <a:lnTo>
                      <a:pt x="2897" y="2306"/>
                    </a:lnTo>
                    <a:lnTo>
                      <a:pt x="2960" y="2331"/>
                    </a:lnTo>
                    <a:lnTo>
                      <a:pt x="3025" y="2359"/>
                    </a:lnTo>
                    <a:lnTo>
                      <a:pt x="3089" y="2386"/>
                    </a:lnTo>
                    <a:lnTo>
                      <a:pt x="3156" y="2413"/>
                    </a:lnTo>
                    <a:lnTo>
                      <a:pt x="3222" y="2440"/>
                    </a:lnTo>
                    <a:lnTo>
                      <a:pt x="3161" y="2398"/>
                    </a:lnTo>
                    <a:lnTo>
                      <a:pt x="3098" y="2355"/>
                    </a:lnTo>
                    <a:lnTo>
                      <a:pt x="3035" y="2311"/>
                    </a:lnTo>
                    <a:lnTo>
                      <a:pt x="2974" y="2269"/>
                    </a:lnTo>
                    <a:lnTo>
                      <a:pt x="2911" y="2224"/>
                    </a:lnTo>
                    <a:lnTo>
                      <a:pt x="2850" y="2184"/>
                    </a:lnTo>
                    <a:lnTo>
                      <a:pt x="2790" y="2141"/>
                    </a:lnTo>
                    <a:lnTo>
                      <a:pt x="2733" y="2102"/>
                    </a:lnTo>
                    <a:lnTo>
                      <a:pt x="2677" y="2063"/>
                    </a:lnTo>
                    <a:lnTo>
                      <a:pt x="2624" y="2027"/>
                    </a:lnTo>
                    <a:lnTo>
                      <a:pt x="2576" y="1994"/>
                    </a:lnTo>
                    <a:lnTo>
                      <a:pt x="2531" y="1963"/>
                    </a:lnTo>
                    <a:lnTo>
                      <a:pt x="2490" y="1936"/>
                    </a:lnTo>
                    <a:lnTo>
                      <a:pt x="2454" y="1910"/>
                    </a:lnTo>
                    <a:lnTo>
                      <a:pt x="2425" y="1890"/>
                    </a:lnTo>
                    <a:lnTo>
                      <a:pt x="2400" y="1873"/>
                    </a:lnTo>
                    <a:lnTo>
                      <a:pt x="2383" y="1861"/>
                    </a:lnTo>
                    <a:lnTo>
                      <a:pt x="2371" y="1853"/>
                    </a:lnTo>
                    <a:lnTo>
                      <a:pt x="2368" y="1851"/>
                    </a:lnTo>
                    <a:lnTo>
                      <a:pt x="2340" y="1827"/>
                    </a:lnTo>
                    <a:lnTo>
                      <a:pt x="2320" y="1800"/>
                    </a:lnTo>
                    <a:lnTo>
                      <a:pt x="2306" y="1769"/>
                    </a:lnTo>
                    <a:lnTo>
                      <a:pt x="2300" y="1735"/>
                    </a:lnTo>
                    <a:lnTo>
                      <a:pt x="2298" y="1729"/>
                    </a:lnTo>
                    <a:lnTo>
                      <a:pt x="2296" y="1713"/>
                    </a:lnTo>
                    <a:lnTo>
                      <a:pt x="2295" y="1688"/>
                    </a:lnTo>
                    <a:lnTo>
                      <a:pt x="2291" y="1652"/>
                    </a:lnTo>
                    <a:lnTo>
                      <a:pt x="2286" y="1610"/>
                    </a:lnTo>
                    <a:lnTo>
                      <a:pt x="2281" y="1559"/>
                    </a:lnTo>
                    <a:lnTo>
                      <a:pt x="2276" y="1501"/>
                    </a:lnTo>
                    <a:lnTo>
                      <a:pt x="2269" y="1438"/>
                    </a:lnTo>
                    <a:lnTo>
                      <a:pt x="2262" y="1370"/>
                    </a:lnTo>
                    <a:lnTo>
                      <a:pt x="2254" y="1299"/>
                    </a:lnTo>
                    <a:lnTo>
                      <a:pt x="2247" y="1223"/>
                    </a:lnTo>
                    <a:lnTo>
                      <a:pt x="2239" y="1144"/>
                    </a:lnTo>
                    <a:lnTo>
                      <a:pt x="2230" y="1065"/>
                    </a:lnTo>
                    <a:lnTo>
                      <a:pt x="2222" y="983"/>
                    </a:lnTo>
                    <a:lnTo>
                      <a:pt x="2213" y="900"/>
                    </a:lnTo>
                    <a:lnTo>
                      <a:pt x="2206" y="818"/>
                    </a:lnTo>
                    <a:lnTo>
                      <a:pt x="2198" y="900"/>
                    </a:lnTo>
                    <a:lnTo>
                      <a:pt x="2189" y="983"/>
                    </a:lnTo>
                    <a:lnTo>
                      <a:pt x="2181" y="1065"/>
                    </a:lnTo>
                    <a:lnTo>
                      <a:pt x="2172" y="1144"/>
                    </a:lnTo>
                    <a:lnTo>
                      <a:pt x="2164" y="1224"/>
                    </a:lnTo>
                    <a:lnTo>
                      <a:pt x="2157" y="1299"/>
                    </a:lnTo>
                    <a:lnTo>
                      <a:pt x="2149" y="1372"/>
                    </a:lnTo>
                    <a:lnTo>
                      <a:pt x="2142" y="1440"/>
                    </a:lnTo>
                    <a:lnTo>
                      <a:pt x="2135" y="1503"/>
                    </a:lnTo>
                    <a:lnTo>
                      <a:pt x="2130" y="1560"/>
                    </a:lnTo>
                    <a:lnTo>
                      <a:pt x="2125" y="1611"/>
                    </a:lnTo>
                    <a:lnTo>
                      <a:pt x="2120" y="1654"/>
                    </a:lnTo>
                    <a:lnTo>
                      <a:pt x="2116" y="1690"/>
                    </a:lnTo>
                    <a:lnTo>
                      <a:pt x="2113" y="1715"/>
                    </a:lnTo>
                    <a:lnTo>
                      <a:pt x="2113" y="1732"/>
                    </a:lnTo>
                    <a:lnTo>
                      <a:pt x="2111" y="1737"/>
                    </a:lnTo>
                    <a:lnTo>
                      <a:pt x="2104" y="1771"/>
                    </a:lnTo>
                    <a:lnTo>
                      <a:pt x="2089" y="1803"/>
                    </a:lnTo>
                    <a:lnTo>
                      <a:pt x="2069" y="1830"/>
                    </a:lnTo>
                    <a:lnTo>
                      <a:pt x="2042" y="1854"/>
                    </a:lnTo>
                    <a:lnTo>
                      <a:pt x="2038" y="1856"/>
                    </a:lnTo>
                    <a:lnTo>
                      <a:pt x="2026" y="1864"/>
                    </a:lnTo>
                    <a:lnTo>
                      <a:pt x="2009" y="1876"/>
                    </a:lnTo>
                    <a:lnTo>
                      <a:pt x="1985" y="1892"/>
                    </a:lnTo>
                    <a:lnTo>
                      <a:pt x="1955" y="1912"/>
                    </a:lnTo>
                    <a:lnTo>
                      <a:pt x="1919" y="1937"/>
                    </a:lnTo>
                    <a:lnTo>
                      <a:pt x="1879" y="1965"/>
                    </a:lnTo>
                    <a:lnTo>
                      <a:pt x="1834" y="1994"/>
                    </a:lnTo>
                    <a:lnTo>
                      <a:pt x="1785" y="2027"/>
                    </a:lnTo>
                    <a:lnTo>
                      <a:pt x="1734" y="2063"/>
                    </a:lnTo>
                    <a:lnTo>
                      <a:pt x="1678" y="2099"/>
                    </a:lnTo>
                    <a:lnTo>
                      <a:pt x="1622" y="2138"/>
                    </a:lnTo>
                    <a:lnTo>
                      <a:pt x="1563" y="2179"/>
                    </a:lnTo>
                    <a:lnTo>
                      <a:pt x="1502" y="2219"/>
                    </a:lnTo>
                    <a:lnTo>
                      <a:pt x="1439" y="2262"/>
                    </a:lnTo>
                    <a:lnTo>
                      <a:pt x="1376" y="2304"/>
                    </a:lnTo>
                    <a:lnTo>
                      <a:pt x="1315" y="2347"/>
                    </a:lnTo>
                    <a:lnTo>
                      <a:pt x="1252" y="2389"/>
                    </a:lnTo>
                    <a:lnTo>
                      <a:pt x="1191" y="2430"/>
                    </a:lnTo>
                    <a:lnTo>
                      <a:pt x="1259" y="2403"/>
                    </a:lnTo>
                    <a:lnTo>
                      <a:pt x="1325" y="2376"/>
                    </a:lnTo>
                    <a:lnTo>
                      <a:pt x="1393" y="2350"/>
                    </a:lnTo>
                    <a:lnTo>
                      <a:pt x="1459" y="2323"/>
                    </a:lnTo>
                    <a:lnTo>
                      <a:pt x="1524" y="2297"/>
                    </a:lnTo>
                    <a:lnTo>
                      <a:pt x="1585" y="2272"/>
                    </a:lnTo>
                    <a:lnTo>
                      <a:pt x="1644" y="2248"/>
                    </a:lnTo>
                    <a:lnTo>
                      <a:pt x="1700" y="2226"/>
                    </a:lnTo>
                    <a:lnTo>
                      <a:pt x="1751" y="2206"/>
                    </a:lnTo>
                    <a:lnTo>
                      <a:pt x="1797" y="2187"/>
                    </a:lnTo>
                    <a:lnTo>
                      <a:pt x="1838" y="2172"/>
                    </a:lnTo>
                    <a:lnTo>
                      <a:pt x="1873" y="2158"/>
                    </a:lnTo>
                    <a:lnTo>
                      <a:pt x="1901" y="2146"/>
                    </a:lnTo>
                    <a:lnTo>
                      <a:pt x="1923" y="2138"/>
                    </a:lnTo>
                    <a:lnTo>
                      <a:pt x="1935" y="2133"/>
                    </a:lnTo>
                    <a:lnTo>
                      <a:pt x="1940" y="2131"/>
                    </a:lnTo>
                    <a:lnTo>
                      <a:pt x="1970" y="2123"/>
                    </a:lnTo>
                    <a:lnTo>
                      <a:pt x="2002" y="2119"/>
                    </a:lnTo>
                    <a:lnTo>
                      <a:pt x="2035" y="2124"/>
                    </a:lnTo>
                    <a:lnTo>
                      <a:pt x="2064" y="2133"/>
                    </a:lnTo>
                    <a:lnTo>
                      <a:pt x="2092" y="2150"/>
                    </a:lnTo>
                    <a:lnTo>
                      <a:pt x="2116" y="2172"/>
                    </a:lnTo>
                    <a:lnTo>
                      <a:pt x="2135" y="2197"/>
                    </a:lnTo>
                    <a:lnTo>
                      <a:pt x="2150" y="2224"/>
                    </a:lnTo>
                    <a:lnTo>
                      <a:pt x="2157" y="2257"/>
                    </a:lnTo>
                    <a:lnTo>
                      <a:pt x="2159" y="2289"/>
                    </a:lnTo>
                    <a:lnTo>
                      <a:pt x="2030" y="4717"/>
                    </a:lnTo>
                    <a:lnTo>
                      <a:pt x="2025" y="4753"/>
                    </a:lnTo>
                    <a:lnTo>
                      <a:pt x="2011" y="4785"/>
                    </a:lnTo>
                    <a:lnTo>
                      <a:pt x="1991" y="4814"/>
                    </a:lnTo>
                    <a:lnTo>
                      <a:pt x="1963" y="4838"/>
                    </a:lnTo>
                    <a:lnTo>
                      <a:pt x="1933" y="4855"/>
                    </a:lnTo>
                    <a:lnTo>
                      <a:pt x="1899" y="4865"/>
                    </a:lnTo>
                    <a:lnTo>
                      <a:pt x="1862" y="4869"/>
                    </a:lnTo>
                    <a:lnTo>
                      <a:pt x="1826" y="4862"/>
                    </a:lnTo>
                    <a:lnTo>
                      <a:pt x="1795" y="4850"/>
                    </a:lnTo>
                    <a:lnTo>
                      <a:pt x="1766" y="4829"/>
                    </a:lnTo>
                    <a:lnTo>
                      <a:pt x="1743" y="4806"/>
                    </a:lnTo>
                    <a:lnTo>
                      <a:pt x="1726" y="4777"/>
                    </a:lnTo>
                    <a:lnTo>
                      <a:pt x="1714" y="4743"/>
                    </a:lnTo>
                    <a:lnTo>
                      <a:pt x="1710" y="4709"/>
                    </a:lnTo>
                    <a:lnTo>
                      <a:pt x="1710" y="4700"/>
                    </a:lnTo>
                    <a:lnTo>
                      <a:pt x="1710" y="4694"/>
                    </a:lnTo>
                    <a:lnTo>
                      <a:pt x="1712" y="4675"/>
                    </a:lnTo>
                    <a:lnTo>
                      <a:pt x="1714" y="4646"/>
                    </a:lnTo>
                    <a:lnTo>
                      <a:pt x="1715" y="4607"/>
                    </a:lnTo>
                    <a:lnTo>
                      <a:pt x="1717" y="4558"/>
                    </a:lnTo>
                    <a:lnTo>
                      <a:pt x="1721" y="4500"/>
                    </a:lnTo>
                    <a:lnTo>
                      <a:pt x="1724" y="4434"/>
                    </a:lnTo>
                    <a:lnTo>
                      <a:pt x="1729" y="4361"/>
                    </a:lnTo>
                    <a:lnTo>
                      <a:pt x="1732" y="4281"/>
                    </a:lnTo>
                    <a:lnTo>
                      <a:pt x="1738" y="4196"/>
                    </a:lnTo>
                    <a:lnTo>
                      <a:pt x="1743" y="4104"/>
                    </a:lnTo>
                    <a:lnTo>
                      <a:pt x="1748" y="4011"/>
                    </a:lnTo>
                    <a:lnTo>
                      <a:pt x="1753" y="3912"/>
                    </a:lnTo>
                    <a:lnTo>
                      <a:pt x="1758" y="3812"/>
                    </a:lnTo>
                    <a:lnTo>
                      <a:pt x="1763" y="3710"/>
                    </a:lnTo>
                    <a:lnTo>
                      <a:pt x="1768" y="3607"/>
                    </a:lnTo>
                    <a:lnTo>
                      <a:pt x="1773" y="3503"/>
                    </a:lnTo>
                    <a:lnTo>
                      <a:pt x="1780" y="3400"/>
                    </a:lnTo>
                    <a:lnTo>
                      <a:pt x="1785" y="3298"/>
                    </a:lnTo>
                    <a:lnTo>
                      <a:pt x="1790" y="3199"/>
                    </a:lnTo>
                    <a:lnTo>
                      <a:pt x="1795" y="3102"/>
                    </a:lnTo>
                    <a:lnTo>
                      <a:pt x="1800" y="3009"/>
                    </a:lnTo>
                    <a:lnTo>
                      <a:pt x="1805" y="2919"/>
                    </a:lnTo>
                    <a:lnTo>
                      <a:pt x="1809" y="2836"/>
                    </a:lnTo>
                    <a:lnTo>
                      <a:pt x="1814" y="2758"/>
                    </a:lnTo>
                    <a:lnTo>
                      <a:pt x="1817" y="2686"/>
                    </a:lnTo>
                    <a:lnTo>
                      <a:pt x="1821" y="2624"/>
                    </a:lnTo>
                    <a:lnTo>
                      <a:pt x="1824" y="2568"/>
                    </a:lnTo>
                    <a:lnTo>
                      <a:pt x="1826" y="2522"/>
                    </a:lnTo>
                    <a:lnTo>
                      <a:pt x="1780" y="2540"/>
                    </a:lnTo>
                    <a:lnTo>
                      <a:pt x="1729" y="2561"/>
                    </a:lnTo>
                    <a:lnTo>
                      <a:pt x="1673" y="2583"/>
                    </a:lnTo>
                    <a:lnTo>
                      <a:pt x="1615" y="2605"/>
                    </a:lnTo>
                    <a:lnTo>
                      <a:pt x="1554" y="2630"/>
                    </a:lnTo>
                    <a:lnTo>
                      <a:pt x="1491" y="2654"/>
                    </a:lnTo>
                    <a:lnTo>
                      <a:pt x="1428" y="2680"/>
                    </a:lnTo>
                    <a:lnTo>
                      <a:pt x="1364" y="2705"/>
                    </a:lnTo>
                    <a:lnTo>
                      <a:pt x="1301" y="2731"/>
                    </a:lnTo>
                    <a:lnTo>
                      <a:pt x="1238" y="2756"/>
                    </a:lnTo>
                    <a:lnTo>
                      <a:pt x="1177" y="2780"/>
                    </a:lnTo>
                    <a:lnTo>
                      <a:pt x="1118" y="2804"/>
                    </a:lnTo>
                    <a:lnTo>
                      <a:pt x="1063" y="2826"/>
                    </a:lnTo>
                    <a:lnTo>
                      <a:pt x="1011" y="2846"/>
                    </a:lnTo>
                    <a:lnTo>
                      <a:pt x="965" y="2865"/>
                    </a:lnTo>
                    <a:lnTo>
                      <a:pt x="922" y="2882"/>
                    </a:lnTo>
                    <a:lnTo>
                      <a:pt x="887" y="2895"/>
                    </a:lnTo>
                    <a:lnTo>
                      <a:pt x="858" y="2907"/>
                    </a:lnTo>
                    <a:lnTo>
                      <a:pt x="836" y="2916"/>
                    </a:lnTo>
                    <a:lnTo>
                      <a:pt x="822" y="2922"/>
                    </a:lnTo>
                    <a:lnTo>
                      <a:pt x="817" y="2924"/>
                    </a:lnTo>
                    <a:lnTo>
                      <a:pt x="809" y="2928"/>
                    </a:lnTo>
                    <a:lnTo>
                      <a:pt x="775" y="2936"/>
                    </a:lnTo>
                    <a:lnTo>
                      <a:pt x="739" y="2939"/>
                    </a:lnTo>
                    <a:lnTo>
                      <a:pt x="700" y="2939"/>
                    </a:lnTo>
                    <a:lnTo>
                      <a:pt x="663" y="2933"/>
                    </a:lnTo>
                    <a:lnTo>
                      <a:pt x="625" y="2921"/>
                    </a:lnTo>
                    <a:lnTo>
                      <a:pt x="590" y="2904"/>
                    </a:lnTo>
                    <a:lnTo>
                      <a:pt x="556" y="2878"/>
                    </a:lnTo>
                    <a:lnTo>
                      <a:pt x="525" y="2848"/>
                    </a:lnTo>
                    <a:lnTo>
                      <a:pt x="498" y="2809"/>
                    </a:lnTo>
                    <a:lnTo>
                      <a:pt x="478" y="2764"/>
                    </a:lnTo>
                    <a:lnTo>
                      <a:pt x="466" y="2722"/>
                    </a:lnTo>
                    <a:lnTo>
                      <a:pt x="462" y="2678"/>
                    </a:lnTo>
                    <a:lnTo>
                      <a:pt x="466" y="2632"/>
                    </a:lnTo>
                    <a:lnTo>
                      <a:pt x="478" y="2590"/>
                    </a:lnTo>
                    <a:lnTo>
                      <a:pt x="496" y="2549"/>
                    </a:lnTo>
                    <a:lnTo>
                      <a:pt x="518" y="2513"/>
                    </a:lnTo>
                    <a:lnTo>
                      <a:pt x="545" y="2483"/>
                    </a:lnTo>
                    <a:lnTo>
                      <a:pt x="556" y="2474"/>
                    </a:lnTo>
                    <a:lnTo>
                      <a:pt x="568" y="2466"/>
                    </a:lnTo>
                    <a:lnTo>
                      <a:pt x="571" y="2462"/>
                    </a:lnTo>
                    <a:lnTo>
                      <a:pt x="583" y="2455"/>
                    </a:lnTo>
                    <a:lnTo>
                      <a:pt x="600" y="2444"/>
                    </a:lnTo>
                    <a:lnTo>
                      <a:pt x="625" y="2427"/>
                    </a:lnTo>
                    <a:lnTo>
                      <a:pt x="656" y="2404"/>
                    </a:lnTo>
                    <a:lnTo>
                      <a:pt x="691" y="2381"/>
                    </a:lnTo>
                    <a:lnTo>
                      <a:pt x="732" y="2354"/>
                    </a:lnTo>
                    <a:lnTo>
                      <a:pt x="778" y="2323"/>
                    </a:lnTo>
                    <a:lnTo>
                      <a:pt x="827" y="2289"/>
                    </a:lnTo>
                    <a:lnTo>
                      <a:pt x="880" y="2253"/>
                    </a:lnTo>
                    <a:lnTo>
                      <a:pt x="934" y="2216"/>
                    </a:lnTo>
                    <a:lnTo>
                      <a:pt x="992" y="2179"/>
                    </a:lnTo>
                    <a:lnTo>
                      <a:pt x="1051" y="2138"/>
                    </a:lnTo>
                    <a:lnTo>
                      <a:pt x="1111" y="2097"/>
                    </a:lnTo>
                    <a:lnTo>
                      <a:pt x="1172" y="2056"/>
                    </a:lnTo>
                    <a:lnTo>
                      <a:pt x="1233" y="2014"/>
                    </a:lnTo>
                    <a:lnTo>
                      <a:pt x="1294" y="1973"/>
                    </a:lnTo>
                    <a:lnTo>
                      <a:pt x="1354" y="1932"/>
                    </a:lnTo>
                    <a:lnTo>
                      <a:pt x="1412" y="1893"/>
                    </a:lnTo>
                    <a:lnTo>
                      <a:pt x="1468" y="1856"/>
                    </a:lnTo>
                    <a:lnTo>
                      <a:pt x="1522" y="1819"/>
                    </a:lnTo>
                    <a:lnTo>
                      <a:pt x="1573" y="1785"/>
                    </a:lnTo>
                    <a:lnTo>
                      <a:pt x="1620" y="1752"/>
                    </a:lnTo>
                    <a:lnTo>
                      <a:pt x="1663" y="1724"/>
                    </a:lnTo>
                    <a:lnTo>
                      <a:pt x="1702" y="1696"/>
                    </a:lnTo>
                    <a:lnTo>
                      <a:pt x="1736" y="1674"/>
                    </a:lnTo>
                    <a:lnTo>
                      <a:pt x="1763" y="1656"/>
                    </a:lnTo>
                    <a:lnTo>
                      <a:pt x="1785" y="1640"/>
                    </a:lnTo>
                    <a:lnTo>
                      <a:pt x="1800" y="1630"/>
                    </a:lnTo>
                    <a:lnTo>
                      <a:pt x="1802" y="1610"/>
                    </a:lnTo>
                    <a:lnTo>
                      <a:pt x="1805" y="1577"/>
                    </a:lnTo>
                    <a:lnTo>
                      <a:pt x="1811" y="1537"/>
                    </a:lnTo>
                    <a:lnTo>
                      <a:pt x="1816" y="1489"/>
                    </a:lnTo>
                    <a:lnTo>
                      <a:pt x="1821" y="1433"/>
                    </a:lnTo>
                    <a:lnTo>
                      <a:pt x="1828" y="1370"/>
                    </a:lnTo>
                    <a:lnTo>
                      <a:pt x="1834" y="1304"/>
                    </a:lnTo>
                    <a:lnTo>
                      <a:pt x="1841" y="1231"/>
                    </a:lnTo>
                    <a:lnTo>
                      <a:pt x="1850" y="1156"/>
                    </a:lnTo>
                    <a:lnTo>
                      <a:pt x="1856" y="1078"/>
                    </a:lnTo>
                    <a:lnTo>
                      <a:pt x="1865" y="998"/>
                    </a:lnTo>
                    <a:lnTo>
                      <a:pt x="1873" y="919"/>
                    </a:lnTo>
                    <a:lnTo>
                      <a:pt x="1882" y="839"/>
                    </a:lnTo>
                    <a:lnTo>
                      <a:pt x="1890" y="759"/>
                    </a:lnTo>
                    <a:lnTo>
                      <a:pt x="1897" y="683"/>
                    </a:lnTo>
                    <a:lnTo>
                      <a:pt x="1906" y="608"/>
                    </a:lnTo>
                    <a:lnTo>
                      <a:pt x="1912" y="538"/>
                    </a:lnTo>
                    <a:lnTo>
                      <a:pt x="1919" y="472"/>
                    </a:lnTo>
                    <a:lnTo>
                      <a:pt x="1924" y="413"/>
                    </a:lnTo>
                    <a:lnTo>
                      <a:pt x="1931" y="360"/>
                    </a:lnTo>
                    <a:lnTo>
                      <a:pt x="1935" y="314"/>
                    </a:lnTo>
                    <a:lnTo>
                      <a:pt x="1940" y="277"/>
                    </a:lnTo>
                    <a:lnTo>
                      <a:pt x="1941" y="249"/>
                    </a:lnTo>
                    <a:lnTo>
                      <a:pt x="1943" y="233"/>
                    </a:lnTo>
                    <a:lnTo>
                      <a:pt x="1945" y="227"/>
                    </a:lnTo>
                    <a:lnTo>
                      <a:pt x="1946" y="210"/>
                    </a:lnTo>
                    <a:lnTo>
                      <a:pt x="1957" y="176"/>
                    </a:lnTo>
                    <a:lnTo>
                      <a:pt x="1970" y="142"/>
                    </a:lnTo>
                    <a:lnTo>
                      <a:pt x="1991" y="110"/>
                    </a:lnTo>
                    <a:lnTo>
                      <a:pt x="2014" y="81"/>
                    </a:lnTo>
                    <a:lnTo>
                      <a:pt x="2043" y="54"/>
                    </a:lnTo>
                    <a:lnTo>
                      <a:pt x="2077" y="32"/>
                    </a:lnTo>
                    <a:lnTo>
                      <a:pt x="2115" y="15"/>
                    </a:lnTo>
                    <a:lnTo>
                      <a:pt x="2159" y="3"/>
                    </a:lnTo>
                    <a:lnTo>
                      <a:pt x="2205" y="0"/>
                    </a:lnTo>
                    <a:close/>
                  </a:path>
                </a:pathLst>
              </a:custGeom>
              <a:solidFill>
                <a:srgbClr val="3DCD58"/>
              </a:solidFill>
              <a:ln w="0">
                <a:noFill/>
                <a:prstDash val="solid"/>
                <a:round/>
                <a:headEnd/>
                <a:tailEnd/>
              </a:ln>
            </p:spPr>
            <p:txBody>
              <a:bodyPr vert="horz" wrap="square" lIns="162517" tIns="81259" rIns="162517" bIns="81259" numCol="1" anchor="t" anchorCtr="0" compatLnSpc="1">
                <a:prstTxWarp prst="textNoShape">
                  <a:avLst/>
                </a:prstTxWarp>
              </a:bodyPr>
              <a:lstStyle/>
              <a:p>
                <a:pPr defTabSz="1219170">
                  <a:defRPr/>
                </a:pPr>
                <a:endParaRPr lang="en-AU" sz="2844" kern="0">
                  <a:latin typeface="Arial"/>
                </a:endParaRPr>
              </a:p>
            </p:txBody>
          </p:sp>
        </p:grpSp>
      </p:grpSp>
    </p:spTree>
    <p:extLst>
      <p:ext uri="{BB962C8B-B14F-4D97-AF65-F5344CB8AC3E}">
        <p14:creationId xmlns:p14="http://schemas.microsoft.com/office/powerpoint/2010/main" val="1349960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a:xfrm>
            <a:off x="4648200" y="6356351"/>
            <a:ext cx="2895600" cy="365125"/>
          </a:xfrm>
        </p:spPr>
        <p:txBody>
          <a:bodyPr/>
          <a:lstStyle/>
          <a:p>
            <a:fld id="{BD88279C-5332-4180-B085-E4F188D724C6}" type="slidenum">
              <a:rPr lang="en-US" smtClean="0"/>
              <a:t>12</a:t>
            </a:fld>
            <a:endParaRPr lang="en-US" dirty="0"/>
          </a:p>
        </p:txBody>
      </p:sp>
      <p:sp>
        <p:nvSpPr>
          <p:cNvPr id="7" name="Rectangle 2"/>
          <p:cNvSpPr>
            <a:spLocks noGrp="1" noChangeArrowheads="1"/>
          </p:cNvSpPr>
          <p:nvPr>
            <p:ph type="title"/>
          </p:nvPr>
        </p:nvSpPr>
        <p:spPr>
          <a:xfrm>
            <a:off x="691088" y="456493"/>
            <a:ext cx="8158022" cy="457200"/>
          </a:xfrm>
        </p:spPr>
        <p:txBody>
          <a:bodyPr>
            <a:noAutofit/>
          </a:bodyPr>
          <a:lstStyle/>
          <a:p>
            <a:r>
              <a:rPr lang="en-US" sz="2800" cap="small" dirty="0" err="1">
                <a:latin typeface="Calibri" panose="020F0502020204030204" pitchFamily="34" charset="0"/>
                <a:cs typeface="Calibri" panose="020F0502020204030204" pitchFamily="34" charset="0"/>
              </a:rPr>
              <a:t>Microgrid</a:t>
            </a:r>
            <a:r>
              <a:rPr lang="en-US" sz="2800" cap="small" dirty="0">
                <a:latin typeface="Calibri" panose="020F0502020204030204" pitchFamily="34" charset="0"/>
                <a:cs typeface="Calibri" panose="020F0502020204030204" pitchFamily="34" charset="0"/>
              </a:rPr>
              <a:t> 101</a:t>
            </a:r>
          </a:p>
        </p:txBody>
      </p:sp>
      <p:sp>
        <p:nvSpPr>
          <p:cNvPr id="4" name="Text Placeholder 7">
            <a:extLst>
              <a:ext uri="{FF2B5EF4-FFF2-40B4-BE49-F238E27FC236}">
                <a16:creationId xmlns:a16="http://schemas.microsoft.com/office/drawing/2014/main" id="{1D7CAAC2-77DB-46D3-85B1-F4ADF7CF6419}"/>
              </a:ext>
            </a:extLst>
          </p:cNvPr>
          <p:cNvSpPr txBox="1">
            <a:spLocks/>
          </p:cNvSpPr>
          <p:nvPr/>
        </p:nvSpPr>
        <p:spPr>
          <a:xfrm>
            <a:off x="708889" y="1113446"/>
            <a:ext cx="8183422" cy="492443"/>
          </a:xfrm>
          <a:prstGeom prst="rect">
            <a:avLst/>
          </a:prstGeom>
        </p:spPr>
        <p:txBody>
          <a:bodyPr vert="horz" lIns="0" tIns="0" rIns="0" bIns="0" rtlCol="0">
            <a:noAutofit/>
          </a:bodyPr>
          <a:lstStyle>
            <a:lvl1pPr marL="172934" indent="-157072" algn="l" defTabSz="456918" rtl="0" eaLnBrk="1" latinLnBrk="0" hangingPunct="1">
              <a:spcBef>
                <a:spcPts val="500"/>
              </a:spcBef>
              <a:spcAft>
                <a:spcPts val="500"/>
              </a:spcAft>
              <a:buClr>
                <a:schemeClr val="bg2"/>
              </a:buClr>
              <a:buFontTx/>
              <a:buNone/>
              <a:defRPr sz="2400" kern="1200">
                <a:solidFill>
                  <a:schemeClr val="tx2"/>
                </a:solidFill>
                <a:latin typeface="Arial"/>
                <a:ea typeface="+mn-ea"/>
                <a:cs typeface="Arial"/>
              </a:defRPr>
            </a:lvl1pPr>
            <a:lvl2pPr marL="361728" indent="-182452" algn="l" defTabSz="447405" rtl="0" eaLnBrk="1" latinLnBrk="0" hangingPunct="1">
              <a:spcBef>
                <a:spcPts val="500"/>
              </a:spcBef>
              <a:spcAft>
                <a:spcPts val="500"/>
              </a:spcAft>
              <a:buClr>
                <a:srgbClr val="36C746"/>
              </a:buClr>
              <a:buFontTx/>
              <a:buNone/>
              <a:defRPr sz="1300" kern="1200">
                <a:solidFill>
                  <a:schemeClr val="accent1"/>
                </a:solidFill>
                <a:latin typeface="Arial"/>
                <a:ea typeface="+mn-ea"/>
                <a:cs typeface="Arial"/>
              </a:defRPr>
            </a:lvl2pPr>
            <a:lvl3pPr marL="537830" indent="-179277" algn="l" defTabSz="456918" rtl="0" eaLnBrk="1" latinLnBrk="0" hangingPunct="1">
              <a:spcBef>
                <a:spcPts val="500"/>
              </a:spcBef>
              <a:spcAft>
                <a:spcPts val="500"/>
              </a:spcAft>
              <a:buClr>
                <a:srgbClr val="36C746"/>
              </a:buClr>
              <a:buFontTx/>
              <a:buNone/>
              <a:defRPr sz="1200" kern="1200">
                <a:solidFill>
                  <a:schemeClr val="accent1"/>
                </a:solidFill>
                <a:latin typeface="Arial"/>
                <a:ea typeface="+mn-ea"/>
                <a:cs typeface="Arial"/>
              </a:defRPr>
            </a:lvl3pPr>
            <a:lvl4pPr marL="718693" indent="-179277" algn="l" defTabSz="456918" rtl="0" eaLnBrk="1" latinLnBrk="0" hangingPunct="1">
              <a:spcBef>
                <a:spcPts val="500"/>
              </a:spcBef>
              <a:spcAft>
                <a:spcPts val="500"/>
              </a:spcAft>
              <a:buClr>
                <a:srgbClr val="36C746"/>
              </a:buClr>
              <a:buFontTx/>
              <a:buNone/>
              <a:defRPr sz="1100" kern="1200">
                <a:solidFill>
                  <a:schemeClr val="accent1"/>
                </a:solidFill>
                <a:latin typeface="Arial"/>
                <a:ea typeface="+mn-ea"/>
                <a:cs typeface="Arial"/>
              </a:defRPr>
            </a:lvl4pPr>
            <a:lvl5pPr marL="896381" indent="-185623" algn="l" defTabSz="456918" rtl="0" eaLnBrk="1" latinLnBrk="0" hangingPunct="1">
              <a:spcBef>
                <a:spcPts val="500"/>
              </a:spcBef>
              <a:spcAft>
                <a:spcPts val="500"/>
              </a:spcAft>
              <a:buClr>
                <a:srgbClr val="36C746"/>
              </a:buClr>
              <a:buFontTx/>
              <a:buNone/>
              <a:defRPr sz="1000" kern="1200">
                <a:solidFill>
                  <a:schemeClr val="accent1"/>
                </a:solidFill>
                <a:latin typeface="Arial"/>
                <a:ea typeface="+mn-ea"/>
                <a:cs typeface="Arial"/>
              </a:defRPr>
            </a:lvl5pPr>
            <a:lvl6pPr marL="895555" indent="-182769" algn="l" defTabSz="456918"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555" indent="-182769" algn="l" defTabSz="456918"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6877" indent="-228465" algn="l" defTabSz="456918" rtl="0" eaLnBrk="1" latinLnBrk="0" hangingPunct="1">
              <a:spcBef>
                <a:spcPct val="20000"/>
              </a:spcBef>
              <a:buFont typeface="Arial"/>
              <a:buChar char="•"/>
              <a:defRPr sz="2000" kern="1200">
                <a:solidFill>
                  <a:schemeClr val="tx1"/>
                </a:solidFill>
                <a:latin typeface="+mn-lt"/>
                <a:ea typeface="+mn-ea"/>
                <a:cs typeface="+mn-cs"/>
              </a:defRPr>
            </a:lvl8pPr>
            <a:lvl9pPr marL="3883795" indent="-228465" algn="l" defTabSz="456918"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812760">
              <a:spcBef>
                <a:spcPts val="667"/>
              </a:spcBef>
              <a:spcAft>
                <a:spcPts val="667"/>
              </a:spcAft>
              <a:buClr>
                <a:srgbClr val="3DCD58"/>
              </a:buClr>
              <a:defRPr/>
            </a:pPr>
            <a:r>
              <a:rPr lang="en-AU" dirty="0">
                <a:solidFill>
                  <a:schemeClr val="tx1"/>
                </a:solidFill>
                <a:latin typeface="Calibri" panose="020F0502020204030204" pitchFamily="34" charset="0"/>
                <a:cs typeface="Calibri" panose="020F0502020204030204" pitchFamily="34" charset="0"/>
              </a:rPr>
              <a:t>What are the benefits of Microgrids?</a:t>
            </a:r>
            <a:endParaRPr lang="en-US" dirty="0">
              <a:solidFill>
                <a:schemeClr val="tx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01E2279-AFB5-4DC1-8C2C-1439EDF39D07}"/>
              </a:ext>
            </a:extLst>
          </p:cNvPr>
          <p:cNvPicPr>
            <a:picLocks noChangeAspect="1"/>
          </p:cNvPicPr>
          <p:nvPr/>
        </p:nvPicPr>
        <p:blipFill>
          <a:blip r:embed="rId2"/>
          <a:stretch>
            <a:fillRect/>
          </a:stretch>
        </p:blipFill>
        <p:spPr>
          <a:xfrm>
            <a:off x="782728" y="2937405"/>
            <a:ext cx="3881784" cy="3473991"/>
          </a:xfrm>
          <a:prstGeom prst="rect">
            <a:avLst/>
          </a:prstGeom>
        </p:spPr>
      </p:pic>
      <p:sp>
        <p:nvSpPr>
          <p:cNvPr id="25" name="Text Placeholder 7">
            <a:extLst>
              <a:ext uri="{FF2B5EF4-FFF2-40B4-BE49-F238E27FC236}">
                <a16:creationId xmlns:a16="http://schemas.microsoft.com/office/drawing/2014/main" id="{5D1CFB96-7AEB-43B0-A095-583D59992958}"/>
              </a:ext>
            </a:extLst>
          </p:cNvPr>
          <p:cNvSpPr txBox="1">
            <a:spLocks/>
          </p:cNvSpPr>
          <p:nvPr/>
        </p:nvSpPr>
        <p:spPr>
          <a:xfrm>
            <a:off x="609600" y="1929634"/>
            <a:ext cx="4191000" cy="1007771"/>
          </a:xfrm>
          <a:prstGeom prst="rect">
            <a:avLst/>
          </a:prstGeom>
        </p:spPr>
        <p:txBody>
          <a:bodyPr/>
          <a:lstStyle>
            <a:lvl1pPr marL="342172" indent="-342172" algn="l" defTabSz="456243" rtl="0" eaLnBrk="1" latinLnBrk="0" hangingPunct="1">
              <a:spcBef>
                <a:spcPct val="20000"/>
              </a:spcBef>
              <a:buFont typeface="Arial"/>
              <a:buChar char="•"/>
              <a:defRPr sz="32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8309">
              <a:buNone/>
              <a:defRPr/>
            </a:pPr>
            <a:r>
              <a:rPr lang="en-US" sz="1800" dirty="0">
                <a:solidFill>
                  <a:srgbClr val="1C95CB"/>
                </a:solidFill>
                <a:latin typeface="Calibri" panose="020F0502020204030204" pitchFamily="34" charset="0"/>
                <a:cs typeface="Calibri" panose="020F0502020204030204" pitchFamily="34" charset="0"/>
              </a:rPr>
              <a:t>Solving for Integrated Outcomes </a:t>
            </a:r>
          </a:p>
          <a:p>
            <a:pPr marL="0" indent="0" algn="ctr" defTabSz="608309">
              <a:buNone/>
              <a:defRPr/>
            </a:pPr>
            <a:r>
              <a:rPr lang="en-US" sz="1600" dirty="0">
                <a:latin typeface="Calibri" panose="020F0502020204030204" pitchFamily="34" charset="0"/>
                <a:cs typeface="Calibri" panose="020F0502020204030204" pitchFamily="34" charset="0"/>
              </a:rPr>
              <a:t>Historically passive consumers are thinking about energy in new ways</a:t>
            </a:r>
          </a:p>
          <a:p>
            <a:pPr marL="0" indent="0" algn="ctr" defTabSz="608309">
              <a:buNone/>
              <a:defRPr/>
            </a:pPr>
            <a:endParaRPr lang="en-US" sz="1800" b="1" dirty="0">
              <a:solidFill>
                <a:srgbClr val="3DCD58"/>
              </a:solidFill>
              <a:latin typeface="Arial"/>
            </a:endParaRPr>
          </a:p>
        </p:txBody>
      </p:sp>
      <p:sp>
        <p:nvSpPr>
          <p:cNvPr id="34" name="Rectangle 33">
            <a:extLst>
              <a:ext uri="{FF2B5EF4-FFF2-40B4-BE49-F238E27FC236}">
                <a16:creationId xmlns:a16="http://schemas.microsoft.com/office/drawing/2014/main" id="{2686B4B9-3D84-4224-9B07-1A56F0B0DF8B}"/>
              </a:ext>
            </a:extLst>
          </p:cNvPr>
          <p:cNvSpPr/>
          <p:nvPr/>
        </p:nvSpPr>
        <p:spPr>
          <a:xfrm>
            <a:off x="6700270" y="1884363"/>
            <a:ext cx="4297680" cy="1280160"/>
          </a:xfrm>
          <a:prstGeom prst="rect">
            <a:avLst/>
          </a:prstGeom>
          <a:solidFill>
            <a:srgbClr val="2CB24B"/>
          </a:solidFill>
          <a:ln w="9525" cap="flat" cmpd="sng" algn="ctr">
            <a:solidFill>
              <a:srgbClr val="3DCD58">
                <a:lumMod val="50000"/>
              </a:srgbClr>
            </a:solidFill>
            <a:prstDash val="solid"/>
          </a:ln>
          <a:effectLst/>
        </p:spPr>
        <p:txBody>
          <a:bodyPr rtlCol="0" anchor="t" anchorCtr="0"/>
          <a:lstStyle/>
          <a:p>
            <a:pPr marL="609209" lvl="1" defTabSz="609209">
              <a:defRPr/>
            </a:pPr>
            <a:r>
              <a:rPr lang="en-US" sz="2000" kern="0" dirty="0">
                <a:solidFill>
                  <a:prstClr val="white"/>
                </a:solidFill>
                <a:latin typeface="Calibri" panose="020F0502020204030204" pitchFamily="34" charset="0"/>
                <a:cs typeface="Calibri" panose="020F0502020204030204" pitchFamily="34" charset="0"/>
              </a:rPr>
              <a:t>Cost</a:t>
            </a:r>
          </a:p>
          <a:p>
            <a:pPr marL="838158" lvl="1" indent="-228594" defTabSz="609209">
              <a:buClr>
                <a:prstClr val="white"/>
              </a:buClr>
              <a:buFont typeface="Arial" panose="020B0604020202020204" pitchFamily="34" charset="0"/>
              <a:buChar char="●"/>
              <a:defRPr/>
            </a:pPr>
            <a:r>
              <a:rPr lang="en-US" sz="1400" kern="0" dirty="0">
                <a:solidFill>
                  <a:prstClr val="white"/>
                </a:solidFill>
                <a:latin typeface="Calibri" panose="020F0502020204030204" pitchFamily="34" charset="0"/>
                <a:cs typeface="Calibri" panose="020F0502020204030204" pitchFamily="34" charset="0"/>
              </a:rPr>
              <a:t>Lower / More Predictable Energy Costs</a:t>
            </a:r>
          </a:p>
          <a:p>
            <a:pPr marL="838158" lvl="1" indent="-228594" defTabSz="609209">
              <a:buClr>
                <a:prstClr val="white"/>
              </a:buClr>
              <a:buFont typeface="Arial" panose="020B0604020202020204" pitchFamily="34" charset="0"/>
              <a:buChar char="●"/>
              <a:defRPr/>
            </a:pPr>
            <a:r>
              <a:rPr lang="en-US" sz="1400" kern="0" dirty="0">
                <a:solidFill>
                  <a:prstClr val="white"/>
                </a:solidFill>
                <a:latin typeface="Calibri" panose="020F0502020204030204" pitchFamily="34" charset="0"/>
                <a:cs typeface="Calibri" panose="020F0502020204030204" pitchFamily="34" charset="0"/>
              </a:rPr>
              <a:t>Energy / Fuel Source Arbitrage</a:t>
            </a:r>
          </a:p>
          <a:p>
            <a:pPr marL="838158" lvl="1" indent="-228594" defTabSz="609209">
              <a:buClr>
                <a:prstClr val="white"/>
              </a:buClr>
              <a:buFont typeface="Arial" panose="020B0604020202020204" pitchFamily="34" charset="0"/>
              <a:buChar char="●"/>
              <a:defRPr/>
            </a:pPr>
            <a:r>
              <a:rPr lang="en-US" sz="1400" kern="0" dirty="0">
                <a:solidFill>
                  <a:prstClr val="white"/>
                </a:solidFill>
                <a:latin typeface="Calibri" panose="020F0502020204030204" pitchFamily="34" charset="0"/>
                <a:cs typeface="Calibri" panose="020F0502020204030204" pitchFamily="34" charset="0"/>
              </a:rPr>
              <a:t>Flexibility drives savings / incremental revenue</a:t>
            </a:r>
          </a:p>
        </p:txBody>
      </p:sp>
      <p:sp>
        <p:nvSpPr>
          <p:cNvPr id="35" name="Rectangle 34">
            <a:extLst>
              <a:ext uri="{FF2B5EF4-FFF2-40B4-BE49-F238E27FC236}">
                <a16:creationId xmlns:a16="http://schemas.microsoft.com/office/drawing/2014/main" id="{CA93791C-64C5-47BC-8762-EB802E3F3822}"/>
              </a:ext>
            </a:extLst>
          </p:cNvPr>
          <p:cNvSpPr/>
          <p:nvPr/>
        </p:nvSpPr>
        <p:spPr>
          <a:xfrm>
            <a:off x="6700271" y="3288924"/>
            <a:ext cx="4297680" cy="1463040"/>
          </a:xfrm>
          <a:prstGeom prst="rect">
            <a:avLst/>
          </a:prstGeom>
          <a:solidFill>
            <a:srgbClr val="00B0F0"/>
          </a:solidFill>
          <a:ln w="9525" cap="flat" cmpd="sng" algn="ctr">
            <a:noFill/>
            <a:prstDash val="solid"/>
          </a:ln>
          <a:effectLst/>
        </p:spPr>
        <p:txBody>
          <a:bodyPr rtlCol="0" anchor="t" anchorCtr="0"/>
          <a:lstStyle/>
          <a:p>
            <a:pPr marL="609209" lvl="1" defTabSz="609209">
              <a:defRPr/>
            </a:pPr>
            <a:r>
              <a:rPr lang="en-US" sz="2000" kern="0" dirty="0">
                <a:solidFill>
                  <a:prstClr val="white"/>
                </a:solidFill>
                <a:latin typeface="Calibri" panose="020F0502020204030204" pitchFamily="34" charset="0"/>
                <a:cs typeface="Calibri" panose="020F0502020204030204" pitchFamily="34" charset="0"/>
              </a:rPr>
              <a:t>Resilience</a:t>
            </a:r>
          </a:p>
          <a:p>
            <a:pPr marL="838158" lvl="1" indent="-228594" defTabSz="609209">
              <a:buClr>
                <a:prstClr val="white"/>
              </a:buClr>
              <a:buFont typeface="Arial" panose="020B0604020202020204" pitchFamily="34" charset="0"/>
              <a:buChar char="●"/>
              <a:defRPr/>
            </a:pPr>
            <a:r>
              <a:rPr lang="en-US" sz="1400" kern="0" dirty="0">
                <a:solidFill>
                  <a:prstClr val="white"/>
                </a:solidFill>
                <a:latin typeface="Calibri" panose="020F0502020204030204" pitchFamily="34" charset="0"/>
                <a:cs typeface="Calibri" panose="020F0502020204030204" pitchFamily="34" charset="0"/>
              </a:rPr>
              <a:t>Serve loads during times of grid stability</a:t>
            </a:r>
          </a:p>
          <a:p>
            <a:pPr marL="838158" lvl="1" indent="-228594" defTabSz="609209">
              <a:buClr>
                <a:prstClr val="white"/>
              </a:buClr>
              <a:buFont typeface="Arial" panose="020B0604020202020204" pitchFamily="34" charset="0"/>
              <a:buChar char="●"/>
              <a:defRPr/>
            </a:pPr>
            <a:r>
              <a:rPr lang="en-US" sz="1400" kern="0" dirty="0">
                <a:solidFill>
                  <a:prstClr val="white"/>
                </a:solidFill>
                <a:latin typeface="Calibri" panose="020F0502020204030204" pitchFamily="34" charset="0"/>
                <a:cs typeface="Calibri" panose="020F0502020204030204" pitchFamily="34" charset="0"/>
              </a:rPr>
              <a:t>Oasis for employees / customers – shelter in place</a:t>
            </a:r>
          </a:p>
          <a:p>
            <a:pPr marL="838158" lvl="1" indent="-228594" defTabSz="609209">
              <a:buClr>
                <a:prstClr val="white"/>
              </a:buClr>
              <a:buFont typeface="Arial" panose="020B0604020202020204" pitchFamily="34" charset="0"/>
              <a:buChar char="●"/>
              <a:defRPr/>
            </a:pPr>
            <a:r>
              <a:rPr lang="en-US" sz="1400" kern="0" dirty="0">
                <a:solidFill>
                  <a:prstClr val="white"/>
                </a:solidFill>
                <a:latin typeface="Calibri" panose="020F0502020204030204" pitchFamily="34" charset="0"/>
                <a:cs typeface="Calibri" panose="020F0502020204030204" pitchFamily="34" charset="0"/>
              </a:rPr>
              <a:t>Protect power sensitive / critical assets from poor power quality</a:t>
            </a:r>
          </a:p>
          <a:p>
            <a:pPr marL="228594" indent="-228594" defTabSz="609209">
              <a:buClr>
                <a:srgbClr val="B10043"/>
              </a:buClr>
              <a:buFont typeface="Arial" panose="020B0604020202020204" pitchFamily="34" charset="0"/>
              <a:buChar char="●"/>
              <a:defRPr/>
            </a:pPr>
            <a:endParaRPr lang="en-US" sz="1400" kern="0" dirty="0">
              <a:solidFill>
                <a:srgbClr val="B10043"/>
              </a:solidFill>
              <a:latin typeface="Arial"/>
            </a:endParaRPr>
          </a:p>
        </p:txBody>
      </p:sp>
      <p:sp>
        <p:nvSpPr>
          <p:cNvPr id="36" name="Rectangle 35">
            <a:extLst>
              <a:ext uri="{FF2B5EF4-FFF2-40B4-BE49-F238E27FC236}">
                <a16:creationId xmlns:a16="http://schemas.microsoft.com/office/drawing/2014/main" id="{C2284152-C39F-40F1-99EF-31D87649A00E}"/>
              </a:ext>
            </a:extLst>
          </p:cNvPr>
          <p:cNvSpPr/>
          <p:nvPr/>
        </p:nvSpPr>
        <p:spPr>
          <a:xfrm>
            <a:off x="6700270" y="4866640"/>
            <a:ext cx="4297680" cy="1280160"/>
          </a:xfrm>
          <a:prstGeom prst="rect">
            <a:avLst/>
          </a:prstGeom>
          <a:solidFill>
            <a:srgbClr val="005674"/>
          </a:solidFill>
          <a:ln w="9525" cap="flat" cmpd="sng" algn="ctr">
            <a:solidFill>
              <a:srgbClr val="3DCD58"/>
            </a:solidFill>
            <a:prstDash val="solid"/>
          </a:ln>
          <a:effectLst/>
        </p:spPr>
        <p:txBody>
          <a:bodyPr rtlCol="0" anchor="t" anchorCtr="0"/>
          <a:lstStyle/>
          <a:p>
            <a:pPr marL="609209" lvl="1" defTabSz="609209">
              <a:defRPr/>
            </a:pPr>
            <a:r>
              <a:rPr lang="en-US" sz="2000" kern="0" dirty="0">
                <a:solidFill>
                  <a:prstClr val="white"/>
                </a:solidFill>
                <a:latin typeface="Calibri" panose="020F0502020204030204" pitchFamily="34" charset="0"/>
                <a:cs typeface="Calibri" panose="020F0502020204030204" pitchFamily="34" charset="0"/>
              </a:rPr>
              <a:t>Sustainability</a:t>
            </a:r>
          </a:p>
          <a:p>
            <a:pPr marL="838158" lvl="1" indent="-228594" defTabSz="609209">
              <a:buClr>
                <a:prstClr val="white"/>
              </a:buClr>
              <a:buFont typeface="Arial" panose="020B0604020202020204" pitchFamily="34" charset="0"/>
              <a:buChar char="●"/>
              <a:defRPr/>
            </a:pPr>
            <a:r>
              <a:rPr lang="en-US" sz="1400" kern="0" dirty="0">
                <a:solidFill>
                  <a:prstClr val="white"/>
                </a:solidFill>
                <a:latin typeface="Calibri" panose="020F0502020204030204" pitchFamily="34" charset="0"/>
                <a:cs typeface="Calibri" panose="020F0502020204030204" pitchFamily="34" charset="0"/>
              </a:rPr>
              <a:t>Reduce carbon footprint</a:t>
            </a:r>
          </a:p>
          <a:p>
            <a:pPr marL="838158" lvl="1" indent="-228594" defTabSz="609209">
              <a:buClr>
                <a:prstClr val="white"/>
              </a:buClr>
              <a:buFont typeface="Arial" panose="020B0604020202020204" pitchFamily="34" charset="0"/>
              <a:buChar char="●"/>
              <a:defRPr/>
            </a:pPr>
            <a:r>
              <a:rPr lang="en-US" sz="1400" kern="0" dirty="0">
                <a:solidFill>
                  <a:prstClr val="white"/>
                </a:solidFill>
                <a:latin typeface="Calibri" panose="020F0502020204030204" pitchFamily="34" charset="0"/>
                <a:cs typeface="Calibri" panose="020F0502020204030204" pitchFamily="34" charset="0"/>
              </a:rPr>
              <a:t>Improve brand image</a:t>
            </a:r>
          </a:p>
          <a:p>
            <a:pPr marL="838158" lvl="1" indent="-228594" defTabSz="609209">
              <a:buClr>
                <a:prstClr val="white"/>
              </a:buClr>
              <a:buFont typeface="Arial" panose="020B0604020202020204" pitchFamily="34" charset="0"/>
              <a:buChar char="●"/>
              <a:defRPr/>
            </a:pPr>
            <a:r>
              <a:rPr lang="en-US" sz="1400" kern="0" dirty="0">
                <a:solidFill>
                  <a:prstClr val="white"/>
                </a:solidFill>
                <a:latin typeface="Calibri" panose="020F0502020204030204" pitchFamily="34" charset="0"/>
                <a:cs typeface="Calibri" panose="020F0502020204030204" pitchFamily="34" charset="0"/>
              </a:rPr>
              <a:t>Attract / Service carbon sensitive customers</a:t>
            </a:r>
          </a:p>
        </p:txBody>
      </p:sp>
      <p:grpSp>
        <p:nvGrpSpPr>
          <p:cNvPr id="37" name="Group 36">
            <a:extLst>
              <a:ext uri="{FF2B5EF4-FFF2-40B4-BE49-F238E27FC236}">
                <a16:creationId xmlns:a16="http://schemas.microsoft.com/office/drawing/2014/main" id="{B25B1ACD-9B4E-47A7-B76F-B2AC3C7306FC}"/>
              </a:ext>
            </a:extLst>
          </p:cNvPr>
          <p:cNvGrpSpPr>
            <a:grpSpLocks noChangeAspect="1"/>
          </p:cNvGrpSpPr>
          <p:nvPr/>
        </p:nvGrpSpPr>
        <p:grpSpPr>
          <a:xfrm>
            <a:off x="6248400" y="5110480"/>
            <a:ext cx="822960" cy="822960"/>
            <a:chOff x="3145177" y="3306466"/>
            <a:chExt cx="746150" cy="746150"/>
          </a:xfrm>
          <a:effectLst/>
        </p:grpSpPr>
        <p:sp>
          <p:nvSpPr>
            <p:cNvPr id="38" name="Oval 37">
              <a:extLst>
                <a:ext uri="{FF2B5EF4-FFF2-40B4-BE49-F238E27FC236}">
                  <a16:creationId xmlns:a16="http://schemas.microsoft.com/office/drawing/2014/main" id="{540CA7DD-E444-4275-A815-97A07211F09D}"/>
                </a:ext>
              </a:extLst>
            </p:cNvPr>
            <p:cNvSpPr/>
            <p:nvPr/>
          </p:nvSpPr>
          <p:spPr>
            <a:xfrm>
              <a:off x="3145177" y="3306466"/>
              <a:ext cx="746150" cy="746150"/>
            </a:xfrm>
            <a:prstGeom prst="ellipse">
              <a:avLst/>
            </a:prstGeom>
            <a:solidFill>
              <a:sysClr val="window" lastClr="FFFFFF"/>
            </a:solidFill>
            <a:ln w="25400" cap="flat" cmpd="sng" algn="ctr">
              <a:solidFill>
                <a:srgbClr val="3DCD58"/>
              </a:solidFill>
              <a:prstDash val="solid"/>
            </a:ln>
            <a:effectLst/>
          </p:spPr>
          <p:txBody>
            <a:bodyPr rtlCol="0" anchor="ctr"/>
            <a:lstStyle/>
            <a:p>
              <a:pPr algn="ctr" defTabSz="609209">
                <a:defRPr/>
              </a:pPr>
              <a:endParaRPr lang="en-US" sz="2400" kern="0">
                <a:solidFill>
                  <a:prstClr val="white"/>
                </a:solidFill>
                <a:latin typeface="Arial"/>
              </a:endParaRPr>
            </a:p>
          </p:txBody>
        </p:sp>
        <p:pic>
          <p:nvPicPr>
            <p:cNvPr id="39" name="Picture 38">
              <a:extLst>
                <a:ext uri="{FF2B5EF4-FFF2-40B4-BE49-F238E27FC236}">
                  <a16:creationId xmlns:a16="http://schemas.microsoft.com/office/drawing/2014/main" id="{42E9DB64-1F22-4FBA-A3B8-18417AB2F663}"/>
                </a:ext>
              </a:extLst>
            </p:cNvPr>
            <p:cNvPicPr>
              <a:picLocks noChangeAspect="1"/>
            </p:cNvPicPr>
            <p:nvPr/>
          </p:nvPicPr>
          <p:blipFill>
            <a:blip r:embed="rId3"/>
            <a:stretch>
              <a:fillRect/>
            </a:stretch>
          </p:blipFill>
          <p:spPr>
            <a:xfrm>
              <a:off x="3299156" y="3417603"/>
              <a:ext cx="466725" cy="523875"/>
            </a:xfrm>
            <a:prstGeom prst="rect">
              <a:avLst/>
            </a:prstGeom>
          </p:spPr>
        </p:pic>
      </p:grpSp>
      <p:pic>
        <p:nvPicPr>
          <p:cNvPr id="40" name="Picture 39" descr="Asset 5@5x.png">
            <a:extLst>
              <a:ext uri="{FF2B5EF4-FFF2-40B4-BE49-F238E27FC236}">
                <a16:creationId xmlns:a16="http://schemas.microsoft.com/office/drawing/2014/main" id="{EF49CF5B-AEBD-43E2-8E0D-F8D5F0F868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4394" y="3606962"/>
            <a:ext cx="822960" cy="822960"/>
          </a:xfrm>
          <a:prstGeom prst="rect">
            <a:avLst/>
          </a:prstGeom>
        </p:spPr>
      </p:pic>
      <p:pic>
        <p:nvPicPr>
          <p:cNvPr id="41" name="Picture 40" descr="Asset 7@5x.png">
            <a:extLst>
              <a:ext uri="{FF2B5EF4-FFF2-40B4-BE49-F238E27FC236}">
                <a16:creationId xmlns:a16="http://schemas.microsoft.com/office/drawing/2014/main" id="{5EF323B9-BE42-4BA2-80CA-5829BE99F8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6196" y="2114446"/>
            <a:ext cx="822960" cy="822960"/>
          </a:xfrm>
          <a:prstGeom prst="rect">
            <a:avLst/>
          </a:prstGeom>
        </p:spPr>
      </p:pic>
    </p:spTree>
    <p:extLst>
      <p:ext uri="{BB962C8B-B14F-4D97-AF65-F5344CB8AC3E}">
        <p14:creationId xmlns:p14="http://schemas.microsoft.com/office/powerpoint/2010/main" val="2406313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20D37-6B8A-4E66-977E-F67622699223}"/>
              </a:ext>
            </a:extLst>
          </p:cNvPr>
          <p:cNvSpPr>
            <a:spLocks noGrp="1"/>
          </p:cNvSpPr>
          <p:nvPr>
            <p:ph type="title"/>
          </p:nvPr>
        </p:nvSpPr>
        <p:spPr/>
        <p:txBody>
          <a:bodyPr/>
          <a:lstStyle/>
          <a:p>
            <a:r>
              <a:rPr lang="en-US"/>
              <a:t>MassCEC Focus Areas</a:t>
            </a:r>
          </a:p>
        </p:txBody>
      </p:sp>
      <p:sp>
        <p:nvSpPr>
          <p:cNvPr id="8" name="TextBox 7">
            <a:extLst>
              <a:ext uri="{FF2B5EF4-FFF2-40B4-BE49-F238E27FC236}">
                <a16:creationId xmlns:a16="http://schemas.microsoft.com/office/drawing/2014/main" id="{D11FD3F0-C87C-448C-850D-099EBB721BF6}"/>
              </a:ext>
            </a:extLst>
          </p:cNvPr>
          <p:cNvSpPr txBox="1"/>
          <p:nvPr/>
        </p:nvSpPr>
        <p:spPr>
          <a:xfrm>
            <a:off x="2320455" y="5720768"/>
            <a:ext cx="7875243" cy="523220"/>
          </a:xfrm>
          <a:prstGeom prst="rect">
            <a:avLst/>
          </a:prstGeom>
          <a:noFill/>
        </p:spPr>
        <p:txBody>
          <a:bodyPr wrap="square" rtlCol="0">
            <a:spAutoFit/>
          </a:bodyPr>
          <a:lstStyle/>
          <a:p>
            <a:r>
              <a:rPr lang="en-US" sz="2800" dirty="0"/>
              <a:t>Investments – Technology Development – Workforce</a:t>
            </a:r>
          </a:p>
        </p:txBody>
      </p:sp>
      <p:sp>
        <p:nvSpPr>
          <p:cNvPr id="9" name="TextBox 8">
            <a:extLst>
              <a:ext uri="{FF2B5EF4-FFF2-40B4-BE49-F238E27FC236}">
                <a16:creationId xmlns:a16="http://schemas.microsoft.com/office/drawing/2014/main" id="{9CF96F75-B9F3-4591-997E-15C703DCBCC4}"/>
              </a:ext>
            </a:extLst>
          </p:cNvPr>
          <p:cNvSpPr txBox="1"/>
          <p:nvPr/>
        </p:nvSpPr>
        <p:spPr>
          <a:xfrm>
            <a:off x="1446977" y="2043142"/>
            <a:ext cx="2303625" cy="1200329"/>
          </a:xfrm>
          <a:prstGeom prst="rect">
            <a:avLst/>
          </a:prstGeom>
          <a:noFill/>
        </p:spPr>
        <p:txBody>
          <a:bodyPr wrap="square" rtlCol="0">
            <a:spAutoFit/>
          </a:bodyPr>
          <a:lstStyle/>
          <a:p>
            <a:pPr algn="ctr"/>
            <a:r>
              <a:rPr lang="en-US" sz="2400">
                <a:solidFill>
                  <a:srgbClr val="00B0F0"/>
                </a:solidFill>
              </a:rPr>
              <a:t>High Performance Buildings</a:t>
            </a:r>
          </a:p>
        </p:txBody>
      </p:sp>
      <p:sp>
        <p:nvSpPr>
          <p:cNvPr id="10" name="TextBox 9">
            <a:extLst>
              <a:ext uri="{FF2B5EF4-FFF2-40B4-BE49-F238E27FC236}">
                <a16:creationId xmlns:a16="http://schemas.microsoft.com/office/drawing/2014/main" id="{73F0791D-6FB8-4622-BEF4-004EF2F20FFA}"/>
              </a:ext>
            </a:extLst>
          </p:cNvPr>
          <p:cNvSpPr txBox="1"/>
          <p:nvPr/>
        </p:nvSpPr>
        <p:spPr>
          <a:xfrm>
            <a:off x="3867552" y="2415958"/>
            <a:ext cx="2511845" cy="830997"/>
          </a:xfrm>
          <a:prstGeom prst="rect">
            <a:avLst/>
          </a:prstGeom>
          <a:noFill/>
        </p:spPr>
        <p:txBody>
          <a:bodyPr wrap="square" rtlCol="0">
            <a:spAutoFit/>
          </a:bodyPr>
          <a:lstStyle/>
          <a:p>
            <a:pPr algn="ctr"/>
            <a:r>
              <a:rPr lang="en-US" sz="2400">
                <a:solidFill>
                  <a:srgbClr val="00B0F0"/>
                </a:solidFill>
              </a:rPr>
              <a:t>Clean Transportation</a:t>
            </a:r>
          </a:p>
        </p:txBody>
      </p:sp>
      <p:sp>
        <p:nvSpPr>
          <p:cNvPr id="11" name="TextBox 10">
            <a:extLst>
              <a:ext uri="{FF2B5EF4-FFF2-40B4-BE49-F238E27FC236}">
                <a16:creationId xmlns:a16="http://schemas.microsoft.com/office/drawing/2014/main" id="{49049B9D-BDA3-458B-B143-134B354AF3A4}"/>
              </a:ext>
            </a:extLst>
          </p:cNvPr>
          <p:cNvSpPr txBox="1"/>
          <p:nvPr/>
        </p:nvSpPr>
        <p:spPr>
          <a:xfrm>
            <a:off x="9345881" y="2451101"/>
            <a:ext cx="1399142" cy="830997"/>
          </a:xfrm>
          <a:prstGeom prst="rect">
            <a:avLst/>
          </a:prstGeom>
          <a:noFill/>
        </p:spPr>
        <p:txBody>
          <a:bodyPr wrap="square" rtlCol="0">
            <a:spAutoFit/>
          </a:bodyPr>
          <a:lstStyle/>
          <a:p>
            <a:pPr algn="ctr"/>
            <a:r>
              <a:rPr lang="en-US" sz="2400" dirty="0">
                <a:solidFill>
                  <a:srgbClr val="00B0F0"/>
                </a:solidFill>
              </a:rPr>
              <a:t>Net Zero Grid</a:t>
            </a:r>
          </a:p>
        </p:txBody>
      </p:sp>
      <p:sp>
        <p:nvSpPr>
          <p:cNvPr id="13" name="TextBox 12">
            <a:extLst>
              <a:ext uri="{FF2B5EF4-FFF2-40B4-BE49-F238E27FC236}">
                <a16:creationId xmlns:a16="http://schemas.microsoft.com/office/drawing/2014/main" id="{CCC2A1AB-1B71-4798-8EE3-19F968354E88}"/>
              </a:ext>
            </a:extLst>
          </p:cNvPr>
          <p:cNvSpPr txBox="1"/>
          <p:nvPr/>
        </p:nvSpPr>
        <p:spPr>
          <a:xfrm>
            <a:off x="6773117" y="2392369"/>
            <a:ext cx="1621570" cy="830997"/>
          </a:xfrm>
          <a:prstGeom prst="rect">
            <a:avLst/>
          </a:prstGeom>
          <a:noFill/>
        </p:spPr>
        <p:txBody>
          <a:bodyPr wrap="square" rtlCol="0">
            <a:spAutoFit/>
          </a:bodyPr>
          <a:lstStyle/>
          <a:p>
            <a:pPr algn="ctr"/>
            <a:r>
              <a:rPr lang="en-US" sz="2400" dirty="0">
                <a:solidFill>
                  <a:srgbClr val="00B0F0"/>
                </a:solidFill>
              </a:rPr>
              <a:t>Offshore Wind</a:t>
            </a:r>
          </a:p>
        </p:txBody>
      </p:sp>
      <p:sp>
        <p:nvSpPr>
          <p:cNvPr id="15" name="Left Bracket 14">
            <a:extLst>
              <a:ext uri="{FF2B5EF4-FFF2-40B4-BE49-F238E27FC236}">
                <a16:creationId xmlns:a16="http://schemas.microsoft.com/office/drawing/2014/main" id="{8011375A-7D85-4245-B79C-083BCC370BF3}"/>
              </a:ext>
            </a:extLst>
          </p:cNvPr>
          <p:cNvSpPr/>
          <p:nvPr/>
        </p:nvSpPr>
        <p:spPr>
          <a:xfrm rot="16200000">
            <a:off x="6075197" y="222101"/>
            <a:ext cx="365760" cy="9720071"/>
          </a:xfrm>
          <a:prstGeom prst="leftBracket">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5062803-C4DC-284A-8458-E0CC5914DB4C}"/>
              </a:ext>
            </a:extLst>
          </p:cNvPr>
          <p:cNvCxnSpPr>
            <a:cxnSpLocks/>
            <a:stCxn id="15" idx="1"/>
            <a:endCxn id="8" idx="0"/>
          </p:cNvCxnSpPr>
          <p:nvPr/>
        </p:nvCxnSpPr>
        <p:spPr>
          <a:xfrm flipH="1">
            <a:off x="6258077" y="5265017"/>
            <a:ext cx="1" cy="455751"/>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descr="A picture containing text, toy&#10;&#10;Description automatically generated">
            <a:extLst>
              <a:ext uri="{FF2B5EF4-FFF2-40B4-BE49-F238E27FC236}">
                <a16:creationId xmlns:a16="http://schemas.microsoft.com/office/drawing/2014/main" id="{65AD7A6D-53B0-4D1C-8CCE-46F5BE323EE5}"/>
              </a:ext>
            </a:extLst>
          </p:cNvPr>
          <p:cNvPicPr>
            <a:picLocks noChangeAspect="1"/>
          </p:cNvPicPr>
          <p:nvPr/>
        </p:nvPicPr>
        <p:blipFill>
          <a:blip r:embed="rId3"/>
          <a:stretch>
            <a:fillRect/>
          </a:stretch>
        </p:blipFill>
        <p:spPr>
          <a:xfrm>
            <a:off x="1790211" y="3282099"/>
            <a:ext cx="1617158" cy="1617158"/>
          </a:xfrm>
          <a:prstGeom prst="rect">
            <a:avLst/>
          </a:prstGeom>
        </p:spPr>
      </p:pic>
      <p:pic>
        <p:nvPicPr>
          <p:cNvPr id="7" name="Picture 6" descr="Logo&#10;&#10;Description automatically generated">
            <a:extLst>
              <a:ext uri="{FF2B5EF4-FFF2-40B4-BE49-F238E27FC236}">
                <a16:creationId xmlns:a16="http://schemas.microsoft.com/office/drawing/2014/main" id="{9905EAB7-1E6A-465C-B1DD-FDAB30F9B3AA}"/>
              </a:ext>
            </a:extLst>
          </p:cNvPr>
          <p:cNvPicPr>
            <a:picLocks noChangeAspect="1"/>
          </p:cNvPicPr>
          <p:nvPr/>
        </p:nvPicPr>
        <p:blipFill>
          <a:blip r:embed="rId4"/>
          <a:stretch>
            <a:fillRect/>
          </a:stretch>
        </p:blipFill>
        <p:spPr>
          <a:xfrm>
            <a:off x="4236948" y="3282098"/>
            <a:ext cx="1656119" cy="1656119"/>
          </a:xfrm>
          <a:prstGeom prst="rect">
            <a:avLst/>
          </a:prstGeom>
        </p:spPr>
      </p:pic>
      <p:pic>
        <p:nvPicPr>
          <p:cNvPr id="16" name="Picture 15" descr="Diagram&#10;&#10;Description automatically generated">
            <a:extLst>
              <a:ext uri="{FF2B5EF4-FFF2-40B4-BE49-F238E27FC236}">
                <a16:creationId xmlns:a16="http://schemas.microsoft.com/office/drawing/2014/main" id="{009F1B76-61D2-47B4-9C79-6F45FC8C9155}"/>
              </a:ext>
            </a:extLst>
          </p:cNvPr>
          <p:cNvPicPr>
            <a:picLocks noChangeAspect="1"/>
          </p:cNvPicPr>
          <p:nvPr/>
        </p:nvPicPr>
        <p:blipFill>
          <a:blip r:embed="rId5"/>
          <a:stretch>
            <a:fillRect/>
          </a:stretch>
        </p:blipFill>
        <p:spPr>
          <a:xfrm>
            <a:off x="9274739" y="3252509"/>
            <a:ext cx="1685303" cy="1685708"/>
          </a:xfrm>
          <a:prstGeom prst="rect">
            <a:avLst/>
          </a:prstGeom>
        </p:spPr>
      </p:pic>
      <p:pic>
        <p:nvPicPr>
          <p:cNvPr id="18" name="Picture 17" descr="A picture containing windmill, outdoor object&#10;&#10;Description automatically generated">
            <a:extLst>
              <a:ext uri="{FF2B5EF4-FFF2-40B4-BE49-F238E27FC236}">
                <a16:creationId xmlns:a16="http://schemas.microsoft.com/office/drawing/2014/main" id="{464AA6CA-E984-4E5F-843C-D50931F2FB3A}"/>
              </a:ext>
            </a:extLst>
          </p:cNvPr>
          <p:cNvPicPr>
            <a:picLocks noChangeAspect="1"/>
          </p:cNvPicPr>
          <p:nvPr/>
        </p:nvPicPr>
        <p:blipFill>
          <a:blip r:embed="rId6"/>
          <a:stretch>
            <a:fillRect/>
          </a:stretch>
        </p:blipFill>
        <p:spPr>
          <a:xfrm>
            <a:off x="6735906" y="3223367"/>
            <a:ext cx="1695993" cy="1695993"/>
          </a:xfrm>
          <a:prstGeom prst="rect">
            <a:avLst/>
          </a:prstGeom>
        </p:spPr>
      </p:pic>
    </p:spTree>
    <p:extLst>
      <p:ext uri="{BB962C8B-B14F-4D97-AF65-F5344CB8AC3E}">
        <p14:creationId xmlns:p14="http://schemas.microsoft.com/office/powerpoint/2010/main" val="3587677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CF838888-F42D-4A54-8927-534CCE996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0217" y="6272784"/>
            <a:ext cx="1875310" cy="58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Content Placeholder 6">
            <a:extLst>
              <a:ext uri="{FF2B5EF4-FFF2-40B4-BE49-F238E27FC236}">
                <a16:creationId xmlns:a16="http://schemas.microsoft.com/office/drawing/2014/main" id="{F8818153-DAF8-4AF0-AC80-3D247F5511B9}"/>
              </a:ext>
            </a:extLst>
          </p:cNvPr>
          <p:cNvGraphicFramePr>
            <a:graphicFrameLocks/>
          </p:cNvGraphicFramePr>
          <p:nvPr/>
        </p:nvGraphicFramePr>
        <p:xfrm>
          <a:off x="1061830" y="1458239"/>
          <a:ext cx="10068339" cy="39415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58992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5663-C214-4198-AEF7-E7BEE111BE0E}"/>
              </a:ext>
            </a:extLst>
          </p:cNvPr>
          <p:cNvSpPr>
            <a:spLocks noGrp="1"/>
          </p:cNvSpPr>
          <p:nvPr>
            <p:ph type="title"/>
          </p:nvPr>
        </p:nvSpPr>
        <p:spPr/>
        <p:txBody>
          <a:bodyPr/>
          <a:lstStyle/>
          <a:p>
            <a:r>
              <a:rPr kumimoji="0" lang="en-US" sz="4400" b="0" i="0" u="none" strike="noStrike" kern="1200" cap="none" spc="0" normalizeH="0" baseline="0" noProof="0">
                <a:ln>
                  <a:noFill/>
                </a:ln>
                <a:solidFill>
                  <a:srgbClr val="2F5597"/>
                </a:solidFill>
                <a:effectLst/>
                <a:uLnTx/>
                <a:uFillTx/>
                <a:latin typeface="Gotham" panose="02000604030000020004"/>
                <a:ea typeface="+mj-ea"/>
                <a:cs typeface="+mj-cs"/>
              </a:rPr>
              <a:t>Program </a:t>
            </a:r>
            <a:r>
              <a:rPr lang="en-US" sz="4400" cap="none" spc="0">
                <a:solidFill>
                  <a:srgbClr val="2F5597"/>
                </a:solidFill>
                <a:latin typeface="Gotham" panose="02000604030000020004"/>
              </a:rPr>
              <a:t>Scope</a:t>
            </a:r>
            <a:endParaRPr lang="en-US">
              <a:solidFill>
                <a:srgbClr val="2F5597"/>
              </a:solidFill>
            </a:endParaRPr>
          </a:p>
        </p:txBody>
      </p:sp>
      <p:sp>
        <p:nvSpPr>
          <p:cNvPr id="3" name="Content Placeholder 2">
            <a:extLst>
              <a:ext uri="{FF2B5EF4-FFF2-40B4-BE49-F238E27FC236}">
                <a16:creationId xmlns:a16="http://schemas.microsoft.com/office/drawing/2014/main" id="{E5B5B25C-8B82-421D-ADAF-D12FD1C0429F}"/>
              </a:ext>
            </a:extLst>
          </p:cNvPr>
          <p:cNvSpPr>
            <a:spLocks noGrp="1"/>
          </p:cNvSpPr>
          <p:nvPr>
            <p:ph idx="1"/>
          </p:nvPr>
        </p:nvSpPr>
        <p:spPr>
          <a:xfrm>
            <a:off x="1024129" y="2084832"/>
            <a:ext cx="8884370" cy="4187952"/>
          </a:xfrm>
        </p:spPr>
        <p:txBody>
          <a:bodyPr vert="horz" lIns="45720" tIns="45720" rIns="45720" bIns="45720" rtlCol="0" anchor="t">
            <a:normAutofit/>
          </a:bodyPr>
          <a:lstStyle/>
          <a:p>
            <a:pPr marL="228600" indent="-228600">
              <a:lnSpc>
                <a:spcPct val="100000"/>
              </a:lnSpc>
              <a:spcBef>
                <a:spcPts val="1000"/>
              </a:spcBef>
              <a:spcAft>
                <a:spcPts val="0"/>
              </a:spcAft>
              <a:buClrTx/>
              <a:buSzTx/>
              <a:buFont typeface="Arial" panose="020B0604020202020204" pitchFamily="34" charset="0"/>
              <a:buChar char="•"/>
              <a:defRPr/>
            </a:pPr>
            <a:r>
              <a:rPr lang="en-US" sz="2400" dirty="0">
                <a:solidFill>
                  <a:srgbClr val="2F5597"/>
                </a:solidFill>
                <a:latin typeface="Gotham" panose="02000604030000020004"/>
              </a:rPr>
              <a:t>Clean Energy and Resilience (CLEAR) Program sought to advance </a:t>
            </a:r>
            <a:r>
              <a:rPr kumimoji="0" lang="en-US" sz="2400" b="0" i="0" u="none" strike="noStrike" kern="1200" cap="none" spc="0" normalizeH="0" baseline="0" noProof="0" dirty="0">
                <a:ln>
                  <a:noFill/>
                </a:ln>
                <a:solidFill>
                  <a:srgbClr val="2F5597"/>
                </a:solidFill>
                <a:effectLst/>
                <a:uLnTx/>
                <a:uFillTx/>
                <a:latin typeface="Gotham" panose="02000604030000020004"/>
                <a:ea typeface="+mn-ea"/>
                <a:cs typeface="+mn-cs"/>
              </a:rPr>
              <a:t>resilience system designs for critical facilities</a:t>
            </a:r>
            <a:endParaRPr lang="en-US" dirty="0">
              <a:ea typeface="+mn-ea"/>
              <a:cs typeface="+mn-cs"/>
            </a:endParaRPr>
          </a:p>
          <a:p>
            <a:pPr marL="228600" indent="-228600">
              <a:lnSpc>
                <a:spcPct val="100000"/>
              </a:lnSpc>
              <a:spcBef>
                <a:spcPts val="1000"/>
              </a:spcBef>
              <a:spcAft>
                <a:spcPts val="0"/>
              </a:spcAft>
              <a:buClrTx/>
              <a:buSzTx/>
              <a:buFont typeface="Arial" panose="020B0604020202020204" pitchFamily="34" charset="0"/>
              <a:buChar char="•"/>
              <a:defRPr/>
            </a:pPr>
            <a:r>
              <a:rPr lang="en-US" sz="2400" dirty="0" err="1">
                <a:solidFill>
                  <a:srgbClr val="2F5597"/>
                </a:solidFill>
                <a:latin typeface="Gotham" panose="02000604030000020004"/>
              </a:rPr>
              <a:t>MassCEC</a:t>
            </a:r>
            <a:r>
              <a:rPr lang="en-US" sz="2400" dirty="0">
                <a:solidFill>
                  <a:srgbClr val="2F5597"/>
                </a:solidFill>
                <a:latin typeface="Gotham" panose="02000604030000020004"/>
              </a:rPr>
              <a:t> awarded</a:t>
            </a:r>
            <a:r>
              <a:rPr kumimoji="0" lang="en-US" sz="2400" b="0" i="0" u="none" strike="noStrike" kern="1200" cap="none" spc="0" normalizeH="0" baseline="0" noProof="0" dirty="0">
                <a:ln>
                  <a:noFill/>
                </a:ln>
                <a:solidFill>
                  <a:srgbClr val="2F5597"/>
                </a:solidFill>
                <a:effectLst/>
                <a:uLnTx/>
                <a:uFillTx/>
                <a:latin typeface="Gotham" panose="02000604030000020004"/>
                <a:ea typeface="+mn-ea"/>
                <a:cs typeface="+mn-cs"/>
              </a:rPr>
              <a:t> funding to consultants </a:t>
            </a:r>
            <a:r>
              <a:rPr lang="en-US" sz="2400" dirty="0">
                <a:solidFill>
                  <a:srgbClr val="2F5597"/>
                </a:solidFill>
                <a:latin typeface="Gotham" panose="02000604030000020004"/>
              </a:rPr>
              <a:t>for:</a:t>
            </a:r>
          </a:p>
          <a:p>
            <a:pPr marL="401955" lvl="1" indent="-228600">
              <a:lnSpc>
                <a:spcPct val="100000"/>
              </a:lnSpc>
              <a:spcBef>
                <a:spcPts val="1000"/>
              </a:spcBef>
              <a:spcAft>
                <a:spcPts val="0"/>
              </a:spcAft>
              <a:buClrTx/>
              <a:buFont typeface="Arial" panose="020B0604020202020204" pitchFamily="34" charset="0"/>
              <a:buChar char="•"/>
              <a:defRPr/>
            </a:pPr>
            <a:r>
              <a:rPr lang="en-US" sz="2000" b="1" dirty="0">
                <a:solidFill>
                  <a:srgbClr val="70AD47"/>
                </a:solidFill>
                <a:latin typeface="Gotham" panose="02000604030000020004"/>
              </a:rPr>
              <a:t>Microgrid feasibility</a:t>
            </a:r>
            <a:r>
              <a:rPr kumimoji="0" lang="en-US" sz="2000" b="1" i="0" u="none" strike="noStrike" kern="1200" cap="none" spc="0" normalizeH="0" baseline="0" noProof="0" dirty="0">
                <a:ln>
                  <a:noFill/>
                </a:ln>
                <a:solidFill>
                  <a:srgbClr val="70AD47"/>
                </a:solidFill>
                <a:effectLst/>
                <a:uLnTx/>
                <a:uFillTx/>
                <a:latin typeface="Gotham" panose="02000604030000020004"/>
                <a:ea typeface="+mn-ea"/>
                <a:cs typeface="+mn-cs"/>
              </a:rPr>
              <a:t> studies</a:t>
            </a:r>
            <a:endParaRPr lang="en-US" sz="2000" dirty="0">
              <a:latin typeface="Gotham"/>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2F5597"/>
                </a:solidFill>
                <a:effectLst/>
                <a:uLnTx/>
                <a:uFillTx/>
                <a:latin typeface="Gotham" panose="02000604030000020004"/>
                <a:ea typeface="+mn-ea"/>
                <a:cs typeface="+mn-cs"/>
              </a:rPr>
              <a:t>Nine facilities, campuses, or communities in Boston, Framingham, Cohasset, West Tisbury, Natick, and Bedford</a:t>
            </a:r>
            <a:endParaRPr lang="en-US" b="0" i="0" u="none" strike="noStrike" kern="1200" cap="none" spc="0" normalizeH="0" baseline="0" noProof="0" dirty="0">
              <a:ln>
                <a:noFill/>
              </a:ln>
              <a:solidFill>
                <a:srgbClr val="2F5597"/>
              </a:solidFill>
              <a:effectLst/>
              <a:uLnTx/>
              <a:uFillTx/>
              <a:latin typeface="Gotham" panose="02000604030000020004"/>
            </a:endParaRPr>
          </a:p>
          <a:p>
            <a:pPr marL="401955" lvl="1" indent="-228600">
              <a:lnSpc>
                <a:spcPct val="100000"/>
              </a:lnSpc>
              <a:spcBef>
                <a:spcPts val="1000"/>
              </a:spcBef>
              <a:spcAft>
                <a:spcPts val="0"/>
              </a:spcAft>
              <a:buClrTx/>
              <a:buFont typeface="Arial" panose="020B0604020202020204" pitchFamily="34" charset="0"/>
              <a:buChar char="•"/>
              <a:defRPr/>
            </a:pPr>
            <a:r>
              <a:rPr lang="en-US" sz="2000" dirty="0">
                <a:solidFill>
                  <a:srgbClr val="2F5597"/>
                </a:solidFill>
                <a:latin typeface="Gotham" panose="02000604030000020004"/>
              </a:rPr>
              <a:t>A </a:t>
            </a:r>
            <a:r>
              <a:rPr lang="en-US" sz="2000" b="1" dirty="0">
                <a:solidFill>
                  <a:srgbClr val="70AD47"/>
                </a:solidFill>
                <a:latin typeface="Gotham" panose="02000604030000020004"/>
              </a:rPr>
              <a:t>Resiliency Toolkit</a:t>
            </a:r>
            <a:r>
              <a:rPr lang="en-US" sz="2000" dirty="0">
                <a:solidFill>
                  <a:srgbClr val="2F5597"/>
                </a:solidFill>
                <a:latin typeface="Gotham" panose="02000604030000020004"/>
              </a:rPr>
              <a:t> that</a:t>
            </a:r>
            <a:r>
              <a:rPr kumimoji="0" lang="en-US" sz="2000" b="0" i="0" u="none" strike="noStrike" kern="1200" cap="none" spc="0" normalizeH="0" baseline="0" noProof="0" dirty="0">
                <a:ln>
                  <a:noFill/>
                </a:ln>
                <a:solidFill>
                  <a:srgbClr val="2F5597"/>
                </a:solidFill>
                <a:effectLst/>
                <a:uLnTx/>
                <a:uFillTx/>
                <a:latin typeface="Gotham" panose="02000604030000020004"/>
                <a:ea typeface="+mn-ea"/>
                <a:cs typeface="+mn-cs"/>
              </a:rPr>
              <a:t> communities can use to identify resiliency needs and gather preliminary information</a:t>
            </a:r>
            <a:endParaRPr lang="en-US" sz="2000" b="0" i="0" u="none" strike="noStrike" kern="1200" cap="none" spc="0" normalizeH="0" baseline="0" noProof="0" dirty="0">
              <a:ln>
                <a:noFill/>
              </a:ln>
              <a:solidFill>
                <a:srgbClr val="2F5597"/>
              </a:solidFill>
              <a:effectLst/>
              <a:uLnTx/>
              <a:uFillTx/>
              <a:latin typeface="Gotham" panose="02000604030000020004"/>
            </a:endParaRPr>
          </a:p>
          <a:p>
            <a:pPr marL="401955" lvl="1" indent="-228600">
              <a:lnSpc>
                <a:spcPct val="100000"/>
              </a:lnSpc>
              <a:spcBef>
                <a:spcPts val="1000"/>
              </a:spcBef>
              <a:spcAft>
                <a:spcPts val="0"/>
              </a:spcAft>
              <a:buClrTx/>
              <a:buFont typeface="Arial" panose="020B0604020202020204" pitchFamily="34" charset="0"/>
              <a:buChar char="•"/>
              <a:defRPr/>
            </a:pPr>
            <a:r>
              <a:rPr lang="en-US" sz="2000" dirty="0">
                <a:solidFill>
                  <a:srgbClr val="2F5597"/>
                </a:solidFill>
                <a:latin typeface="Gotham" panose="02000604030000020004"/>
              </a:rPr>
              <a:t>A</a:t>
            </a:r>
            <a:r>
              <a:rPr lang="en-US" sz="2000" dirty="0">
                <a:solidFill>
                  <a:srgbClr val="4472C4"/>
                </a:solidFill>
                <a:latin typeface="Gotham" panose="02000604030000020004"/>
              </a:rPr>
              <a:t> </a:t>
            </a:r>
            <a:r>
              <a:rPr kumimoji="0" lang="en-US" sz="2000" b="1" i="0" u="none" strike="noStrike" kern="1200" cap="none" spc="0" normalizeH="0" baseline="0" noProof="0" dirty="0">
                <a:ln>
                  <a:noFill/>
                </a:ln>
                <a:solidFill>
                  <a:srgbClr val="70AD47"/>
                </a:solidFill>
                <a:effectLst/>
                <a:uLnTx/>
                <a:uFillTx/>
                <a:latin typeface="Gotham" panose="02000604030000020004"/>
                <a:ea typeface="+mn-ea"/>
                <a:cs typeface="+mn-cs"/>
              </a:rPr>
              <a:t>Resiliency Certification</a:t>
            </a:r>
            <a:r>
              <a:rPr kumimoji="0" lang="en-US" sz="2000" b="0" i="0" u="none" strike="noStrike" kern="1200" cap="none" spc="0" normalizeH="0" baseline="0" noProof="0" dirty="0">
                <a:ln>
                  <a:noFill/>
                </a:ln>
                <a:solidFill>
                  <a:srgbClr val="4472C4"/>
                </a:solidFill>
                <a:effectLst/>
                <a:uLnTx/>
                <a:uFillTx/>
                <a:latin typeface="Gotham" panose="02000604030000020004"/>
                <a:ea typeface="+mn-ea"/>
                <a:cs typeface="+mn-cs"/>
              </a:rPr>
              <a:t> </a:t>
            </a:r>
            <a:r>
              <a:rPr kumimoji="0" lang="en-US" sz="2000" b="0" i="0" u="none" strike="noStrike" kern="1200" cap="none" spc="0" normalizeH="0" baseline="0" noProof="0" dirty="0">
                <a:ln>
                  <a:noFill/>
                </a:ln>
                <a:solidFill>
                  <a:srgbClr val="2F5597"/>
                </a:solidFill>
                <a:effectLst/>
                <a:uLnTx/>
                <a:uFillTx/>
                <a:latin typeface="Gotham" panose="02000604030000020004"/>
                <a:ea typeface="+mn-ea"/>
                <a:cs typeface="+mn-cs"/>
              </a:rPr>
              <a:t>to certify sites as resilient to outages</a:t>
            </a:r>
            <a:endParaRPr lang="en-US" sz="2000" b="0" i="0" u="none" strike="noStrike" kern="1200" cap="none" spc="0" normalizeH="0" baseline="0" noProof="0" dirty="0">
              <a:ln>
                <a:noFill/>
              </a:ln>
              <a:solidFill>
                <a:srgbClr val="2F5597"/>
              </a:solidFill>
              <a:effectLst/>
              <a:uLnTx/>
              <a:uFillTx/>
              <a:latin typeface="Gotham"/>
              <a:cs typeface="Calibri"/>
            </a:endParaRPr>
          </a:p>
        </p:txBody>
      </p:sp>
      <p:pic>
        <p:nvPicPr>
          <p:cNvPr id="2050" name="Picture 1">
            <a:extLst>
              <a:ext uri="{FF2B5EF4-FFF2-40B4-BE49-F238E27FC236}">
                <a16:creationId xmlns:a16="http://schemas.microsoft.com/office/drawing/2014/main" id="{CF838888-F42D-4A54-8927-534CCE996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0217" y="6272784"/>
            <a:ext cx="1875310" cy="58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242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5663-C214-4198-AEF7-E7BEE111BE0E}"/>
              </a:ext>
            </a:extLst>
          </p:cNvPr>
          <p:cNvSpPr>
            <a:spLocks noGrp="1"/>
          </p:cNvSpPr>
          <p:nvPr>
            <p:ph type="title"/>
          </p:nvPr>
        </p:nvSpPr>
        <p:spPr/>
        <p:txBody>
          <a:bodyPr/>
          <a:lstStyle/>
          <a:p>
            <a:r>
              <a:rPr kumimoji="0" lang="en-US" sz="4400" b="0" i="0" u="none" strike="noStrike" kern="1200" cap="none" spc="0" normalizeH="0" baseline="0" noProof="0" dirty="0">
                <a:ln>
                  <a:noFill/>
                </a:ln>
                <a:solidFill>
                  <a:srgbClr val="4472C4">
                    <a:lumMod val="75000"/>
                  </a:srgbClr>
                </a:solidFill>
                <a:effectLst/>
                <a:uLnTx/>
                <a:uFillTx/>
                <a:latin typeface="Gotham" panose="02000604030000020004"/>
                <a:ea typeface="+mj-ea"/>
                <a:cs typeface="+mj-cs"/>
              </a:rPr>
              <a:t>Map of CLEAR Projects</a:t>
            </a:r>
            <a:endParaRPr lang="en-US" dirty="0"/>
          </a:p>
        </p:txBody>
      </p:sp>
      <p:pic>
        <p:nvPicPr>
          <p:cNvPr id="2050" name="Picture 1">
            <a:extLst>
              <a:ext uri="{FF2B5EF4-FFF2-40B4-BE49-F238E27FC236}">
                <a16:creationId xmlns:a16="http://schemas.microsoft.com/office/drawing/2014/main" id="{CF838888-F42D-4A54-8927-534CCE996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0217" y="6272784"/>
            <a:ext cx="1875310" cy="58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FA08509F-2624-462C-A69B-43E1B1F5620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54782" y="2022254"/>
            <a:ext cx="8458764" cy="425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772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5663-C214-4198-AEF7-E7BEE111BE0E}"/>
              </a:ext>
            </a:extLst>
          </p:cNvPr>
          <p:cNvSpPr>
            <a:spLocks noGrp="1"/>
          </p:cNvSpPr>
          <p:nvPr>
            <p:ph type="title"/>
          </p:nvPr>
        </p:nvSpPr>
        <p:spPr/>
        <p:txBody>
          <a:bodyPr/>
          <a:lstStyle/>
          <a:p>
            <a:r>
              <a:rPr kumimoji="0" lang="en-US" sz="4400" b="0" i="0" u="none" strike="noStrike" kern="1200" cap="none" spc="0" normalizeH="0" baseline="0" noProof="0">
                <a:ln>
                  <a:noFill/>
                </a:ln>
                <a:solidFill>
                  <a:srgbClr val="4472C4">
                    <a:lumMod val="75000"/>
                  </a:srgbClr>
                </a:solidFill>
                <a:effectLst/>
                <a:uLnTx/>
                <a:uFillTx/>
                <a:latin typeface="Gotham"/>
                <a:ea typeface="+mj-ea"/>
                <a:cs typeface="+mj-cs"/>
              </a:rPr>
              <a:t>Analytical Challenges</a:t>
            </a:r>
            <a:endParaRPr lang="en-US"/>
          </a:p>
        </p:txBody>
      </p:sp>
      <p:pic>
        <p:nvPicPr>
          <p:cNvPr id="2050" name="Picture 1">
            <a:extLst>
              <a:ext uri="{FF2B5EF4-FFF2-40B4-BE49-F238E27FC236}">
                <a16:creationId xmlns:a16="http://schemas.microsoft.com/office/drawing/2014/main" id="{CF838888-F42D-4A54-8927-534CCE996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0217" y="6272784"/>
            <a:ext cx="1875310" cy="58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a:extLst>
              <a:ext uri="{FF2B5EF4-FFF2-40B4-BE49-F238E27FC236}">
                <a16:creationId xmlns:a16="http://schemas.microsoft.com/office/drawing/2014/main" id="{BA3E4A49-6CBF-423D-ABFC-B57E8E5E23CE}"/>
              </a:ext>
            </a:extLst>
          </p:cNvPr>
          <p:cNvGraphicFramePr/>
          <p:nvPr/>
        </p:nvGraphicFramePr>
        <p:xfrm>
          <a:off x="1024128" y="1903751"/>
          <a:ext cx="9206089" cy="39723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91269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5663-C214-4198-AEF7-E7BEE111BE0E}"/>
              </a:ext>
            </a:extLst>
          </p:cNvPr>
          <p:cNvSpPr>
            <a:spLocks noGrp="1"/>
          </p:cNvSpPr>
          <p:nvPr>
            <p:ph type="title"/>
          </p:nvPr>
        </p:nvSpPr>
        <p:spPr/>
        <p:txBody>
          <a:bodyPr/>
          <a:lstStyle/>
          <a:p>
            <a:r>
              <a:rPr lang="en-US" sz="4400" cap="none" spc="0" dirty="0">
                <a:solidFill>
                  <a:srgbClr val="2F5597"/>
                </a:solidFill>
                <a:latin typeface="Gotham"/>
              </a:rPr>
              <a:t>Design Considerations</a:t>
            </a:r>
          </a:p>
        </p:txBody>
      </p:sp>
      <p:sp>
        <p:nvSpPr>
          <p:cNvPr id="3" name="Content Placeholder 2">
            <a:extLst>
              <a:ext uri="{FF2B5EF4-FFF2-40B4-BE49-F238E27FC236}">
                <a16:creationId xmlns:a16="http://schemas.microsoft.com/office/drawing/2014/main" id="{E5B5B25C-8B82-421D-ADAF-D12FD1C0429F}"/>
              </a:ext>
            </a:extLst>
          </p:cNvPr>
          <p:cNvSpPr>
            <a:spLocks noGrp="1"/>
          </p:cNvSpPr>
          <p:nvPr>
            <p:ph idx="1"/>
          </p:nvPr>
        </p:nvSpPr>
        <p:spPr>
          <a:xfrm>
            <a:off x="1445317" y="2016851"/>
            <a:ext cx="8784899" cy="4187952"/>
          </a:xfrm>
        </p:spPr>
        <p:txBody>
          <a:bodyPr vert="horz" lIns="45720" tIns="45720" rIns="45720" bIns="45720" rtlCol="0" anchor="t">
            <a:noAutofit/>
          </a:bodyPr>
          <a:lstStyle/>
          <a:p>
            <a:pPr marL="0" indent="0" algn="just">
              <a:spcBef>
                <a:spcPts val="1000"/>
              </a:spcBef>
              <a:spcAft>
                <a:spcPts val="0"/>
              </a:spcAft>
              <a:buClrTx/>
              <a:buSzTx/>
              <a:buNone/>
              <a:defRPr/>
            </a:pPr>
            <a:r>
              <a:rPr lang="en-US" sz="2800" dirty="0">
                <a:solidFill>
                  <a:srgbClr val="2F5597"/>
                </a:solidFill>
                <a:latin typeface="Gotham" panose="02000604030000020004"/>
              </a:rPr>
              <a:t>Many of the sites selected already included legacy diesel generators.</a:t>
            </a:r>
          </a:p>
          <a:p>
            <a:pPr marL="0" indent="0" algn="just">
              <a:spcBef>
                <a:spcPts val="1000"/>
              </a:spcBef>
              <a:spcAft>
                <a:spcPts val="0"/>
              </a:spcAft>
              <a:buClrTx/>
              <a:buSzTx/>
              <a:buNone/>
              <a:defRPr/>
            </a:pPr>
            <a:endParaRPr kumimoji="0" lang="en-US" sz="2800" b="0" i="0" u="none" strike="noStrike" kern="1200" cap="none" spc="0" normalizeH="0" baseline="0" noProof="0" dirty="0">
              <a:ln>
                <a:noFill/>
              </a:ln>
              <a:solidFill>
                <a:srgbClr val="2F5597"/>
              </a:solidFill>
              <a:effectLst/>
              <a:uLnTx/>
              <a:uFillTx/>
              <a:latin typeface="Gotham" panose="02000604030000020004"/>
              <a:ea typeface="+mn-ea"/>
              <a:cs typeface="+mn-cs"/>
            </a:endParaRPr>
          </a:p>
          <a:p>
            <a:pPr marL="0" indent="0" algn="just">
              <a:spcBef>
                <a:spcPts val="1000"/>
              </a:spcBef>
              <a:spcAft>
                <a:spcPts val="0"/>
              </a:spcAft>
              <a:buNone/>
              <a:defRPr/>
            </a:pPr>
            <a:r>
              <a:rPr lang="en-US" sz="2800" dirty="0">
                <a:solidFill>
                  <a:srgbClr val="2F5597"/>
                </a:solidFill>
                <a:latin typeface="Gotham" panose="02000604030000020004"/>
              </a:rPr>
              <a:t>CLEAR consultants explored how best to maximize existing resources while adding solar power and battery storage.</a:t>
            </a:r>
          </a:p>
          <a:p>
            <a:pPr marL="0" indent="0" algn="just">
              <a:spcBef>
                <a:spcPts val="1000"/>
              </a:spcBef>
              <a:spcAft>
                <a:spcPts val="0"/>
              </a:spcAft>
              <a:buNone/>
              <a:defRPr/>
            </a:pPr>
            <a:endParaRPr lang="en-US" sz="2800" b="0" i="0" u="none" strike="noStrike" kern="1200" cap="none" spc="0" normalizeH="0" baseline="0" noProof="0" dirty="0">
              <a:ln>
                <a:noFill/>
              </a:ln>
              <a:solidFill>
                <a:srgbClr val="4472C4"/>
              </a:solidFill>
              <a:effectLst/>
              <a:uLnTx/>
              <a:uFillTx/>
              <a:latin typeface="Gotham" panose="02000604030000020004"/>
            </a:endParaRPr>
          </a:p>
          <a:p>
            <a:pPr algn="just">
              <a:buNone/>
              <a:defRPr/>
            </a:pPr>
            <a:r>
              <a:rPr lang="en-US" sz="2800" dirty="0">
                <a:solidFill>
                  <a:srgbClr val="2F5597"/>
                </a:solidFill>
                <a:latin typeface="Gotham"/>
                <a:ea typeface="+mn-lt"/>
                <a:cs typeface="+mn-lt"/>
              </a:rPr>
              <a:t>Solar power allows diesel</a:t>
            </a:r>
            <a:r>
              <a:rPr kumimoji="0" lang="en-US" sz="2800" b="0" i="0" u="none" strike="noStrike" kern="1200" cap="none" spc="0" normalizeH="0" baseline="0" noProof="0" dirty="0">
                <a:ln>
                  <a:noFill/>
                </a:ln>
                <a:solidFill>
                  <a:srgbClr val="2F5597"/>
                </a:solidFill>
                <a:effectLst/>
                <a:uLnTx/>
                <a:uFillTx/>
                <a:latin typeface="Gotham" panose="02000604030000020004"/>
                <a:ea typeface="+mn-ea"/>
                <a:cs typeface="+mn-cs"/>
              </a:rPr>
              <a:t> generators </a:t>
            </a:r>
            <a:r>
              <a:rPr lang="en-US" sz="2800" dirty="0">
                <a:solidFill>
                  <a:srgbClr val="2F5597"/>
                </a:solidFill>
                <a:latin typeface="Gotham" panose="02000604030000020004"/>
              </a:rPr>
              <a:t>to support </a:t>
            </a:r>
            <a:r>
              <a:rPr kumimoji="0" lang="en-US" sz="2800" b="0" i="0" u="none" strike="noStrike" kern="1200" cap="none" spc="0" normalizeH="0" baseline="0" noProof="0" dirty="0">
                <a:ln>
                  <a:noFill/>
                </a:ln>
                <a:solidFill>
                  <a:srgbClr val="2F5597"/>
                </a:solidFill>
                <a:effectLst/>
                <a:uLnTx/>
                <a:uFillTx/>
                <a:latin typeface="Gotham" panose="02000604030000020004"/>
                <a:ea typeface="+mn-ea"/>
                <a:cs typeface="+mn-cs"/>
              </a:rPr>
              <a:t>a system during an outage for </a:t>
            </a:r>
            <a:r>
              <a:rPr lang="en-US" sz="2800" dirty="0">
                <a:solidFill>
                  <a:srgbClr val="2F5597"/>
                </a:solidFill>
                <a:latin typeface="Gotham" panose="02000604030000020004"/>
              </a:rPr>
              <a:t>longer, and </a:t>
            </a:r>
            <a:r>
              <a:rPr lang="en-US" sz="2800" dirty="0">
                <a:solidFill>
                  <a:srgbClr val="2F5597"/>
                </a:solidFill>
                <a:latin typeface="Gotham"/>
                <a:ea typeface="+mn-lt"/>
                <a:cs typeface="+mn-lt"/>
              </a:rPr>
              <a:t>existing diesel generators can diminish the size of the required battery.</a:t>
            </a:r>
            <a:endParaRPr lang="en-US" sz="2800" dirty="0">
              <a:solidFill>
                <a:srgbClr val="2F5597"/>
              </a:solidFill>
              <a:latin typeface="Gotham"/>
            </a:endParaRPr>
          </a:p>
        </p:txBody>
      </p:sp>
      <p:pic>
        <p:nvPicPr>
          <p:cNvPr id="2050" name="Picture 1">
            <a:extLst>
              <a:ext uri="{FF2B5EF4-FFF2-40B4-BE49-F238E27FC236}">
                <a16:creationId xmlns:a16="http://schemas.microsoft.com/office/drawing/2014/main" id="{CF838888-F42D-4A54-8927-534CCE996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0217" y="6272784"/>
            <a:ext cx="1875310" cy="58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phic 13" descr="Solar Panels with solid fill">
            <a:extLst>
              <a:ext uri="{FF2B5EF4-FFF2-40B4-BE49-F238E27FC236}">
                <a16:creationId xmlns:a16="http://schemas.microsoft.com/office/drawing/2014/main" id="{B2F549FB-6110-47BA-A6EA-676111823D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5785" y="4816658"/>
            <a:ext cx="914400" cy="914400"/>
          </a:xfrm>
          <a:prstGeom prst="rect">
            <a:avLst/>
          </a:prstGeom>
        </p:spPr>
      </p:pic>
      <p:pic>
        <p:nvPicPr>
          <p:cNvPr id="4" name="Graphic 4" descr="Fuel outline">
            <a:extLst>
              <a:ext uri="{FF2B5EF4-FFF2-40B4-BE49-F238E27FC236}">
                <a16:creationId xmlns:a16="http://schemas.microsoft.com/office/drawing/2014/main" id="{66E158B3-C776-4DED-A6A3-68D722642F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5785" y="1982504"/>
            <a:ext cx="914400" cy="914400"/>
          </a:xfrm>
          <a:prstGeom prst="rect">
            <a:avLst/>
          </a:prstGeom>
        </p:spPr>
      </p:pic>
      <p:pic>
        <p:nvPicPr>
          <p:cNvPr id="5" name="Graphic 5" descr="Electrician female with solid fill">
            <a:extLst>
              <a:ext uri="{FF2B5EF4-FFF2-40B4-BE49-F238E27FC236}">
                <a16:creationId xmlns:a16="http://schemas.microsoft.com/office/drawing/2014/main" id="{4AA0F6A2-C7A8-41ED-BA1D-04CB78F761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5785" y="3230417"/>
            <a:ext cx="914400" cy="914400"/>
          </a:xfrm>
          <a:prstGeom prst="rect">
            <a:avLst/>
          </a:prstGeom>
        </p:spPr>
      </p:pic>
    </p:spTree>
    <p:extLst>
      <p:ext uri="{BB962C8B-B14F-4D97-AF65-F5344CB8AC3E}">
        <p14:creationId xmlns:p14="http://schemas.microsoft.com/office/powerpoint/2010/main" val="2784502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5663-C214-4198-AEF7-E7BEE111BE0E}"/>
              </a:ext>
            </a:extLst>
          </p:cNvPr>
          <p:cNvSpPr>
            <a:spLocks noGrp="1"/>
          </p:cNvSpPr>
          <p:nvPr>
            <p:ph type="title"/>
          </p:nvPr>
        </p:nvSpPr>
        <p:spPr/>
        <p:txBody>
          <a:bodyPr/>
          <a:lstStyle/>
          <a:p>
            <a:r>
              <a:rPr kumimoji="0" lang="en-US" sz="4400" b="0" i="0" u="none" strike="noStrike" kern="1200" cap="none" spc="0" normalizeH="0" baseline="0" noProof="0">
                <a:ln>
                  <a:noFill/>
                </a:ln>
                <a:solidFill>
                  <a:srgbClr val="4472C4">
                    <a:lumMod val="75000"/>
                  </a:srgbClr>
                </a:solidFill>
                <a:effectLst/>
                <a:uLnTx/>
                <a:uFillTx/>
                <a:latin typeface="Gotham"/>
                <a:ea typeface="+mj-ea"/>
                <a:cs typeface="+mj-cs"/>
              </a:rPr>
              <a:t>Operational Insights</a:t>
            </a:r>
            <a:endParaRPr lang="en-US"/>
          </a:p>
        </p:txBody>
      </p:sp>
      <p:sp>
        <p:nvSpPr>
          <p:cNvPr id="3" name="Content Placeholder 2">
            <a:extLst>
              <a:ext uri="{FF2B5EF4-FFF2-40B4-BE49-F238E27FC236}">
                <a16:creationId xmlns:a16="http://schemas.microsoft.com/office/drawing/2014/main" id="{E5B5B25C-8B82-421D-ADAF-D12FD1C0429F}"/>
              </a:ext>
            </a:extLst>
          </p:cNvPr>
          <p:cNvSpPr>
            <a:spLocks noGrp="1"/>
          </p:cNvSpPr>
          <p:nvPr>
            <p:ph idx="1"/>
          </p:nvPr>
        </p:nvSpPr>
        <p:spPr>
          <a:xfrm>
            <a:off x="1024127" y="2084832"/>
            <a:ext cx="7006689" cy="4187952"/>
          </a:xfrm>
        </p:spPr>
        <p:txBody>
          <a:bodyPr vert="horz" lIns="45720" tIns="45720" rIns="45720" bIns="45720" rtlCol="0" anchor="t">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srgbClr val="70AD47"/>
                </a:solidFill>
                <a:latin typeface="Gotham"/>
              </a:rPr>
              <a:t>Pathways</a:t>
            </a:r>
            <a:r>
              <a:rPr kumimoji="0" lang="en-US" sz="2800" b="0" i="0" u="none" strike="noStrike" kern="1200" cap="none" spc="0" normalizeH="0" baseline="0" noProof="0" dirty="0">
                <a:ln>
                  <a:noFill/>
                </a:ln>
                <a:solidFill>
                  <a:srgbClr val="70AD47"/>
                </a:solidFill>
                <a:effectLst/>
                <a:uLnTx/>
                <a:uFillTx/>
                <a:latin typeface="Gotham"/>
                <a:ea typeface="+mn-ea"/>
                <a:cs typeface="+mn-cs"/>
              </a:rPr>
              <a:t> to implementation and procurement</a:t>
            </a:r>
            <a:r>
              <a:rPr kumimoji="0" lang="en-US" sz="2800" b="0" i="0" u="none" strike="noStrike" kern="1200" cap="none" spc="0" normalizeH="0" baseline="0" noProof="0" dirty="0">
                <a:ln>
                  <a:noFill/>
                </a:ln>
                <a:solidFill>
                  <a:srgbClr val="2F5597"/>
                </a:solidFill>
                <a:effectLst/>
                <a:uLnTx/>
                <a:uFillTx/>
                <a:latin typeface="Gotham"/>
                <a:ea typeface="+mn-ea"/>
                <a:cs typeface="+mn-cs"/>
              </a:rPr>
              <a:t> are crucial to successfully </a:t>
            </a:r>
            <a:r>
              <a:rPr lang="en-US" sz="2800" dirty="0">
                <a:solidFill>
                  <a:srgbClr val="2F5597"/>
                </a:solidFill>
                <a:latin typeface="Gotham"/>
              </a:rPr>
              <a:t>executing</a:t>
            </a:r>
            <a:r>
              <a:rPr kumimoji="0" lang="en-US" sz="2800" b="0" i="0" u="none" strike="noStrike" kern="1200" cap="none" spc="0" normalizeH="0" baseline="0" noProof="0" dirty="0">
                <a:ln>
                  <a:noFill/>
                </a:ln>
                <a:solidFill>
                  <a:srgbClr val="2F5597"/>
                </a:solidFill>
                <a:effectLst/>
                <a:uLnTx/>
                <a:uFillTx/>
                <a:latin typeface="Gotham"/>
                <a:ea typeface="+mn-ea"/>
                <a:cs typeface="+mn-cs"/>
              </a:rPr>
              <a:t> projects at the municipal level.</a:t>
            </a:r>
          </a:p>
          <a:p>
            <a:pPr marL="228600" indent="-228600">
              <a:spcBef>
                <a:spcPts val="1000"/>
              </a:spcBef>
              <a:spcAft>
                <a:spcPts val="0"/>
              </a:spcAft>
              <a:buClrTx/>
              <a:buSzTx/>
              <a:buFont typeface="Arial" panose="020B0604020202020204" pitchFamily="34" charset="0"/>
              <a:buChar char="•"/>
              <a:defRPr/>
            </a:pPr>
            <a:r>
              <a:rPr kumimoji="0" lang="en-US" sz="2800" b="0" i="0" u="none" strike="noStrike" kern="1200" cap="none" spc="0" normalizeH="0" baseline="0" noProof="0" dirty="0">
                <a:ln>
                  <a:noFill/>
                </a:ln>
                <a:solidFill>
                  <a:srgbClr val="2F5597"/>
                </a:solidFill>
                <a:effectLst/>
                <a:uLnTx/>
                <a:uFillTx/>
                <a:latin typeface="Gotham"/>
                <a:ea typeface="+mn-ea"/>
                <a:cs typeface="+mn-cs"/>
              </a:rPr>
              <a:t>Investments should be sized and wired to support </a:t>
            </a:r>
            <a:r>
              <a:rPr lang="en-US" sz="2800" dirty="0">
                <a:solidFill>
                  <a:srgbClr val="70AD47"/>
                </a:solidFill>
                <a:latin typeface="Gotham"/>
              </a:rPr>
              <a:t>the majority of a facility’s energy needs.</a:t>
            </a:r>
          </a:p>
          <a:p>
            <a:pPr marL="228600" indent="-228600">
              <a:spcBef>
                <a:spcPts val="1000"/>
              </a:spcBef>
              <a:spcAft>
                <a:spcPts val="0"/>
              </a:spcAft>
              <a:buClrTx/>
              <a:buSzTx/>
              <a:buFont typeface="Arial" panose="020B0604020202020204" pitchFamily="34" charset="0"/>
              <a:buChar char="•"/>
              <a:defRPr/>
            </a:pPr>
            <a:r>
              <a:rPr kumimoji="0" lang="en-US" sz="2800" b="0" i="0" u="none" strike="noStrike" kern="1200" cap="none" spc="0" normalizeH="0" baseline="0" noProof="0" dirty="0">
                <a:ln>
                  <a:noFill/>
                </a:ln>
                <a:solidFill>
                  <a:srgbClr val="70AD47"/>
                </a:solidFill>
                <a:effectLst/>
                <a:uLnTx/>
                <a:uFillTx/>
                <a:latin typeface="Gotham"/>
                <a:ea typeface="+mn-ea"/>
                <a:cs typeface="+mn-cs"/>
              </a:rPr>
              <a:t>Vehicle-to-Grid (V2G) solutions </a:t>
            </a:r>
            <a:r>
              <a:rPr kumimoji="0" lang="en-US" sz="2800" b="0" i="0" u="none" strike="noStrike" kern="1200" cap="none" spc="0" normalizeH="0" baseline="0" noProof="0" dirty="0">
                <a:ln>
                  <a:noFill/>
                </a:ln>
                <a:solidFill>
                  <a:srgbClr val="4472C4">
                    <a:lumMod val="75000"/>
                  </a:srgbClr>
                </a:solidFill>
                <a:effectLst/>
                <a:uLnTx/>
                <a:uFillTx/>
                <a:latin typeface="Gotham"/>
                <a:ea typeface="+mn-ea"/>
                <a:cs typeface="+mn-cs"/>
              </a:rPr>
              <a:t>may be a financially viable way to electrify and provide resiliency</a:t>
            </a:r>
          </a:p>
        </p:txBody>
      </p:sp>
      <p:pic>
        <p:nvPicPr>
          <p:cNvPr id="2050" name="Picture 1">
            <a:extLst>
              <a:ext uri="{FF2B5EF4-FFF2-40B4-BE49-F238E27FC236}">
                <a16:creationId xmlns:a16="http://schemas.microsoft.com/office/drawing/2014/main" id="{CF838888-F42D-4A54-8927-534CCE996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0217" y="6272784"/>
            <a:ext cx="1875310" cy="58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166AD89-3129-4FF9-B707-83DF8A530DD0}"/>
              </a:ext>
            </a:extLst>
          </p:cNvPr>
          <p:cNvPicPr>
            <a:picLocks noChangeAspect="1"/>
          </p:cNvPicPr>
          <p:nvPr/>
        </p:nvPicPr>
        <p:blipFill rotWithShape="1">
          <a:blip r:embed="rId4"/>
          <a:srcRect l="5846" t="3716" r="6462" b="2683"/>
          <a:stretch/>
        </p:blipFill>
        <p:spPr>
          <a:xfrm>
            <a:off x="8086399" y="585216"/>
            <a:ext cx="3263294" cy="2610635"/>
          </a:xfrm>
          <a:prstGeom prst="rect">
            <a:avLst/>
          </a:prstGeom>
        </p:spPr>
      </p:pic>
      <p:pic>
        <p:nvPicPr>
          <p:cNvPr id="6" name="Picture 5" descr="A picture containing LEGO, toy&#10;&#10;Description automatically generated">
            <a:extLst>
              <a:ext uri="{FF2B5EF4-FFF2-40B4-BE49-F238E27FC236}">
                <a16:creationId xmlns:a16="http://schemas.microsoft.com/office/drawing/2014/main" id="{07E18659-DFF7-671B-BC09-E4204672DC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2091" y="3429000"/>
            <a:ext cx="3146920" cy="3146920"/>
          </a:xfrm>
          <a:prstGeom prst="rect">
            <a:avLst/>
          </a:prstGeom>
        </p:spPr>
      </p:pic>
    </p:spTree>
    <p:extLst>
      <p:ext uri="{BB962C8B-B14F-4D97-AF65-F5344CB8AC3E}">
        <p14:creationId xmlns:p14="http://schemas.microsoft.com/office/powerpoint/2010/main" val="2472247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057400" y="1143000"/>
            <a:ext cx="8077200" cy="472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00050" indent="-400050" algn="just">
              <a:buFont typeface="+mj-lt"/>
              <a:buAutoNum type="romanUcPeriod"/>
            </a:pPr>
            <a:r>
              <a:rPr lang="en-US" sz="2000" b="1" dirty="0">
                <a:solidFill>
                  <a:srgbClr val="005674"/>
                </a:solidFill>
                <a:latin typeface="Calibri" panose="020F0502020204030204" pitchFamily="34" charset="0"/>
                <a:cs typeface="Calibri" panose="020F0502020204030204" pitchFamily="34" charset="0"/>
              </a:rPr>
              <a:t>Introductions</a:t>
            </a:r>
          </a:p>
          <a:p>
            <a:pPr marL="400050" indent="-400050" algn="just">
              <a:buFont typeface="+mj-lt"/>
              <a:buAutoNum type="romanUcPeriod"/>
            </a:pPr>
            <a:endParaRPr lang="en-US" sz="2000" b="1" dirty="0">
              <a:solidFill>
                <a:srgbClr val="005674"/>
              </a:solidFill>
              <a:latin typeface="Calibri" panose="020F0502020204030204" pitchFamily="34" charset="0"/>
              <a:cs typeface="Calibri" panose="020F0502020204030204" pitchFamily="34" charset="0"/>
            </a:endParaRPr>
          </a:p>
          <a:p>
            <a:pPr marL="400050" indent="-400050" algn="just">
              <a:buFont typeface="+mj-lt"/>
              <a:buAutoNum type="romanUcPeriod"/>
            </a:pPr>
            <a:r>
              <a:rPr lang="en-US" sz="2000" b="1" dirty="0">
                <a:solidFill>
                  <a:srgbClr val="005674"/>
                </a:solidFill>
                <a:latin typeface="Calibri" panose="020F0502020204030204" pitchFamily="34" charset="0"/>
                <a:cs typeface="Calibri" panose="020F0502020204030204" pitchFamily="34" charset="0"/>
              </a:rPr>
              <a:t>Microgrids 101</a:t>
            </a:r>
          </a:p>
          <a:p>
            <a:pPr marL="400050" indent="-400050" algn="just">
              <a:buFont typeface="+mj-lt"/>
              <a:buAutoNum type="romanUcPeriod"/>
            </a:pPr>
            <a:endParaRPr lang="en-US" sz="2000" b="1" dirty="0">
              <a:solidFill>
                <a:srgbClr val="005674"/>
              </a:solidFill>
              <a:latin typeface="Calibri" panose="020F0502020204030204" pitchFamily="34" charset="0"/>
              <a:cs typeface="Calibri" panose="020F0502020204030204" pitchFamily="34" charset="0"/>
            </a:endParaRPr>
          </a:p>
          <a:p>
            <a:pPr marL="400050" indent="-400050" algn="just">
              <a:buFont typeface="+mj-lt"/>
              <a:buAutoNum type="romanUcPeriod"/>
            </a:pPr>
            <a:r>
              <a:rPr lang="en-US" sz="2000" b="1" dirty="0">
                <a:solidFill>
                  <a:srgbClr val="005674"/>
                </a:solidFill>
                <a:latin typeface="Calibri" panose="020F0502020204030204" pitchFamily="34" charset="0"/>
                <a:cs typeface="Calibri" panose="020F0502020204030204" pitchFamily="34" charset="0"/>
              </a:rPr>
              <a:t>MassCEC CLEAR Program Results</a:t>
            </a:r>
          </a:p>
          <a:p>
            <a:pPr marL="400050" indent="-400050" algn="just">
              <a:buFont typeface="+mj-lt"/>
              <a:buAutoNum type="romanUcPeriod"/>
            </a:pPr>
            <a:endParaRPr lang="en-US" sz="2000" b="1" dirty="0">
              <a:solidFill>
                <a:srgbClr val="005674"/>
              </a:solidFill>
              <a:latin typeface="Calibri" panose="020F0502020204030204" pitchFamily="34" charset="0"/>
              <a:cs typeface="Calibri" panose="020F0502020204030204" pitchFamily="34" charset="0"/>
            </a:endParaRPr>
          </a:p>
          <a:p>
            <a:pPr marL="400050" indent="-400050" algn="just">
              <a:buFont typeface="+mj-lt"/>
              <a:buAutoNum type="romanUcPeriod"/>
            </a:pPr>
            <a:r>
              <a:rPr lang="en-US" sz="2000" b="1" dirty="0">
                <a:solidFill>
                  <a:srgbClr val="005674"/>
                </a:solidFill>
                <a:latin typeface="Calibri" panose="020F0502020204030204" pitchFamily="34" charset="0"/>
                <a:cs typeface="Calibri" panose="020F0502020204030204" pitchFamily="34" charset="0"/>
              </a:rPr>
              <a:t>Energy as a Service (EaaS)</a:t>
            </a:r>
          </a:p>
          <a:p>
            <a:pPr marL="400050" indent="-400050" algn="just">
              <a:buFont typeface="+mj-lt"/>
              <a:buAutoNum type="romanUcPeriod"/>
            </a:pPr>
            <a:endParaRPr lang="en-US" sz="2000" b="1" dirty="0">
              <a:solidFill>
                <a:srgbClr val="005674"/>
              </a:solidFill>
              <a:latin typeface="Calibri" panose="020F0502020204030204" pitchFamily="34" charset="0"/>
              <a:cs typeface="Calibri" panose="020F0502020204030204" pitchFamily="34" charset="0"/>
            </a:endParaRPr>
          </a:p>
          <a:p>
            <a:pPr marL="400050" indent="-400050" algn="just">
              <a:buFont typeface="+mj-lt"/>
              <a:buAutoNum type="romanUcPeriod"/>
            </a:pPr>
            <a:r>
              <a:rPr lang="en-US" sz="2000" b="1" dirty="0">
                <a:solidFill>
                  <a:srgbClr val="005674"/>
                </a:solidFill>
                <a:latin typeface="Calibri" panose="020F0502020204030204" pitchFamily="34" charset="0"/>
                <a:cs typeface="Calibri" panose="020F0502020204030204" pitchFamily="34" charset="0"/>
              </a:rPr>
              <a:t>Benefits, Challenges, Solutions</a:t>
            </a:r>
          </a:p>
          <a:p>
            <a:pPr marL="400050" indent="-400050" algn="just">
              <a:buFont typeface="+mj-lt"/>
              <a:buAutoNum type="romanUcPeriod"/>
            </a:pPr>
            <a:endParaRPr lang="en-US" sz="2000" b="1" dirty="0">
              <a:solidFill>
                <a:srgbClr val="005674"/>
              </a:solidFill>
              <a:latin typeface="Calibri" panose="020F0502020204030204" pitchFamily="34" charset="0"/>
              <a:cs typeface="Calibri" panose="020F0502020204030204" pitchFamily="34" charset="0"/>
            </a:endParaRPr>
          </a:p>
          <a:p>
            <a:pPr marL="400050" indent="-400050" algn="just">
              <a:buFont typeface="+mj-lt"/>
              <a:buAutoNum type="romanUcPeriod"/>
            </a:pPr>
            <a:r>
              <a:rPr lang="en-US" sz="2000" b="1" dirty="0">
                <a:solidFill>
                  <a:srgbClr val="005674"/>
                </a:solidFill>
                <a:latin typeface="Calibri" panose="020F0502020204030204" pitchFamily="34" charset="0"/>
                <a:cs typeface="Calibri" panose="020F0502020204030204" pitchFamily="34" charset="0"/>
              </a:rPr>
              <a:t>Funding Opportunities</a:t>
            </a:r>
          </a:p>
          <a:p>
            <a:pPr marL="400050" indent="-400050" algn="just">
              <a:buFont typeface="+mj-lt"/>
              <a:buAutoNum type="romanUcPeriod"/>
            </a:pPr>
            <a:endParaRPr lang="en-US" sz="2000" b="1" dirty="0">
              <a:solidFill>
                <a:srgbClr val="005674"/>
              </a:solidFill>
              <a:latin typeface="Calibri" panose="020F0502020204030204" pitchFamily="34" charset="0"/>
              <a:cs typeface="Calibri" panose="020F0502020204030204" pitchFamily="34" charset="0"/>
            </a:endParaRPr>
          </a:p>
          <a:p>
            <a:pPr marL="400050" indent="-400050" algn="just">
              <a:buFont typeface="+mj-lt"/>
              <a:buAutoNum type="romanUcPeriod"/>
            </a:pPr>
            <a:r>
              <a:rPr lang="en-US" sz="2000" b="1" dirty="0" err="1">
                <a:solidFill>
                  <a:srgbClr val="005674"/>
                </a:solidFill>
                <a:latin typeface="Calibri" panose="020F0502020204030204" pitchFamily="34" charset="0"/>
                <a:cs typeface="Calibri" panose="020F0502020204030204" pitchFamily="34" charset="0"/>
              </a:rPr>
              <a:t>Microgrid</a:t>
            </a:r>
            <a:r>
              <a:rPr lang="en-US" sz="2000" b="1" dirty="0">
                <a:solidFill>
                  <a:srgbClr val="005674"/>
                </a:solidFill>
                <a:latin typeface="Calibri" panose="020F0502020204030204" pitchFamily="34" charset="0"/>
                <a:cs typeface="Calibri" panose="020F0502020204030204" pitchFamily="34" charset="0"/>
              </a:rPr>
              <a:t> projects</a:t>
            </a:r>
          </a:p>
          <a:p>
            <a:pPr marL="400050" indent="-400050" algn="just">
              <a:buFont typeface="+mj-lt"/>
              <a:buAutoNum type="romanUcPeriod"/>
            </a:pPr>
            <a:endParaRPr lang="en-US" sz="2000" b="1" dirty="0">
              <a:solidFill>
                <a:srgbClr val="005674"/>
              </a:solidFill>
              <a:latin typeface="Calibri" panose="020F0502020204030204" pitchFamily="34" charset="0"/>
              <a:cs typeface="Calibri" panose="020F0502020204030204" pitchFamily="34" charset="0"/>
            </a:endParaRPr>
          </a:p>
          <a:p>
            <a:pPr marL="400050" indent="-400050" algn="just">
              <a:buFont typeface="+mj-lt"/>
              <a:buAutoNum type="romanUcPeriod"/>
            </a:pPr>
            <a:r>
              <a:rPr lang="en-US" sz="2000" b="1" dirty="0">
                <a:solidFill>
                  <a:srgbClr val="005674"/>
                </a:solidFill>
                <a:latin typeface="Calibri" panose="020F0502020204030204" pitchFamily="34" charset="0"/>
                <a:cs typeface="Calibri" panose="020F0502020204030204" pitchFamily="34" charset="0"/>
              </a:rPr>
              <a:t>Q&amp;A</a:t>
            </a:r>
          </a:p>
        </p:txBody>
      </p:sp>
      <p:sp>
        <p:nvSpPr>
          <p:cNvPr id="6" name="TextBox 5">
            <a:extLst>
              <a:ext uri="{FF2B5EF4-FFF2-40B4-BE49-F238E27FC236}">
                <a16:creationId xmlns:a16="http://schemas.microsoft.com/office/drawing/2014/main" id="{55D5C086-65CD-46F0-A853-AA6CD77A173F}"/>
              </a:ext>
            </a:extLst>
          </p:cNvPr>
          <p:cNvSpPr txBox="1"/>
          <p:nvPr/>
        </p:nvSpPr>
        <p:spPr>
          <a:xfrm>
            <a:off x="609600" y="228600"/>
            <a:ext cx="5105400" cy="400110"/>
          </a:xfrm>
          <a:prstGeom prst="rect">
            <a:avLst/>
          </a:prstGeom>
          <a:noFill/>
        </p:spPr>
        <p:txBody>
          <a:bodyPr wrap="square">
            <a:spAutoFit/>
          </a:bodyPr>
          <a:lstStyle/>
          <a:p>
            <a:r>
              <a:rPr lang="en-US" sz="2000" b="1" dirty="0">
                <a:solidFill>
                  <a:srgbClr val="005674"/>
                </a:solidFill>
                <a:latin typeface="Calibri" panose="020F0502020204030204" pitchFamily="34" charset="0"/>
                <a:ea typeface="Calibri" panose="020F0502020204030204" pitchFamily="34" charset="0"/>
              </a:rPr>
              <a:t>Agenda </a:t>
            </a:r>
            <a:endParaRPr lang="en-US" sz="2000" b="1" dirty="0">
              <a:solidFill>
                <a:srgbClr val="005674"/>
              </a:solidFill>
            </a:endParaRPr>
          </a:p>
        </p:txBody>
      </p:sp>
    </p:spTree>
    <p:extLst>
      <p:ext uri="{BB962C8B-B14F-4D97-AF65-F5344CB8AC3E}">
        <p14:creationId xmlns:p14="http://schemas.microsoft.com/office/powerpoint/2010/main" val="3738076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5663-C214-4198-AEF7-E7BEE111BE0E}"/>
              </a:ext>
            </a:extLst>
          </p:cNvPr>
          <p:cNvSpPr>
            <a:spLocks noGrp="1"/>
          </p:cNvSpPr>
          <p:nvPr>
            <p:ph type="title"/>
          </p:nvPr>
        </p:nvSpPr>
        <p:spPr/>
        <p:txBody>
          <a:bodyPr/>
          <a:lstStyle/>
          <a:p>
            <a:r>
              <a:rPr kumimoji="0" lang="en-US" sz="4400" b="0" i="0" u="none" strike="noStrike" kern="1200" cap="none" spc="0" normalizeH="0" baseline="0" noProof="0" dirty="0">
                <a:ln>
                  <a:noFill/>
                </a:ln>
                <a:solidFill>
                  <a:srgbClr val="4472C4">
                    <a:lumMod val="75000"/>
                  </a:srgbClr>
                </a:solidFill>
                <a:effectLst/>
                <a:uLnTx/>
                <a:uFillTx/>
                <a:latin typeface="Gotham" panose="02000604030000020004"/>
                <a:ea typeface="+mj-ea"/>
                <a:cs typeface="+mj-cs"/>
              </a:rPr>
              <a:t>Financial Considerations</a:t>
            </a:r>
            <a:endParaRPr lang="en-US" dirty="0"/>
          </a:p>
        </p:txBody>
      </p:sp>
      <p:sp>
        <p:nvSpPr>
          <p:cNvPr id="3" name="Content Placeholder 2">
            <a:extLst>
              <a:ext uri="{FF2B5EF4-FFF2-40B4-BE49-F238E27FC236}">
                <a16:creationId xmlns:a16="http://schemas.microsoft.com/office/drawing/2014/main" id="{E5B5B25C-8B82-421D-ADAF-D12FD1C0429F}"/>
              </a:ext>
            </a:extLst>
          </p:cNvPr>
          <p:cNvSpPr>
            <a:spLocks noGrp="1"/>
          </p:cNvSpPr>
          <p:nvPr>
            <p:ph idx="1"/>
          </p:nvPr>
        </p:nvSpPr>
        <p:spPr>
          <a:xfrm>
            <a:off x="1445317" y="2016851"/>
            <a:ext cx="8784899" cy="4187952"/>
          </a:xfrm>
        </p:spPr>
        <p:txBody>
          <a:bodyPr vert="horz" lIns="45720" tIns="45720" rIns="45720" bIns="45720" rtlCol="0" anchor="t">
            <a:normAutofit/>
          </a:bodyPr>
          <a:lstStyle/>
          <a:p>
            <a:pPr marL="0" indent="0" algn="just">
              <a:spcBef>
                <a:spcPts val="1000"/>
              </a:spcBef>
              <a:spcAft>
                <a:spcPts val="0"/>
              </a:spcAft>
              <a:buClrTx/>
              <a:buSzTx/>
              <a:buNone/>
              <a:defRPr/>
            </a:pPr>
            <a:r>
              <a:rPr lang="en-US" sz="2400" dirty="0">
                <a:solidFill>
                  <a:srgbClr val="2F5597"/>
                </a:solidFill>
                <a:latin typeface="Gotham" panose="02000604030000020004"/>
              </a:rPr>
              <a:t>Rooftop and canopy</a:t>
            </a:r>
            <a:r>
              <a:rPr kumimoji="0" lang="en-US" sz="2400" b="0" i="0" u="none" strike="noStrike" kern="1200" cap="none" spc="0" normalizeH="0" baseline="0" noProof="0" dirty="0">
                <a:ln>
                  <a:noFill/>
                </a:ln>
                <a:solidFill>
                  <a:srgbClr val="2F5597"/>
                </a:solidFill>
                <a:effectLst/>
                <a:uLnTx/>
                <a:uFillTx/>
                <a:latin typeface="Gotham" panose="02000604030000020004"/>
                <a:ea typeface="+mn-ea"/>
                <a:cs typeface="+mn-cs"/>
              </a:rPr>
              <a:t> solar </a:t>
            </a:r>
            <a:r>
              <a:rPr lang="en-US" sz="2400" dirty="0">
                <a:solidFill>
                  <a:srgbClr val="2F5597"/>
                </a:solidFill>
                <a:latin typeface="Gotham" panose="02000604030000020004"/>
              </a:rPr>
              <a:t>tend</a:t>
            </a:r>
            <a:r>
              <a:rPr kumimoji="0" lang="en-US" sz="2400" b="0" i="0" u="none" strike="noStrike" kern="1200" cap="none" spc="0" normalizeH="0" baseline="0" noProof="0" dirty="0">
                <a:ln>
                  <a:noFill/>
                </a:ln>
                <a:solidFill>
                  <a:srgbClr val="2F5597"/>
                </a:solidFill>
                <a:effectLst/>
                <a:uLnTx/>
                <a:uFillTx/>
                <a:latin typeface="Gotham" panose="02000604030000020004"/>
                <a:ea typeface="+mn-ea"/>
                <a:cs typeface="+mn-cs"/>
              </a:rPr>
              <a:t> to </a:t>
            </a:r>
            <a:r>
              <a:rPr lang="en-US" sz="2400" dirty="0">
                <a:solidFill>
                  <a:srgbClr val="2F5597"/>
                </a:solidFill>
                <a:latin typeface="Gotham" panose="02000604030000020004"/>
              </a:rPr>
              <a:t>make </a:t>
            </a:r>
            <a:r>
              <a:rPr lang="en-US" sz="2400" dirty="0">
                <a:solidFill>
                  <a:srgbClr val="70AD47"/>
                </a:solidFill>
                <a:latin typeface="Gotham" panose="02000604030000020004"/>
              </a:rPr>
              <a:t>sound</a:t>
            </a:r>
            <a:r>
              <a:rPr kumimoji="0" lang="en-US" sz="2400" b="0" i="0" u="none" strike="noStrike" kern="1200" cap="none" spc="0" normalizeH="0" baseline="0" noProof="0" dirty="0">
                <a:ln>
                  <a:noFill/>
                </a:ln>
                <a:solidFill>
                  <a:srgbClr val="70AD47"/>
                </a:solidFill>
                <a:effectLst/>
                <a:uLnTx/>
                <a:uFillTx/>
                <a:latin typeface="Gotham" panose="02000604030000020004"/>
                <a:ea typeface="+mn-ea"/>
                <a:cs typeface="+mn-cs"/>
              </a:rPr>
              <a:t> </a:t>
            </a:r>
            <a:r>
              <a:rPr lang="en-US" sz="2400" dirty="0">
                <a:solidFill>
                  <a:srgbClr val="70AD47"/>
                </a:solidFill>
                <a:latin typeface="Gotham" panose="02000604030000020004"/>
              </a:rPr>
              <a:t>investments</a:t>
            </a:r>
            <a:r>
              <a:rPr kumimoji="0" lang="en-US" sz="2400" b="0" i="0" u="none" strike="noStrike" kern="1200" cap="none" spc="0" normalizeH="0" baseline="0" noProof="0" dirty="0">
                <a:ln>
                  <a:noFill/>
                </a:ln>
                <a:solidFill>
                  <a:srgbClr val="2F5597"/>
                </a:solidFill>
                <a:effectLst/>
                <a:uLnTx/>
                <a:uFillTx/>
                <a:latin typeface="Gotham" panose="02000604030000020004"/>
                <a:ea typeface="+mn-ea"/>
                <a:cs typeface="+mn-cs"/>
              </a:rPr>
              <a:t> for municipalities, especially when </a:t>
            </a:r>
            <a:r>
              <a:rPr lang="en-US" sz="2400" dirty="0">
                <a:solidFill>
                  <a:srgbClr val="2F5597"/>
                </a:solidFill>
                <a:latin typeface="Gotham" panose="02000604030000020004"/>
              </a:rPr>
              <a:t>using power purchase agreements</a:t>
            </a:r>
            <a:endParaRPr kumimoji="0" lang="en-US" sz="2000" b="0" i="0" u="none" strike="noStrike" kern="1200" cap="none" spc="0" normalizeH="0" baseline="0" noProof="0" dirty="0">
              <a:ln>
                <a:noFill/>
              </a:ln>
              <a:solidFill>
                <a:srgbClr val="2F5597"/>
              </a:solidFill>
              <a:effectLst/>
              <a:uLnTx/>
              <a:uFillTx/>
              <a:latin typeface="Gotham" panose="02000604030000020004"/>
              <a:ea typeface="+mn-ea"/>
              <a:cs typeface="+mn-cs"/>
            </a:endParaRPr>
          </a:p>
          <a:p>
            <a:pPr marL="0" marR="0" lvl="0" indent="0" algn="just" defTabSz="914400" rtl="0" eaLnBrk="1" fontAlgn="auto" latinLnBrk="0" hangingPunct="1">
              <a:lnSpc>
                <a:spcPct val="90000"/>
              </a:lnSpc>
              <a:spcBef>
                <a:spcPts val="1000"/>
              </a:spcBef>
              <a:spcAft>
                <a:spcPts val="0"/>
              </a:spcAft>
              <a:buClrTx/>
              <a:buSzTx/>
              <a:buNone/>
              <a:tabLst/>
              <a:defRPr/>
            </a:pPr>
            <a:endParaRPr kumimoji="0" lang="en-US" sz="2400" b="0" i="0" u="none" strike="noStrike" kern="1200" cap="none" spc="0" normalizeH="0" baseline="0" noProof="0" dirty="0">
              <a:ln>
                <a:noFill/>
              </a:ln>
              <a:solidFill>
                <a:srgbClr val="2F5597"/>
              </a:solidFill>
              <a:effectLst/>
              <a:uLnTx/>
              <a:uFillTx/>
              <a:latin typeface="Gotham" panose="02000604030000020004"/>
              <a:ea typeface="+mn-ea"/>
              <a:cs typeface="+mn-cs"/>
            </a:endParaRPr>
          </a:p>
          <a:p>
            <a:pPr marL="0" marR="0" lvl="0" indent="0" algn="just" defTabSz="914400" rtl="0" eaLnBrk="1" fontAlgn="auto" latinLnBrk="0" hangingPunct="1">
              <a:lnSpc>
                <a:spcPct val="90000"/>
              </a:lnSpc>
              <a:spcBef>
                <a:spcPts val="1000"/>
              </a:spcBef>
              <a:spcAft>
                <a:spcPts val="0"/>
              </a:spcAft>
              <a:buClrTx/>
              <a:buSzTx/>
              <a:buNone/>
              <a:tabLst/>
              <a:defRPr/>
            </a:pPr>
            <a:r>
              <a:rPr kumimoji="0" lang="en-US" sz="2400" b="0" i="0" u="none" strike="noStrike" kern="1200" cap="none" spc="0" normalizeH="0" baseline="0" noProof="0" dirty="0">
                <a:ln>
                  <a:noFill/>
                </a:ln>
                <a:solidFill>
                  <a:srgbClr val="2F5597"/>
                </a:solidFill>
                <a:effectLst/>
                <a:uLnTx/>
                <a:uFillTx/>
                <a:latin typeface="Gotham" panose="02000604030000020004"/>
                <a:ea typeface="+mn-ea"/>
                <a:cs typeface="+mn-cs"/>
              </a:rPr>
              <a:t>Energy storage </a:t>
            </a:r>
            <a:r>
              <a:rPr lang="en-US" sz="2400" dirty="0">
                <a:solidFill>
                  <a:srgbClr val="2F5597"/>
                </a:solidFill>
                <a:latin typeface="Gotham" panose="02000604030000020004"/>
              </a:rPr>
              <a:t>can</a:t>
            </a:r>
            <a:r>
              <a:rPr kumimoji="0" lang="en-US" sz="2400" b="0" i="0" u="none" strike="noStrike" kern="1200" cap="none" spc="0" normalizeH="0" baseline="0" noProof="0" dirty="0">
                <a:ln>
                  <a:noFill/>
                </a:ln>
                <a:solidFill>
                  <a:srgbClr val="2F5597"/>
                </a:solidFill>
                <a:effectLst/>
                <a:uLnTx/>
                <a:uFillTx/>
                <a:latin typeface="Gotham" panose="02000604030000020004"/>
                <a:ea typeface="+mn-ea"/>
                <a:cs typeface="+mn-cs"/>
              </a:rPr>
              <a:t> </a:t>
            </a:r>
            <a:r>
              <a:rPr kumimoji="0" lang="en-US" sz="2400" b="0" i="0" u="none" strike="noStrike" kern="1200" cap="none" spc="0" normalizeH="0" baseline="0" noProof="0" dirty="0">
                <a:ln>
                  <a:noFill/>
                </a:ln>
                <a:solidFill>
                  <a:srgbClr val="70AD47"/>
                </a:solidFill>
                <a:effectLst/>
                <a:uLnTx/>
                <a:uFillTx/>
                <a:latin typeface="Gotham" panose="02000604030000020004"/>
                <a:ea typeface="+mn-ea"/>
                <a:cs typeface="+mn-cs"/>
              </a:rPr>
              <a:t>diversify revenues </a:t>
            </a:r>
            <a:r>
              <a:rPr kumimoji="0" lang="en-US" sz="2400" b="0" i="0" u="none" strike="noStrike" kern="1200" cap="none" spc="0" normalizeH="0" baseline="0" noProof="0" dirty="0">
                <a:ln>
                  <a:noFill/>
                </a:ln>
                <a:solidFill>
                  <a:srgbClr val="2F5597"/>
                </a:solidFill>
                <a:effectLst/>
                <a:uLnTx/>
                <a:uFillTx/>
                <a:latin typeface="Gotham" panose="02000604030000020004"/>
                <a:ea typeface="+mn-ea"/>
                <a:cs typeface="+mn-cs"/>
              </a:rPr>
              <a:t>and prove a good investment for towns and cities.</a:t>
            </a:r>
            <a:endParaRPr lang="en-US" sz="2400" b="0" i="0" u="none" strike="noStrike" kern="1200" cap="none" spc="0" normalizeH="0" baseline="0" noProof="0" dirty="0">
              <a:ln>
                <a:noFill/>
              </a:ln>
              <a:solidFill>
                <a:srgbClr val="2F5597"/>
              </a:solidFill>
              <a:effectLst/>
              <a:uLnTx/>
              <a:uFillTx/>
              <a:latin typeface="Gotham" panose="02000604030000020004"/>
            </a:endParaRPr>
          </a:p>
          <a:p>
            <a:pPr marL="0" indent="0" algn="just">
              <a:spcBef>
                <a:spcPts val="1000"/>
              </a:spcBef>
              <a:spcAft>
                <a:spcPts val="0"/>
              </a:spcAft>
              <a:buNone/>
              <a:defRPr/>
            </a:pPr>
            <a:endParaRPr lang="en-US" sz="2400" dirty="0">
              <a:solidFill>
                <a:srgbClr val="2F5597"/>
              </a:solidFill>
              <a:latin typeface="Gotham" panose="02000604030000020004"/>
              <a:ea typeface="+mn-lt"/>
              <a:cs typeface="+mn-lt"/>
            </a:endParaRPr>
          </a:p>
          <a:p>
            <a:pPr marL="0" indent="0" algn="just">
              <a:spcBef>
                <a:spcPts val="1000"/>
              </a:spcBef>
              <a:spcAft>
                <a:spcPts val="0"/>
              </a:spcAft>
              <a:buNone/>
              <a:defRPr/>
            </a:pPr>
            <a:r>
              <a:rPr lang="en-US" sz="2400" dirty="0">
                <a:solidFill>
                  <a:srgbClr val="2F5597"/>
                </a:solidFill>
                <a:latin typeface="Gotham" panose="02000604030000020004"/>
                <a:ea typeface="+mn-lt"/>
                <a:cs typeface="+mn-lt"/>
              </a:rPr>
              <a:t>However, if storage is used for </a:t>
            </a:r>
            <a:r>
              <a:rPr lang="en-US" sz="2400" dirty="0">
                <a:solidFill>
                  <a:srgbClr val="70AD47"/>
                </a:solidFill>
                <a:latin typeface="Gotham" panose="02000604030000020004"/>
                <a:ea typeface="+mn-lt"/>
                <a:cs typeface="+mn-lt"/>
              </a:rPr>
              <a:t>resilience purposes </a:t>
            </a:r>
            <a:r>
              <a:rPr lang="en-US" sz="2400" dirty="0">
                <a:solidFill>
                  <a:srgbClr val="2F5597"/>
                </a:solidFill>
                <a:latin typeface="Gotham" panose="02000604030000020004"/>
                <a:ea typeface="+mn-lt"/>
                <a:cs typeface="+mn-lt"/>
              </a:rPr>
              <a:t>and not purely to maximize profit, system costs will increase.</a:t>
            </a:r>
            <a:endParaRPr lang="en-US" sz="2400" dirty="0">
              <a:solidFill>
                <a:srgbClr val="2F5597"/>
              </a:solidFill>
              <a:latin typeface="Gotham" panose="02000604030000020004"/>
            </a:endParaRPr>
          </a:p>
          <a:p>
            <a:pPr marL="0" indent="0" algn="just">
              <a:spcBef>
                <a:spcPts val="1000"/>
              </a:spcBef>
              <a:spcAft>
                <a:spcPts val="0"/>
              </a:spcAft>
              <a:buClrTx/>
              <a:buSzTx/>
              <a:buNone/>
              <a:defRPr/>
            </a:pPr>
            <a:endParaRPr lang="en-US" sz="2400" dirty="0">
              <a:solidFill>
                <a:srgbClr val="2F5597"/>
              </a:solidFill>
              <a:latin typeface="Gotham" panose="02000604030000020004"/>
            </a:endParaRPr>
          </a:p>
          <a:p>
            <a:pPr marL="0" indent="0" algn="just">
              <a:spcBef>
                <a:spcPts val="1000"/>
              </a:spcBef>
              <a:spcAft>
                <a:spcPts val="0"/>
              </a:spcAft>
              <a:buClrTx/>
              <a:buSzTx/>
              <a:buNone/>
              <a:defRPr/>
            </a:pPr>
            <a:endParaRPr lang="en-US" sz="2400" dirty="0">
              <a:solidFill>
                <a:srgbClr val="70AD47"/>
              </a:solidFill>
              <a:latin typeface="Gotham" panose="02000604030000020004"/>
            </a:endParaRPr>
          </a:p>
        </p:txBody>
      </p:sp>
      <p:pic>
        <p:nvPicPr>
          <p:cNvPr id="2050" name="Picture 1">
            <a:extLst>
              <a:ext uri="{FF2B5EF4-FFF2-40B4-BE49-F238E27FC236}">
                <a16:creationId xmlns:a16="http://schemas.microsoft.com/office/drawing/2014/main" id="{CF838888-F42D-4A54-8927-534CCE996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0217" y="6272784"/>
            <a:ext cx="1875310" cy="58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phic 9" descr="Money with solid fill">
            <a:extLst>
              <a:ext uri="{FF2B5EF4-FFF2-40B4-BE49-F238E27FC236}">
                <a16:creationId xmlns:a16="http://schemas.microsoft.com/office/drawing/2014/main" id="{8C535A97-2260-4784-ABE3-A25E9B08B1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5313" y="4319190"/>
            <a:ext cx="825958" cy="825958"/>
          </a:xfrm>
          <a:prstGeom prst="rect">
            <a:avLst/>
          </a:prstGeom>
        </p:spPr>
      </p:pic>
      <p:pic>
        <p:nvPicPr>
          <p:cNvPr id="12" name="Graphic 11" descr="Home with solid fill">
            <a:extLst>
              <a:ext uri="{FF2B5EF4-FFF2-40B4-BE49-F238E27FC236}">
                <a16:creationId xmlns:a16="http://schemas.microsoft.com/office/drawing/2014/main" id="{2A07A00C-344B-49E5-9543-058C68BBE2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5312" y="1880889"/>
            <a:ext cx="825959" cy="825959"/>
          </a:xfrm>
          <a:prstGeom prst="rect">
            <a:avLst/>
          </a:prstGeom>
        </p:spPr>
      </p:pic>
      <p:pic>
        <p:nvPicPr>
          <p:cNvPr id="5" name="Graphic 4" descr="Battery charging with solid fill">
            <a:extLst>
              <a:ext uri="{FF2B5EF4-FFF2-40B4-BE49-F238E27FC236}">
                <a16:creationId xmlns:a16="http://schemas.microsoft.com/office/drawing/2014/main" id="{7A27FC7F-98AC-4750-A563-53938773E3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1091" y="3055819"/>
            <a:ext cx="914400" cy="914400"/>
          </a:xfrm>
          <a:prstGeom prst="rect">
            <a:avLst/>
          </a:prstGeom>
        </p:spPr>
      </p:pic>
    </p:spTree>
    <p:extLst>
      <p:ext uri="{BB962C8B-B14F-4D97-AF65-F5344CB8AC3E}">
        <p14:creationId xmlns:p14="http://schemas.microsoft.com/office/powerpoint/2010/main" val="1138174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5663-C214-4198-AEF7-E7BEE111BE0E}"/>
              </a:ext>
            </a:extLst>
          </p:cNvPr>
          <p:cNvSpPr>
            <a:spLocks noGrp="1"/>
          </p:cNvSpPr>
          <p:nvPr>
            <p:ph type="title"/>
          </p:nvPr>
        </p:nvSpPr>
        <p:spPr/>
        <p:txBody>
          <a:bodyPr/>
          <a:lstStyle/>
          <a:p>
            <a:r>
              <a:rPr kumimoji="0" lang="en-US" sz="4400" b="0" i="0" u="none" strike="noStrike" kern="1200" cap="none" spc="0" normalizeH="0" baseline="0" noProof="0" dirty="0">
                <a:ln>
                  <a:noFill/>
                </a:ln>
                <a:solidFill>
                  <a:srgbClr val="2F5597"/>
                </a:solidFill>
                <a:effectLst/>
                <a:uLnTx/>
                <a:uFillTx/>
                <a:latin typeface="Gotham" panose="02000604030000020004"/>
                <a:ea typeface="+mj-ea"/>
                <a:cs typeface="+mj-cs"/>
              </a:rPr>
              <a:t>Financial Considerations</a:t>
            </a:r>
            <a:r>
              <a:rPr lang="en-US" sz="4400" cap="none" spc="0" dirty="0">
                <a:solidFill>
                  <a:srgbClr val="2F5597"/>
                </a:solidFill>
                <a:latin typeface="Gotham" panose="02000604030000020004"/>
              </a:rPr>
              <a:t> (cont'd)</a:t>
            </a:r>
            <a:endParaRPr lang="en-US" dirty="0">
              <a:solidFill>
                <a:srgbClr val="2F5597"/>
              </a:solidFill>
            </a:endParaRPr>
          </a:p>
        </p:txBody>
      </p:sp>
      <p:sp>
        <p:nvSpPr>
          <p:cNvPr id="3" name="Content Placeholder 2">
            <a:extLst>
              <a:ext uri="{FF2B5EF4-FFF2-40B4-BE49-F238E27FC236}">
                <a16:creationId xmlns:a16="http://schemas.microsoft.com/office/drawing/2014/main" id="{E5B5B25C-8B82-421D-ADAF-D12FD1C0429F}"/>
              </a:ext>
            </a:extLst>
          </p:cNvPr>
          <p:cNvSpPr>
            <a:spLocks noGrp="1"/>
          </p:cNvSpPr>
          <p:nvPr>
            <p:ph idx="1"/>
          </p:nvPr>
        </p:nvSpPr>
        <p:spPr>
          <a:xfrm>
            <a:off x="1410649" y="2084832"/>
            <a:ext cx="8830611" cy="4187952"/>
          </a:xfrm>
        </p:spPr>
        <p:txBody>
          <a:bodyPr vert="horz" lIns="45720" tIns="45720" rIns="45720" bIns="45720" rtlCol="0" anchor="t">
            <a:noAutofit/>
          </a:bodyPr>
          <a:lstStyle/>
          <a:p>
            <a:pPr marL="0" indent="0" algn="just">
              <a:spcBef>
                <a:spcPts val="1000"/>
              </a:spcBef>
              <a:spcAft>
                <a:spcPts val="0"/>
              </a:spcAft>
              <a:buClrTx/>
              <a:buSzTx/>
              <a:buNone/>
              <a:defRPr/>
            </a:pPr>
            <a:r>
              <a:rPr kumimoji="0" lang="en-US" b="0" i="0" u="none" strike="noStrike" kern="1200" cap="none" spc="0" normalizeH="0" baseline="0" noProof="0" dirty="0">
                <a:ln>
                  <a:noFill/>
                </a:ln>
                <a:solidFill>
                  <a:srgbClr val="2F5597"/>
                </a:solidFill>
                <a:effectLst/>
                <a:uLnTx/>
                <a:uFillTx/>
                <a:latin typeface="Gotham" panose="02000604030000020004"/>
                <a:ea typeface="+mn-ea"/>
                <a:cs typeface="+mn-cs"/>
              </a:rPr>
              <a:t>Electric distribution equipment</a:t>
            </a:r>
            <a:r>
              <a:rPr lang="en-US" dirty="0">
                <a:solidFill>
                  <a:srgbClr val="2F5597"/>
                </a:solidFill>
                <a:latin typeface="Gotham" panose="02000604030000020004"/>
              </a:rPr>
              <a:t> necessary to provide resilience</a:t>
            </a:r>
            <a:r>
              <a:rPr kumimoji="0" lang="en-US" b="0" i="0" u="none" strike="noStrike" kern="1200" cap="none" spc="0" normalizeH="0" baseline="0" noProof="0" dirty="0">
                <a:ln>
                  <a:noFill/>
                </a:ln>
                <a:solidFill>
                  <a:srgbClr val="2F5597"/>
                </a:solidFill>
                <a:effectLst/>
                <a:uLnTx/>
                <a:uFillTx/>
                <a:latin typeface="Gotham" panose="02000604030000020004"/>
                <a:ea typeface="+mn-ea"/>
                <a:cs typeface="+mn-cs"/>
              </a:rPr>
              <a:t> is costly</a:t>
            </a:r>
            <a:r>
              <a:rPr lang="en-US" dirty="0">
                <a:solidFill>
                  <a:srgbClr val="2F5597"/>
                </a:solidFill>
                <a:latin typeface="Gotham" panose="02000604030000020004"/>
              </a:rPr>
              <a:t> and can </a:t>
            </a:r>
            <a:r>
              <a:rPr kumimoji="0" lang="en-US" b="0" i="0" u="none" strike="noStrike" kern="1200" cap="none" spc="0" normalizeH="0" baseline="0" noProof="0" dirty="0">
                <a:ln>
                  <a:noFill/>
                </a:ln>
                <a:solidFill>
                  <a:srgbClr val="2F5597"/>
                </a:solidFill>
                <a:effectLst/>
                <a:uLnTx/>
                <a:uFillTx/>
                <a:latin typeface="Gotham" panose="02000604030000020004"/>
                <a:ea typeface="+mn-ea"/>
                <a:cs typeface="+mn-cs"/>
              </a:rPr>
              <a:t>cause the costs to outweigh financial benefits.</a:t>
            </a:r>
            <a:endParaRPr lang="en-US" dirty="0">
              <a:solidFill>
                <a:srgbClr val="4472C4"/>
              </a:solidFill>
              <a:latin typeface="Gotham" panose="02000604030000020004"/>
            </a:endParaRPr>
          </a:p>
          <a:p>
            <a:pPr marL="0" indent="0" algn="just">
              <a:spcBef>
                <a:spcPts val="1000"/>
              </a:spcBef>
              <a:spcAft>
                <a:spcPts val="0"/>
              </a:spcAft>
              <a:buClrTx/>
              <a:buSzTx/>
              <a:buNone/>
              <a:defRPr/>
            </a:pPr>
            <a:endParaRPr lang="en-US" dirty="0">
              <a:solidFill>
                <a:srgbClr val="4472C4"/>
              </a:solidFill>
              <a:latin typeface="Gotham" panose="02000604030000020004"/>
            </a:endParaRPr>
          </a:p>
          <a:p>
            <a:pPr marL="0" indent="0" algn="just">
              <a:spcBef>
                <a:spcPts val="1000"/>
              </a:spcBef>
              <a:spcAft>
                <a:spcPts val="0"/>
              </a:spcAft>
              <a:buClrTx/>
              <a:buSzTx/>
              <a:buNone/>
              <a:defRPr/>
            </a:pPr>
            <a:endParaRPr lang="en-US" dirty="0">
              <a:solidFill>
                <a:srgbClr val="4472C4"/>
              </a:solidFill>
              <a:latin typeface="Gotham" panose="02000604030000020004"/>
            </a:endParaRPr>
          </a:p>
          <a:p>
            <a:pPr marL="0" indent="0" algn="just">
              <a:spcBef>
                <a:spcPts val="1000"/>
              </a:spcBef>
              <a:spcAft>
                <a:spcPts val="0"/>
              </a:spcAft>
              <a:buClrTx/>
              <a:buSzTx/>
              <a:buNone/>
              <a:defRPr/>
            </a:pPr>
            <a:endParaRPr lang="en-US" dirty="0">
              <a:solidFill>
                <a:srgbClr val="4472C4"/>
              </a:solidFill>
              <a:latin typeface="Gotham" panose="02000604030000020004"/>
            </a:endParaRPr>
          </a:p>
          <a:p>
            <a:pPr marL="0" indent="0" algn="just">
              <a:spcBef>
                <a:spcPts val="1000"/>
              </a:spcBef>
              <a:spcAft>
                <a:spcPts val="0"/>
              </a:spcAft>
              <a:buClrTx/>
              <a:buSzTx/>
              <a:buNone/>
              <a:defRPr/>
            </a:pPr>
            <a:r>
              <a:rPr kumimoji="0" lang="en-US" b="0" i="0" u="none" strike="noStrike" kern="1200" cap="none" spc="0" normalizeH="0" baseline="0" noProof="0" dirty="0">
                <a:ln>
                  <a:noFill/>
                </a:ln>
                <a:solidFill>
                  <a:srgbClr val="2F5597"/>
                </a:solidFill>
                <a:effectLst/>
                <a:uLnTx/>
                <a:uFillTx/>
                <a:latin typeface="Gotham" panose="02000604030000020004"/>
                <a:ea typeface="+mn-ea"/>
                <a:cs typeface="+mn-cs"/>
              </a:rPr>
              <a:t>An </a:t>
            </a:r>
            <a:r>
              <a:rPr kumimoji="0" lang="en-US" b="0" i="0" u="none" strike="noStrike" kern="1200" cap="none" spc="0" normalizeH="0" baseline="0" noProof="0" dirty="0">
                <a:ln>
                  <a:noFill/>
                </a:ln>
                <a:solidFill>
                  <a:srgbClr val="70AD47"/>
                </a:solidFill>
                <a:effectLst/>
                <a:uLnTx/>
                <a:uFillTx/>
                <a:latin typeface="Gotham" panose="02000604030000020004"/>
                <a:ea typeface="+mn-ea"/>
                <a:cs typeface="+mn-cs"/>
              </a:rPr>
              <a:t>Energy-as-a-Service</a:t>
            </a:r>
            <a:r>
              <a:rPr kumimoji="0" lang="en-US" b="0" i="0" u="none" strike="noStrike" kern="1200" cap="none" spc="0" normalizeH="0" baseline="0" noProof="0" dirty="0">
                <a:ln>
                  <a:noFill/>
                </a:ln>
                <a:solidFill>
                  <a:srgbClr val="2F5597"/>
                </a:solidFill>
                <a:effectLst/>
                <a:uLnTx/>
                <a:uFillTx/>
                <a:latin typeface="Gotham" panose="02000604030000020004"/>
                <a:ea typeface="+mn-ea"/>
                <a:cs typeface="+mn-cs"/>
              </a:rPr>
              <a:t> (EaaS) model can </a:t>
            </a:r>
            <a:r>
              <a:rPr lang="en-US" dirty="0">
                <a:solidFill>
                  <a:srgbClr val="2F5597"/>
                </a:solidFill>
                <a:latin typeface="Gotham" panose="02000604030000020004"/>
              </a:rPr>
              <a:t>spread high up-front capital costs out over time and significantly reduce the challenges of ownership and operation. </a:t>
            </a:r>
            <a:r>
              <a:rPr kumimoji="0" lang="en-US" b="0" i="0" u="none" strike="noStrike" kern="1200" cap="none" spc="0" normalizeH="0" baseline="0" noProof="0" dirty="0">
                <a:ln>
                  <a:noFill/>
                </a:ln>
                <a:solidFill>
                  <a:srgbClr val="70AD47"/>
                </a:solidFill>
                <a:effectLst/>
                <a:uLnTx/>
                <a:uFillTx/>
                <a:latin typeface="Gotham" panose="02000604030000020004"/>
                <a:ea typeface="+mn-ea"/>
                <a:cs typeface="+mn-cs"/>
              </a:rPr>
              <a:t>Grant support </a:t>
            </a:r>
            <a:r>
              <a:rPr kumimoji="0" lang="en-US" b="0" i="0" u="none" strike="noStrike" kern="1200" cap="none" spc="0" normalizeH="0" baseline="0" noProof="0" dirty="0">
                <a:ln>
                  <a:noFill/>
                </a:ln>
                <a:solidFill>
                  <a:srgbClr val="2F5597"/>
                </a:solidFill>
                <a:effectLst/>
                <a:uLnTx/>
                <a:uFillTx/>
                <a:latin typeface="Gotham" panose="02000604030000020004"/>
                <a:ea typeface="+mn-ea"/>
                <a:cs typeface="+mn-cs"/>
              </a:rPr>
              <a:t>from state or federal agencies can also be crucial for municipalities to implement projects.</a:t>
            </a:r>
            <a:endParaRPr lang="en-US" b="0" i="0" u="none" strike="noStrike" kern="1200" cap="none" spc="0" normalizeH="0" baseline="0" noProof="0" dirty="0">
              <a:ln>
                <a:noFill/>
              </a:ln>
              <a:solidFill>
                <a:srgbClr val="2F5597"/>
              </a:solidFill>
              <a:effectLst/>
              <a:uLnTx/>
              <a:uFillTx/>
              <a:latin typeface="Gotham" panose="02000604030000020004"/>
            </a:endParaRPr>
          </a:p>
        </p:txBody>
      </p:sp>
      <p:pic>
        <p:nvPicPr>
          <p:cNvPr id="2050" name="Picture 1">
            <a:extLst>
              <a:ext uri="{FF2B5EF4-FFF2-40B4-BE49-F238E27FC236}">
                <a16:creationId xmlns:a16="http://schemas.microsoft.com/office/drawing/2014/main" id="{CF838888-F42D-4A54-8927-534CCE996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0217" y="6272784"/>
            <a:ext cx="1875310" cy="58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descr="Electric Tower outline">
            <a:extLst>
              <a:ext uri="{FF2B5EF4-FFF2-40B4-BE49-F238E27FC236}">
                <a16:creationId xmlns:a16="http://schemas.microsoft.com/office/drawing/2014/main" id="{BB894C23-6CAF-4B80-855E-05A5FD5C5D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8202" y="2092377"/>
            <a:ext cx="1336623" cy="1336623"/>
          </a:xfrm>
          <a:prstGeom prst="rect">
            <a:avLst/>
          </a:prstGeom>
        </p:spPr>
      </p:pic>
      <p:pic>
        <p:nvPicPr>
          <p:cNvPr id="11" name="Graphic 10" descr="Presentation with bar chart outline">
            <a:extLst>
              <a:ext uri="{FF2B5EF4-FFF2-40B4-BE49-F238E27FC236}">
                <a16:creationId xmlns:a16="http://schemas.microsoft.com/office/drawing/2014/main" id="{CC9F900F-3F45-4CC7-B641-244CF206FD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2378" y="3950208"/>
            <a:ext cx="1188270" cy="1188270"/>
          </a:xfrm>
          <a:prstGeom prst="rect">
            <a:avLst/>
          </a:prstGeom>
        </p:spPr>
      </p:pic>
    </p:spTree>
    <p:extLst>
      <p:ext uri="{BB962C8B-B14F-4D97-AF65-F5344CB8AC3E}">
        <p14:creationId xmlns:p14="http://schemas.microsoft.com/office/powerpoint/2010/main" val="1564941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5663-C214-4198-AEF7-E7BEE111BE0E}"/>
              </a:ext>
            </a:extLst>
          </p:cNvPr>
          <p:cNvSpPr>
            <a:spLocks noGrp="1"/>
          </p:cNvSpPr>
          <p:nvPr>
            <p:ph type="title"/>
          </p:nvPr>
        </p:nvSpPr>
        <p:spPr>
          <a:xfrm>
            <a:off x="1024127" y="585216"/>
            <a:ext cx="10143743" cy="1499616"/>
          </a:xfrm>
        </p:spPr>
        <p:txBody>
          <a:bodyPr/>
          <a:lstStyle/>
          <a:p>
            <a:r>
              <a:rPr kumimoji="0" lang="en-US" sz="4400" b="0" i="0" u="none" strike="noStrike" kern="1200" cap="none" spc="0" normalizeH="0" baseline="0" noProof="0" dirty="0">
                <a:ln>
                  <a:noFill/>
                </a:ln>
                <a:solidFill>
                  <a:srgbClr val="2F5597"/>
                </a:solidFill>
                <a:effectLst/>
                <a:uLnTx/>
                <a:uFillTx/>
                <a:latin typeface="Gotham"/>
                <a:ea typeface="+mj-ea"/>
                <a:cs typeface="+mj-cs"/>
              </a:rPr>
              <a:t>Alternatives &amp; Complements to Microgrids</a:t>
            </a:r>
            <a:endParaRPr lang="en-US" dirty="0">
              <a:solidFill>
                <a:srgbClr val="2F5597"/>
              </a:solidFill>
            </a:endParaRPr>
          </a:p>
        </p:txBody>
      </p:sp>
      <p:sp>
        <p:nvSpPr>
          <p:cNvPr id="3" name="Content Placeholder 2">
            <a:extLst>
              <a:ext uri="{FF2B5EF4-FFF2-40B4-BE49-F238E27FC236}">
                <a16:creationId xmlns:a16="http://schemas.microsoft.com/office/drawing/2014/main" id="{E5B5B25C-8B82-421D-ADAF-D12FD1C0429F}"/>
              </a:ext>
            </a:extLst>
          </p:cNvPr>
          <p:cNvSpPr>
            <a:spLocks noGrp="1"/>
          </p:cNvSpPr>
          <p:nvPr>
            <p:ph idx="1"/>
          </p:nvPr>
        </p:nvSpPr>
        <p:spPr>
          <a:xfrm>
            <a:off x="1024129" y="2084832"/>
            <a:ext cx="8021398" cy="4187952"/>
          </a:xfrm>
        </p:spPr>
        <p:txBody>
          <a:bodyPr vert="horz" lIns="45720" tIns="45720" rIns="45720" bIns="45720" rtlCol="0" anchor="t">
            <a:normAutofit/>
          </a:bodyPr>
          <a:lstStyle/>
          <a:p>
            <a:pPr marL="228600" indent="-228600">
              <a:spcBef>
                <a:spcPts val="1000"/>
              </a:spcBef>
              <a:spcAft>
                <a:spcPts val="0"/>
              </a:spcAft>
              <a:buClrTx/>
              <a:buSzTx/>
              <a:buFont typeface="Arial" panose="020B0604020202020204" pitchFamily="34" charset="0"/>
              <a:buChar char="•"/>
              <a:defRPr/>
            </a:pPr>
            <a:r>
              <a:rPr lang="en-US" sz="2800" dirty="0">
                <a:solidFill>
                  <a:srgbClr val="2F5597"/>
                </a:solidFill>
                <a:latin typeface="Gotham"/>
              </a:rPr>
              <a:t>Right-sizing diesel backup generators </a:t>
            </a:r>
          </a:p>
          <a:p>
            <a:pPr marL="228600" indent="-228600">
              <a:spcBef>
                <a:spcPts val="1000"/>
              </a:spcBef>
              <a:spcAft>
                <a:spcPts val="0"/>
              </a:spcAft>
              <a:buClrTx/>
              <a:buSzTx/>
              <a:buFont typeface="Arial" panose="020B0604020202020204" pitchFamily="34" charset="0"/>
              <a:buChar char="•"/>
              <a:defRPr/>
            </a:pPr>
            <a:r>
              <a:rPr lang="en-US" sz="2800" dirty="0">
                <a:solidFill>
                  <a:srgbClr val="4472C4">
                    <a:lumMod val="75000"/>
                  </a:srgbClr>
                </a:solidFill>
                <a:latin typeface="Gotham"/>
              </a:rPr>
              <a:t>Undergrounding</a:t>
            </a:r>
            <a:r>
              <a:rPr kumimoji="0" lang="en-US" sz="2800" b="0" i="0" u="none" strike="noStrike" kern="1200" cap="none" spc="0" normalizeH="0" baseline="0" noProof="0" dirty="0">
                <a:ln>
                  <a:noFill/>
                </a:ln>
                <a:solidFill>
                  <a:srgbClr val="4472C4">
                    <a:lumMod val="75000"/>
                  </a:srgbClr>
                </a:solidFill>
                <a:effectLst/>
                <a:uLnTx/>
                <a:uFillTx/>
                <a:latin typeface="Gotham"/>
                <a:ea typeface="+mn-ea"/>
                <a:cs typeface="+mn-cs"/>
              </a:rPr>
              <a:t> wires</a:t>
            </a:r>
          </a:p>
          <a:p>
            <a:pPr marL="228600" indent="-228600">
              <a:spcBef>
                <a:spcPts val="1000"/>
              </a:spcBef>
              <a:spcAft>
                <a:spcPts val="0"/>
              </a:spcAft>
              <a:buClrTx/>
              <a:buSzTx/>
              <a:buFont typeface="Arial" panose="020B0604020202020204" pitchFamily="34" charset="0"/>
              <a:buChar char="•"/>
              <a:defRPr/>
            </a:pPr>
            <a:r>
              <a:rPr lang="en-US" sz="2800" dirty="0">
                <a:solidFill>
                  <a:srgbClr val="4472C4">
                    <a:lumMod val="75000"/>
                  </a:srgbClr>
                </a:solidFill>
                <a:latin typeface="Gotham"/>
              </a:rPr>
              <a:t>Improving</a:t>
            </a:r>
            <a:r>
              <a:rPr kumimoji="0" lang="en-US" sz="2800" b="0" i="0" u="none" strike="noStrike" kern="1200" cap="none" spc="0" normalizeH="0" baseline="0" noProof="0" dirty="0">
                <a:ln>
                  <a:noFill/>
                </a:ln>
                <a:solidFill>
                  <a:srgbClr val="4472C4">
                    <a:lumMod val="75000"/>
                  </a:srgbClr>
                </a:solidFill>
                <a:effectLst/>
                <a:uLnTx/>
                <a:uFillTx/>
                <a:latin typeface="Gotham"/>
                <a:ea typeface="+mn-ea"/>
                <a:cs typeface="+mn-cs"/>
              </a:rPr>
              <a:t> energy efficiency</a:t>
            </a:r>
          </a:p>
          <a:p>
            <a:pPr marL="228600" indent="-228600">
              <a:spcBef>
                <a:spcPts val="1000"/>
              </a:spcBef>
              <a:spcAft>
                <a:spcPts val="0"/>
              </a:spcAft>
              <a:buClrTx/>
              <a:buSzTx/>
              <a:buFont typeface="Arial" panose="020B0604020202020204" pitchFamily="34" charset="0"/>
              <a:buChar char="•"/>
              <a:defRPr/>
            </a:pPr>
            <a:r>
              <a:rPr lang="en-US" sz="2800" dirty="0">
                <a:solidFill>
                  <a:srgbClr val="4472C4">
                    <a:lumMod val="75000"/>
                  </a:srgbClr>
                </a:solidFill>
                <a:latin typeface="Gotham"/>
              </a:rPr>
              <a:t>Working</a:t>
            </a:r>
            <a:r>
              <a:rPr kumimoji="0" lang="en-US" sz="2800" b="0" i="0" u="none" strike="noStrike" kern="1200" cap="none" spc="0" normalizeH="0" baseline="0" noProof="0" dirty="0">
                <a:ln>
                  <a:noFill/>
                </a:ln>
                <a:solidFill>
                  <a:srgbClr val="4472C4">
                    <a:lumMod val="75000"/>
                  </a:srgbClr>
                </a:solidFill>
                <a:effectLst/>
                <a:uLnTx/>
                <a:uFillTx/>
                <a:latin typeface="Gotham"/>
                <a:ea typeface="+mn-ea"/>
                <a:cs typeface="+mn-cs"/>
              </a:rPr>
              <a:t> with Power Options to procure storage</a:t>
            </a:r>
          </a:p>
          <a:p>
            <a:pPr marL="228600" indent="-228600">
              <a:spcBef>
                <a:spcPts val="1000"/>
              </a:spcBef>
              <a:spcAft>
                <a:spcPts val="0"/>
              </a:spcAft>
              <a:buClrTx/>
              <a:buSzTx/>
              <a:buFont typeface="Arial" panose="020B0604020202020204" pitchFamily="34" charset="0"/>
              <a:buChar char="•"/>
              <a:defRPr/>
            </a:pPr>
            <a:r>
              <a:rPr lang="en-US" sz="2800" dirty="0">
                <a:solidFill>
                  <a:srgbClr val="4472C4">
                    <a:lumMod val="75000"/>
                  </a:srgbClr>
                </a:solidFill>
                <a:latin typeface="Gotham"/>
              </a:rPr>
              <a:t>Building redundancy into facilities </a:t>
            </a:r>
            <a:endParaRPr kumimoji="0" lang="en-US" sz="2800" b="0" i="0" u="none" strike="noStrike" kern="1200" cap="none" spc="0" normalizeH="0" baseline="0" noProof="0" dirty="0">
              <a:ln>
                <a:noFill/>
              </a:ln>
              <a:solidFill>
                <a:srgbClr val="4472C4">
                  <a:lumMod val="75000"/>
                </a:srgbClr>
              </a:solidFill>
              <a:effectLst/>
              <a:uLnTx/>
              <a:uFillTx/>
              <a:latin typeface="Gotham"/>
              <a:ea typeface="+mn-ea"/>
              <a:cs typeface="+mn-cs"/>
            </a:endParaRPr>
          </a:p>
        </p:txBody>
      </p:sp>
      <p:pic>
        <p:nvPicPr>
          <p:cNvPr id="2050" name="Picture 1">
            <a:extLst>
              <a:ext uri="{FF2B5EF4-FFF2-40B4-BE49-F238E27FC236}">
                <a16:creationId xmlns:a16="http://schemas.microsoft.com/office/drawing/2014/main" id="{CF838888-F42D-4A54-8927-534CCE996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0217" y="6272784"/>
            <a:ext cx="1875310" cy="58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65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5663-C214-4198-AEF7-E7BEE111BE0E}"/>
              </a:ext>
            </a:extLst>
          </p:cNvPr>
          <p:cNvSpPr>
            <a:spLocks noGrp="1"/>
          </p:cNvSpPr>
          <p:nvPr>
            <p:ph type="title"/>
          </p:nvPr>
        </p:nvSpPr>
        <p:spPr/>
        <p:txBody>
          <a:bodyPr/>
          <a:lstStyle/>
          <a:p>
            <a:r>
              <a:rPr kumimoji="0" lang="en-US" sz="4400" b="0" i="0" u="none" strike="noStrike" kern="1200" cap="none" spc="0" normalizeH="0" baseline="0" noProof="0" dirty="0">
                <a:ln>
                  <a:noFill/>
                </a:ln>
                <a:solidFill>
                  <a:srgbClr val="2F5597"/>
                </a:solidFill>
                <a:effectLst/>
                <a:uLnTx/>
                <a:uFillTx/>
                <a:latin typeface="Gotham"/>
                <a:ea typeface="+mj-ea"/>
                <a:cs typeface="+mj-cs"/>
              </a:rPr>
              <a:t>Resiliency Toolkit</a:t>
            </a:r>
            <a:endParaRPr lang="en-US" dirty="0">
              <a:solidFill>
                <a:srgbClr val="2F5597"/>
              </a:solidFill>
            </a:endParaRPr>
          </a:p>
        </p:txBody>
      </p:sp>
      <p:sp>
        <p:nvSpPr>
          <p:cNvPr id="3" name="Content Placeholder 2">
            <a:extLst>
              <a:ext uri="{FF2B5EF4-FFF2-40B4-BE49-F238E27FC236}">
                <a16:creationId xmlns:a16="http://schemas.microsoft.com/office/drawing/2014/main" id="{E5B5B25C-8B82-421D-ADAF-D12FD1C0429F}"/>
              </a:ext>
            </a:extLst>
          </p:cNvPr>
          <p:cNvSpPr>
            <a:spLocks noGrp="1"/>
          </p:cNvSpPr>
          <p:nvPr>
            <p:ph idx="1"/>
          </p:nvPr>
        </p:nvSpPr>
        <p:spPr>
          <a:xfrm>
            <a:off x="1024129" y="2084832"/>
            <a:ext cx="9206088" cy="4414442"/>
          </a:xfrm>
        </p:spPr>
        <p:txBody>
          <a:bodyPr vert="horz" lIns="45720" tIns="45720" rIns="45720" bIns="45720" rtlCol="0" anchor="t">
            <a:normAutofit/>
          </a:bodyPr>
          <a:lstStyle/>
          <a:p>
            <a:pPr marL="228600" indent="-228600">
              <a:spcBef>
                <a:spcPts val="1000"/>
              </a:spcBef>
              <a:spcAft>
                <a:spcPts val="0"/>
              </a:spcAft>
              <a:buClrTx/>
              <a:buSzTx/>
              <a:buFont typeface="Arial" panose="020B0604020202020204" pitchFamily="34" charset="0"/>
              <a:buChar char="•"/>
              <a:defRPr/>
            </a:pPr>
            <a:r>
              <a:rPr kumimoji="0" lang="en-US" sz="2800" b="0" i="0" u="none" strike="noStrike" kern="1200" cap="none" spc="0" normalizeH="0" baseline="0" noProof="0" dirty="0">
                <a:ln>
                  <a:noFill/>
                </a:ln>
                <a:solidFill>
                  <a:srgbClr val="2F5597"/>
                </a:solidFill>
                <a:effectLst/>
                <a:uLnTx/>
                <a:uFillTx/>
                <a:latin typeface="Gotham"/>
                <a:ea typeface="+mn-ea"/>
                <a:cs typeface="+mn-cs"/>
              </a:rPr>
              <a:t>MassCEC developed a </a:t>
            </a:r>
            <a:r>
              <a:rPr lang="en-US" sz="2800" u="sng" dirty="0">
                <a:solidFill>
                  <a:srgbClr val="0563C1"/>
                </a:solidFill>
                <a:effectLst/>
                <a:latin typeface="Gotham" panose="02000604030000020004"/>
                <a:ea typeface="Calibri" panose="020F0502020204030204" pitchFamily="34" charset="0"/>
                <a:cs typeface="Times New Roman" panose="02020603050405020304" pitchFamily="18" charset="0"/>
                <a:hlinkClick r:id="rId3"/>
              </a:rPr>
              <a:t>Resiliency Toolkit</a:t>
            </a:r>
            <a:r>
              <a:rPr lang="en-US" sz="2800" dirty="0">
                <a:solidFill>
                  <a:srgbClr val="2F5597"/>
                </a:solidFill>
                <a:latin typeface="Gotham"/>
              </a:rPr>
              <a:t> t</a:t>
            </a:r>
            <a:r>
              <a:rPr kumimoji="0" lang="en-US" sz="2800" b="0" i="0" u="none" strike="noStrike" kern="1200" cap="none" spc="0" normalizeH="0" baseline="0" noProof="0" dirty="0">
                <a:ln>
                  <a:noFill/>
                </a:ln>
                <a:solidFill>
                  <a:srgbClr val="2F5597"/>
                </a:solidFill>
                <a:effectLst/>
                <a:uLnTx/>
                <a:uFillTx/>
                <a:latin typeface="Gotham"/>
                <a:ea typeface="+mn-ea"/>
                <a:cs typeface="+mn-cs"/>
              </a:rPr>
              <a:t>hat communities interested in resiliency projects can use to conduct their own </a:t>
            </a:r>
            <a:r>
              <a:rPr kumimoji="0" lang="en-US" sz="2800" b="0" i="0" u="none" strike="noStrike" kern="1200" cap="none" spc="0" normalizeH="0" baseline="0" noProof="0" dirty="0">
                <a:ln>
                  <a:noFill/>
                </a:ln>
                <a:solidFill>
                  <a:srgbClr val="70AD47"/>
                </a:solidFill>
                <a:effectLst/>
                <a:uLnTx/>
                <a:uFillTx/>
                <a:latin typeface="Gotham"/>
                <a:ea typeface="+mn-ea"/>
                <a:cs typeface="+mn-cs"/>
              </a:rPr>
              <a:t>preliminary analysis </a:t>
            </a:r>
            <a:r>
              <a:rPr kumimoji="0" lang="en-US" sz="2800" b="0" i="0" u="none" strike="noStrike" kern="1200" cap="none" spc="0" normalizeH="0" baseline="0" noProof="0" dirty="0">
                <a:ln>
                  <a:noFill/>
                </a:ln>
                <a:solidFill>
                  <a:srgbClr val="2F5597"/>
                </a:solidFill>
                <a:effectLst/>
                <a:uLnTx/>
                <a:uFillTx/>
                <a:latin typeface="Gotham"/>
                <a:ea typeface="+mn-ea"/>
                <a:cs typeface="+mn-cs"/>
              </a:rPr>
              <a:t>before hiring a consultant.</a:t>
            </a:r>
          </a:p>
          <a:p>
            <a:pPr marL="228600" indent="-228600">
              <a:spcBef>
                <a:spcPts val="1000"/>
              </a:spcBef>
              <a:spcAft>
                <a:spcPts val="0"/>
              </a:spcAft>
              <a:buClrTx/>
              <a:buSzTx/>
              <a:buFont typeface="Arial" panose="020B0604020202020204" pitchFamily="34" charset="0"/>
              <a:buChar char="•"/>
              <a:defRPr/>
            </a:pPr>
            <a:r>
              <a:rPr lang="en-US" sz="2800" dirty="0">
                <a:solidFill>
                  <a:srgbClr val="2F5597"/>
                </a:solidFill>
                <a:latin typeface="Gotham"/>
              </a:rPr>
              <a:t>A step-by-step guide including:</a:t>
            </a:r>
          </a:p>
          <a:p>
            <a:pPr marL="402336" lvl="1" indent="-228600">
              <a:spcBef>
                <a:spcPts val="1000"/>
              </a:spcBef>
              <a:spcAft>
                <a:spcPts val="0"/>
              </a:spcAft>
              <a:buClrTx/>
              <a:buFont typeface="Arial" panose="020B0604020202020204" pitchFamily="34" charset="0"/>
              <a:buChar char="•"/>
              <a:defRPr/>
            </a:pPr>
            <a:r>
              <a:rPr kumimoji="0" lang="en-US" sz="2000" b="0" i="0" u="none" strike="noStrike" kern="1200" cap="none" spc="0" normalizeH="0" baseline="0" noProof="0" dirty="0">
                <a:ln>
                  <a:noFill/>
                </a:ln>
                <a:solidFill>
                  <a:srgbClr val="2F5597"/>
                </a:solidFill>
                <a:effectLst/>
                <a:uLnTx/>
                <a:uFillTx/>
                <a:latin typeface="Gotham"/>
                <a:ea typeface="+mn-ea"/>
                <a:cs typeface="+mn-cs"/>
              </a:rPr>
              <a:t>Critical load selection</a:t>
            </a:r>
          </a:p>
          <a:p>
            <a:pPr marL="402336" lvl="1" indent="-228600">
              <a:spcBef>
                <a:spcPts val="1000"/>
              </a:spcBef>
              <a:spcAft>
                <a:spcPts val="0"/>
              </a:spcAft>
              <a:buClrTx/>
              <a:buFont typeface="Arial" panose="020B0604020202020204" pitchFamily="34" charset="0"/>
              <a:buChar char="•"/>
              <a:defRPr/>
            </a:pPr>
            <a:r>
              <a:rPr kumimoji="0" lang="en-US" sz="2000" b="0" i="0" u="none" strike="noStrike" kern="1200" cap="none" spc="0" normalizeH="0" baseline="0" noProof="0" dirty="0" err="1">
                <a:ln>
                  <a:noFill/>
                </a:ln>
                <a:solidFill>
                  <a:srgbClr val="2F5597"/>
                </a:solidFill>
                <a:effectLst/>
                <a:uLnTx/>
                <a:uFillTx/>
                <a:latin typeface="Gotham"/>
                <a:ea typeface="+mn-ea"/>
                <a:cs typeface="+mn-cs"/>
              </a:rPr>
              <a:t>Inde</a:t>
            </a:r>
            <a:r>
              <a:rPr lang="en-US" sz="2000" dirty="0">
                <a:solidFill>
                  <a:srgbClr val="2F5597"/>
                </a:solidFill>
                <a:latin typeface="Gotham"/>
              </a:rPr>
              <a:t>pendent resource screening</a:t>
            </a:r>
          </a:p>
          <a:p>
            <a:pPr marL="402336" lvl="1" indent="-228600">
              <a:spcBef>
                <a:spcPts val="1000"/>
              </a:spcBef>
              <a:spcAft>
                <a:spcPts val="0"/>
              </a:spcAft>
              <a:buClrTx/>
              <a:buFont typeface="Arial" panose="020B0604020202020204" pitchFamily="34" charset="0"/>
              <a:buChar char="•"/>
              <a:defRPr/>
            </a:pPr>
            <a:r>
              <a:rPr kumimoji="0" lang="en-US" sz="2000" b="0" i="0" u="none" strike="noStrike" kern="1200" cap="none" spc="0" normalizeH="0" baseline="0" noProof="0" dirty="0">
                <a:ln>
                  <a:noFill/>
                </a:ln>
                <a:solidFill>
                  <a:srgbClr val="2F5597"/>
                </a:solidFill>
                <a:effectLst/>
                <a:uLnTx/>
                <a:uFillTx/>
                <a:latin typeface="Gotham"/>
                <a:ea typeface="+mn-ea"/>
                <a:cs typeface="+mn-cs"/>
              </a:rPr>
              <a:t>Preliminary </a:t>
            </a:r>
            <a:r>
              <a:rPr lang="en-US" sz="2000" dirty="0">
                <a:solidFill>
                  <a:srgbClr val="2F5597"/>
                </a:solidFill>
                <a:latin typeface="Gotham"/>
              </a:rPr>
              <a:t>p</a:t>
            </a:r>
            <a:r>
              <a:rPr kumimoji="0" lang="en-US" sz="2000" b="0" i="0" u="none" strike="noStrike" kern="1200" cap="none" spc="0" normalizeH="0" baseline="0" noProof="0" dirty="0">
                <a:ln>
                  <a:noFill/>
                </a:ln>
                <a:solidFill>
                  <a:srgbClr val="2F5597"/>
                </a:solidFill>
                <a:effectLst/>
                <a:uLnTx/>
                <a:uFillTx/>
                <a:latin typeface="Gotham"/>
                <a:ea typeface="+mn-ea"/>
                <a:cs typeface="+mn-cs"/>
              </a:rPr>
              <a:t>ricing information</a:t>
            </a:r>
          </a:p>
          <a:p>
            <a:pPr marL="402336" lvl="1" indent="-228600">
              <a:spcBef>
                <a:spcPts val="1000"/>
              </a:spcBef>
              <a:spcAft>
                <a:spcPts val="0"/>
              </a:spcAft>
              <a:buClrTx/>
              <a:buFont typeface="Arial" panose="020B0604020202020204" pitchFamily="34" charset="0"/>
              <a:buChar char="•"/>
              <a:defRPr/>
            </a:pPr>
            <a:r>
              <a:rPr lang="en-US" sz="2000" dirty="0">
                <a:solidFill>
                  <a:srgbClr val="2F5597"/>
                </a:solidFill>
                <a:latin typeface="Gotham"/>
              </a:rPr>
              <a:t>Instructions to find data from utility websites and billing platforms</a:t>
            </a:r>
          </a:p>
          <a:p>
            <a:pPr marL="228600" indent="-228600">
              <a:spcBef>
                <a:spcPts val="1000"/>
              </a:spcBef>
              <a:spcAft>
                <a:spcPts val="0"/>
              </a:spcAft>
              <a:buClrTx/>
              <a:buFont typeface="Arial" panose="020B0604020202020204" pitchFamily="34" charset="0"/>
              <a:buChar char="•"/>
              <a:defRPr/>
            </a:pPr>
            <a:r>
              <a:rPr kumimoji="0" lang="en-US" sz="2800" b="0" i="0" u="none" strike="noStrike" kern="1200" cap="none" spc="0" normalizeH="0" baseline="0" noProof="0" dirty="0">
                <a:ln>
                  <a:noFill/>
                </a:ln>
                <a:solidFill>
                  <a:srgbClr val="2F5597"/>
                </a:solidFill>
                <a:effectLst/>
                <a:uLnTx/>
                <a:uFillTx/>
                <a:latin typeface="Gotham"/>
                <a:ea typeface="+mn-ea"/>
                <a:cs typeface="+mn-cs"/>
              </a:rPr>
              <a:t>See </a:t>
            </a:r>
            <a:r>
              <a:rPr kumimoji="0" lang="en-US" sz="2800" b="0" i="0" u="none" strike="noStrike" kern="1200" cap="none" spc="0" normalizeH="0" baseline="0" noProof="0" dirty="0">
                <a:ln>
                  <a:noFill/>
                </a:ln>
                <a:solidFill>
                  <a:srgbClr val="2F5597"/>
                </a:solidFill>
                <a:effectLst/>
                <a:uLnTx/>
                <a:uFillTx/>
                <a:latin typeface="Gotham"/>
                <a:ea typeface="+mn-ea"/>
                <a:cs typeface="+mn-cs"/>
                <a:hlinkClick r:id="rId4"/>
              </a:rPr>
              <a:t>this presentation</a:t>
            </a:r>
            <a:r>
              <a:rPr kumimoji="0" lang="en-US" sz="2800" b="0" i="0" u="none" strike="noStrike" kern="1200" cap="none" spc="0" normalizeH="0" baseline="0" noProof="0" dirty="0">
                <a:ln>
                  <a:noFill/>
                </a:ln>
                <a:solidFill>
                  <a:srgbClr val="2F5597"/>
                </a:solidFill>
                <a:effectLst/>
                <a:uLnTx/>
                <a:uFillTx/>
                <a:latin typeface="Gotham"/>
                <a:ea typeface="+mn-ea"/>
                <a:cs typeface="+mn-cs"/>
              </a:rPr>
              <a:t> for detailed toolkit instructions </a:t>
            </a:r>
            <a:r>
              <a:rPr lang="en-US" sz="2800" dirty="0">
                <a:solidFill>
                  <a:srgbClr val="2F5597"/>
                </a:solidFill>
                <a:latin typeface="Gotham"/>
              </a:rPr>
              <a:t>with images</a:t>
            </a:r>
            <a:endParaRPr kumimoji="0" lang="en-US" sz="2800" b="0" i="0" u="none" strike="noStrike" kern="1200" cap="none" spc="0" normalizeH="0" baseline="0" noProof="0" dirty="0">
              <a:ln>
                <a:noFill/>
              </a:ln>
              <a:solidFill>
                <a:srgbClr val="2F5597"/>
              </a:solidFill>
              <a:effectLst/>
              <a:uLnTx/>
              <a:uFillTx/>
              <a:latin typeface="Gotham"/>
              <a:ea typeface="+mn-ea"/>
              <a:cs typeface="+mn-cs"/>
            </a:endParaRPr>
          </a:p>
        </p:txBody>
      </p:sp>
      <p:pic>
        <p:nvPicPr>
          <p:cNvPr id="2050" name="Picture 1">
            <a:extLst>
              <a:ext uri="{FF2B5EF4-FFF2-40B4-BE49-F238E27FC236}">
                <a16:creationId xmlns:a16="http://schemas.microsoft.com/office/drawing/2014/main" id="{CF838888-F42D-4A54-8927-534CCE9964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0217" y="6272784"/>
            <a:ext cx="1875310" cy="58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550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5663-C214-4198-AEF7-E7BEE111BE0E}"/>
              </a:ext>
            </a:extLst>
          </p:cNvPr>
          <p:cNvSpPr>
            <a:spLocks noGrp="1"/>
          </p:cNvSpPr>
          <p:nvPr>
            <p:ph type="title"/>
          </p:nvPr>
        </p:nvSpPr>
        <p:spPr/>
        <p:txBody>
          <a:bodyPr/>
          <a:lstStyle/>
          <a:p>
            <a:r>
              <a:rPr kumimoji="0" lang="en-US" sz="4400" b="0" i="0" u="none" strike="noStrike" kern="1200" cap="none" spc="0" normalizeH="0" baseline="0" noProof="0" dirty="0">
                <a:ln>
                  <a:noFill/>
                </a:ln>
                <a:solidFill>
                  <a:srgbClr val="2F5597"/>
                </a:solidFill>
                <a:effectLst/>
                <a:uLnTx/>
                <a:uFillTx/>
                <a:latin typeface="Gotham"/>
                <a:ea typeface="+mj-ea"/>
                <a:cs typeface="+mj-cs"/>
              </a:rPr>
              <a:t>Resiliency Toolkit Example</a:t>
            </a:r>
            <a:endParaRPr lang="en-US" dirty="0">
              <a:solidFill>
                <a:srgbClr val="2F5597"/>
              </a:solidFill>
            </a:endParaRPr>
          </a:p>
        </p:txBody>
      </p:sp>
      <p:pic>
        <p:nvPicPr>
          <p:cNvPr id="2050" name="Picture 1">
            <a:extLst>
              <a:ext uri="{FF2B5EF4-FFF2-40B4-BE49-F238E27FC236}">
                <a16:creationId xmlns:a16="http://schemas.microsoft.com/office/drawing/2014/main" id="{CF838888-F42D-4A54-8927-534CCE996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0217" y="6272784"/>
            <a:ext cx="1875310" cy="58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able&#10;&#10;Description automatically generated">
            <a:extLst>
              <a:ext uri="{FF2B5EF4-FFF2-40B4-BE49-F238E27FC236}">
                <a16:creationId xmlns:a16="http://schemas.microsoft.com/office/drawing/2014/main" id="{C0478860-AC1F-4F6C-9CFC-B14694797766}"/>
              </a:ext>
            </a:extLst>
          </p:cNvPr>
          <p:cNvPicPr>
            <a:picLocks noChangeAspect="1"/>
          </p:cNvPicPr>
          <p:nvPr/>
        </p:nvPicPr>
        <p:blipFill rotWithShape="1">
          <a:blip r:embed="rId4">
            <a:extLst>
              <a:ext uri="{28A0092B-C50C-407E-A947-70E740481C1C}">
                <a14:useLocalDpi xmlns:a14="http://schemas.microsoft.com/office/drawing/2010/main" val="0"/>
              </a:ext>
            </a:extLst>
          </a:blip>
          <a:srcRect t="15562"/>
          <a:stretch/>
        </p:blipFill>
        <p:spPr>
          <a:xfrm>
            <a:off x="122391" y="2084832"/>
            <a:ext cx="7777690" cy="3545057"/>
          </a:xfrm>
          <a:prstGeom prst="rect">
            <a:avLst/>
          </a:prstGeom>
          <a:ln w="12700">
            <a:solidFill>
              <a:srgbClr val="2F5597"/>
            </a:solidFill>
          </a:ln>
        </p:spPr>
      </p:pic>
      <p:pic>
        <p:nvPicPr>
          <p:cNvPr id="9" name="Picture 8" descr="Table&#10;&#10;Description automatically generated">
            <a:extLst>
              <a:ext uri="{FF2B5EF4-FFF2-40B4-BE49-F238E27FC236}">
                <a16:creationId xmlns:a16="http://schemas.microsoft.com/office/drawing/2014/main" id="{2F1CE67A-7F21-4DBD-ABFD-1641DCBE3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7440" y="770908"/>
            <a:ext cx="2076740" cy="5353797"/>
          </a:xfrm>
          <a:prstGeom prst="rect">
            <a:avLst/>
          </a:prstGeom>
          <a:ln w="12700">
            <a:solidFill>
              <a:srgbClr val="2F5597"/>
            </a:solidFill>
          </a:ln>
        </p:spPr>
      </p:pic>
      <p:sp>
        <p:nvSpPr>
          <p:cNvPr id="10" name="Arrow: Right 9">
            <a:extLst>
              <a:ext uri="{FF2B5EF4-FFF2-40B4-BE49-F238E27FC236}">
                <a16:creationId xmlns:a16="http://schemas.microsoft.com/office/drawing/2014/main" id="{8670CFA5-A2EB-4DCA-AD98-499A036A7CD2}"/>
              </a:ext>
            </a:extLst>
          </p:cNvPr>
          <p:cNvSpPr/>
          <p:nvPr/>
        </p:nvSpPr>
        <p:spPr>
          <a:xfrm>
            <a:off x="7980434" y="3447806"/>
            <a:ext cx="1046653" cy="4517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6132686-1058-46DA-9EC1-3E3A1C1EFE4C}"/>
              </a:ext>
            </a:extLst>
          </p:cNvPr>
          <p:cNvSpPr txBox="1"/>
          <p:nvPr/>
        </p:nvSpPr>
        <p:spPr>
          <a:xfrm>
            <a:off x="2264897" y="5629889"/>
            <a:ext cx="3137096" cy="369332"/>
          </a:xfrm>
          <a:prstGeom prst="rect">
            <a:avLst/>
          </a:prstGeom>
          <a:noFill/>
        </p:spPr>
        <p:txBody>
          <a:bodyPr wrap="square" rtlCol="0">
            <a:spAutoFit/>
          </a:bodyPr>
          <a:lstStyle/>
          <a:p>
            <a:r>
              <a:rPr lang="en-US" dirty="0">
                <a:solidFill>
                  <a:srgbClr val="2F5597"/>
                </a:solidFill>
                <a:latin typeface="Calibri" panose="020F0502020204030204" pitchFamily="34" charset="0"/>
                <a:cs typeface="Calibri" panose="020F0502020204030204" pitchFamily="34" charset="0"/>
              </a:rPr>
              <a:t>Example Load Modeling Input</a:t>
            </a:r>
          </a:p>
        </p:txBody>
      </p:sp>
      <p:sp>
        <p:nvSpPr>
          <p:cNvPr id="12" name="TextBox 11">
            <a:extLst>
              <a:ext uri="{FF2B5EF4-FFF2-40B4-BE49-F238E27FC236}">
                <a16:creationId xmlns:a16="http://schemas.microsoft.com/office/drawing/2014/main" id="{8CC6F082-03B8-429F-A838-B14EB9A6BE6C}"/>
              </a:ext>
            </a:extLst>
          </p:cNvPr>
          <p:cNvSpPr txBox="1"/>
          <p:nvPr/>
        </p:nvSpPr>
        <p:spPr>
          <a:xfrm>
            <a:off x="11139864" y="3014527"/>
            <a:ext cx="1251675" cy="1200329"/>
          </a:xfrm>
          <a:prstGeom prst="rect">
            <a:avLst/>
          </a:prstGeom>
          <a:noFill/>
        </p:spPr>
        <p:txBody>
          <a:bodyPr wrap="square" rtlCol="0">
            <a:spAutoFit/>
          </a:bodyPr>
          <a:lstStyle/>
          <a:p>
            <a:r>
              <a:rPr lang="en-US" dirty="0">
                <a:solidFill>
                  <a:srgbClr val="2F5597"/>
                </a:solidFill>
                <a:latin typeface="Calibri" panose="020F0502020204030204" pitchFamily="34" charset="0"/>
                <a:cs typeface="Calibri" panose="020F0502020204030204" pitchFamily="34" charset="0"/>
              </a:rPr>
              <a:t>Example Load Modeling Output</a:t>
            </a:r>
          </a:p>
        </p:txBody>
      </p:sp>
    </p:spTree>
    <p:extLst>
      <p:ext uri="{BB962C8B-B14F-4D97-AF65-F5344CB8AC3E}">
        <p14:creationId xmlns:p14="http://schemas.microsoft.com/office/powerpoint/2010/main" val="2480565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5663-C214-4198-AEF7-E7BEE111BE0E}"/>
              </a:ext>
            </a:extLst>
          </p:cNvPr>
          <p:cNvSpPr>
            <a:spLocks noGrp="1"/>
          </p:cNvSpPr>
          <p:nvPr>
            <p:ph type="title"/>
          </p:nvPr>
        </p:nvSpPr>
        <p:spPr>
          <a:xfrm>
            <a:off x="643468" y="643467"/>
            <a:ext cx="3415612" cy="5571066"/>
          </a:xfrm>
        </p:spPr>
        <p:txBody>
          <a:bodyPr vert="horz" lIns="91440" tIns="45720" rIns="91440" bIns="45720" rtlCol="0" anchor="ctr">
            <a:normAutofit/>
          </a:bodyPr>
          <a:lstStyle/>
          <a:p>
            <a:r>
              <a:rPr lang="en-US" kern="1200" cap="all" spc="100" baseline="0">
                <a:solidFill>
                  <a:srgbClr val="FFFFFF"/>
                </a:solidFill>
                <a:latin typeface="+mj-lt"/>
                <a:ea typeface="+mj-ea"/>
                <a:cs typeface="+mj-cs"/>
              </a:rPr>
              <a:t>Conclusion</a:t>
            </a:r>
          </a:p>
        </p:txBody>
      </p:sp>
      <p:pic>
        <p:nvPicPr>
          <p:cNvPr id="2050" name="Picture 1">
            <a:extLst>
              <a:ext uri="{FF2B5EF4-FFF2-40B4-BE49-F238E27FC236}">
                <a16:creationId xmlns:a16="http://schemas.microsoft.com/office/drawing/2014/main" id="{CF838888-F42D-4A54-8927-534CCE996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0217" y="6272784"/>
            <a:ext cx="1875310" cy="58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2" name="TextBox 4">
            <a:extLst>
              <a:ext uri="{FF2B5EF4-FFF2-40B4-BE49-F238E27FC236}">
                <a16:creationId xmlns:a16="http://schemas.microsoft.com/office/drawing/2014/main" id="{901F7E92-55EE-4311-A075-3D2F195B5309}"/>
              </a:ext>
            </a:extLst>
          </p:cNvPr>
          <p:cNvGraphicFramePr/>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92786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a:xfrm>
            <a:off x="4648200" y="6356351"/>
            <a:ext cx="2895600" cy="365125"/>
          </a:xfrm>
        </p:spPr>
        <p:txBody>
          <a:bodyPr/>
          <a:lstStyle/>
          <a:p>
            <a:fld id="{BD88279C-5332-4180-B085-E4F188D724C6}" type="slidenum">
              <a:rPr lang="en-US" smtClean="0"/>
              <a:t>26</a:t>
            </a:fld>
            <a:endParaRPr lang="en-US" dirty="0"/>
          </a:p>
        </p:txBody>
      </p:sp>
      <p:sp>
        <p:nvSpPr>
          <p:cNvPr id="22" name="Rectangle 2"/>
          <p:cNvSpPr txBox="1">
            <a:spLocks noChangeArrowheads="1"/>
          </p:cNvSpPr>
          <p:nvPr/>
        </p:nvSpPr>
        <p:spPr>
          <a:xfrm>
            <a:off x="304800" y="389041"/>
            <a:ext cx="8158022" cy="457200"/>
          </a:xfrm>
          <a:prstGeom prst="rect">
            <a:avLst/>
          </a:prstGeom>
        </p:spPr>
        <p:txBody>
          <a:bodyPr>
            <a:noAutofit/>
          </a:bodyPr>
          <a:lstStyle>
            <a:lvl1pPr algn="l" defTabSz="914400" rtl="0" eaLnBrk="1" latinLnBrk="0" hangingPunct="1">
              <a:spcBef>
                <a:spcPct val="0"/>
              </a:spcBef>
              <a:buNone/>
              <a:defRPr sz="2400" b="1" kern="1200">
                <a:solidFill>
                  <a:srgbClr val="00155D"/>
                </a:solidFill>
                <a:latin typeface="+mj-lt"/>
                <a:ea typeface="+mj-ea"/>
                <a:cs typeface="+mj-cs"/>
              </a:defRPr>
            </a:lvl1pPr>
          </a:lstStyle>
          <a:p>
            <a:r>
              <a:rPr lang="en-US" sz="2800" cap="small" dirty="0">
                <a:latin typeface="Calibri" panose="020F0502020204030204" pitchFamily="34" charset="0"/>
                <a:cs typeface="Calibri" panose="020F0502020204030204" pitchFamily="34" charset="0"/>
              </a:rPr>
              <a:t>Energy As A Service (</a:t>
            </a:r>
            <a:r>
              <a:rPr lang="en-US" sz="2800" cap="small" dirty="0" err="1">
                <a:latin typeface="Calibri" panose="020F0502020204030204" pitchFamily="34" charset="0"/>
                <a:cs typeface="Calibri" panose="020F0502020204030204" pitchFamily="34" charset="0"/>
              </a:rPr>
              <a:t>EaaS</a:t>
            </a:r>
            <a:r>
              <a:rPr lang="en-US" sz="2800" cap="small" dirty="0">
                <a:latin typeface="Calibri" panose="020F0502020204030204" pitchFamily="34" charset="0"/>
                <a:cs typeface="Calibri" panose="020F0502020204030204" pitchFamily="34" charset="0"/>
              </a:rPr>
              <a:t>)– More Than Just Financing</a:t>
            </a:r>
          </a:p>
        </p:txBody>
      </p:sp>
      <p:sp>
        <p:nvSpPr>
          <p:cNvPr id="24" name="Text Placeholder 7">
            <a:extLst>
              <a:ext uri="{FF2B5EF4-FFF2-40B4-BE49-F238E27FC236}">
                <a16:creationId xmlns:a16="http://schemas.microsoft.com/office/drawing/2014/main" id="{1D7CAAC2-77DB-46D3-85B1-F4ADF7CF6419}"/>
              </a:ext>
            </a:extLst>
          </p:cNvPr>
          <p:cNvSpPr txBox="1">
            <a:spLocks/>
          </p:cNvSpPr>
          <p:nvPr/>
        </p:nvSpPr>
        <p:spPr>
          <a:xfrm>
            <a:off x="381000" y="983919"/>
            <a:ext cx="8832923" cy="492443"/>
          </a:xfrm>
          <a:prstGeom prst="rect">
            <a:avLst/>
          </a:prstGeom>
        </p:spPr>
        <p:txBody>
          <a:bodyPr vert="horz" lIns="0" tIns="0" rIns="0" bIns="0" rtlCol="0">
            <a:noAutofit/>
          </a:bodyPr>
          <a:lstStyle>
            <a:lvl1pPr marL="172934" indent="-157072" algn="l" defTabSz="456918" rtl="0" eaLnBrk="1" latinLnBrk="0" hangingPunct="1">
              <a:spcBef>
                <a:spcPts val="500"/>
              </a:spcBef>
              <a:spcAft>
                <a:spcPts val="500"/>
              </a:spcAft>
              <a:buClr>
                <a:schemeClr val="bg2"/>
              </a:buClr>
              <a:buFontTx/>
              <a:buNone/>
              <a:defRPr sz="2400" kern="1200">
                <a:solidFill>
                  <a:schemeClr val="tx2"/>
                </a:solidFill>
                <a:latin typeface="Arial"/>
                <a:ea typeface="+mn-ea"/>
                <a:cs typeface="Arial"/>
              </a:defRPr>
            </a:lvl1pPr>
            <a:lvl2pPr marL="361728" indent="-182452" algn="l" defTabSz="447405" rtl="0" eaLnBrk="1" latinLnBrk="0" hangingPunct="1">
              <a:spcBef>
                <a:spcPts val="500"/>
              </a:spcBef>
              <a:spcAft>
                <a:spcPts val="500"/>
              </a:spcAft>
              <a:buClr>
                <a:srgbClr val="36C746"/>
              </a:buClr>
              <a:buFontTx/>
              <a:buNone/>
              <a:defRPr sz="1300" kern="1200">
                <a:solidFill>
                  <a:schemeClr val="accent1"/>
                </a:solidFill>
                <a:latin typeface="Arial"/>
                <a:ea typeface="+mn-ea"/>
                <a:cs typeface="Arial"/>
              </a:defRPr>
            </a:lvl2pPr>
            <a:lvl3pPr marL="537830" indent="-179277" algn="l" defTabSz="456918" rtl="0" eaLnBrk="1" latinLnBrk="0" hangingPunct="1">
              <a:spcBef>
                <a:spcPts val="500"/>
              </a:spcBef>
              <a:spcAft>
                <a:spcPts val="500"/>
              </a:spcAft>
              <a:buClr>
                <a:srgbClr val="36C746"/>
              </a:buClr>
              <a:buFontTx/>
              <a:buNone/>
              <a:defRPr sz="1200" kern="1200">
                <a:solidFill>
                  <a:schemeClr val="accent1"/>
                </a:solidFill>
                <a:latin typeface="Arial"/>
                <a:ea typeface="+mn-ea"/>
                <a:cs typeface="Arial"/>
              </a:defRPr>
            </a:lvl3pPr>
            <a:lvl4pPr marL="718693" indent="-179277" algn="l" defTabSz="456918" rtl="0" eaLnBrk="1" latinLnBrk="0" hangingPunct="1">
              <a:spcBef>
                <a:spcPts val="500"/>
              </a:spcBef>
              <a:spcAft>
                <a:spcPts val="500"/>
              </a:spcAft>
              <a:buClr>
                <a:srgbClr val="36C746"/>
              </a:buClr>
              <a:buFontTx/>
              <a:buNone/>
              <a:defRPr sz="1100" kern="1200">
                <a:solidFill>
                  <a:schemeClr val="accent1"/>
                </a:solidFill>
                <a:latin typeface="Arial"/>
                <a:ea typeface="+mn-ea"/>
                <a:cs typeface="Arial"/>
              </a:defRPr>
            </a:lvl4pPr>
            <a:lvl5pPr marL="896381" indent="-185623" algn="l" defTabSz="456918" rtl="0" eaLnBrk="1" latinLnBrk="0" hangingPunct="1">
              <a:spcBef>
                <a:spcPts val="500"/>
              </a:spcBef>
              <a:spcAft>
                <a:spcPts val="500"/>
              </a:spcAft>
              <a:buClr>
                <a:srgbClr val="36C746"/>
              </a:buClr>
              <a:buFontTx/>
              <a:buNone/>
              <a:defRPr sz="1000" kern="1200">
                <a:solidFill>
                  <a:schemeClr val="accent1"/>
                </a:solidFill>
                <a:latin typeface="Arial"/>
                <a:ea typeface="+mn-ea"/>
                <a:cs typeface="Arial"/>
              </a:defRPr>
            </a:lvl5pPr>
            <a:lvl6pPr marL="895555" indent="-182769" algn="l" defTabSz="456918"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555" indent="-182769" algn="l" defTabSz="456918"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6877" indent="-228465" algn="l" defTabSz="456918" rtl="0" eaLnBrk="1" latinLnBrk="0" hangingPunct="1">
              <a:spcBef>
                <a:spcPct val="20000"/>
              </a:spcBef>
              <a:buFont typeface="Arial"/>
              <a:buChar char="•"/>
              <a:defRPr sz="2000" kern="1200">
                <a:solidFill>
                  <a:schemeClr val="tx1"/>
                </a:solidFill>
                <a:latin typeface="+mn-lt"/>
                <a:ea typeface="+mn-ea"/>
                <a:cs typeface="+mn-cs"/>
              </a:defRPr>
            </a:lvl8pPr>
            <a:lvl9pPr marL="3883795" indent="-228465" algn="l" defTabSz="456918"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812760">
              <a:spcBef>
                <a:spcPts val="667"/>
              </a:spcBef>
              <a:spcAft>
                <a:spcPts val="667"/>
              </a:spcAft>
              <a:buClr>
                <a:srgbClr val="3DCD58"/>
              </a:buClr>
              <a:defRPr/>
            </a:pPr>
            <a:r>
              <a:rPr lang="en-AU" dirty="0">
                <a:solidFill>
                  <a:schemeClr val="tx1"/>
                </a:solidFill>
                <a:latin typeface="+mj-lt"/>
              </a:rPr>
              <a:t>De-risking </a:t>
            </a:r>
            <a:r>
              <a:rPr lang="en-AU" dirty="0" err="1">
                <a:solidFill>
                  <a:schemeClr val="tx1"/>
                </a:solidFill>
                <a:latin typeface="+mj-lt"/>
              </a:rPr>
              <a:t>microgrid</a:t>
            </a:r>
            <a:r>
              <a:rPr lang="en-AU" dirty="0">
                <a:solidFill>
                  <a:schemeClr val="tx1"/>
                </a:solidFill>
                <a:latin typeface="+mj-lt"/>
              </a:rPr>
              <a:t> projects with no capital outlay</a:t>
            </a:r>
            <a:endParaRPr lang="en-US" dirty="0">
              <a:solidFill>
                <a:schemeClr val="tx1"/>
              </a:solidFill>
              <a:latin typeface="+mj-lt"/>
            </a:endParaRPr>
          </a:p>
        </p:txBody>
      </p:sp>
      <p:sp>
        <p:nvSpPr>
          <p:cNvPr id="25" name="TextBox 24">
            <a:extLst>
              <a:ext uri="{FF2B5EF4-FFF2-40B4-BE49-F238E27FC236}">
                <a16:creationId xmlns:a16="http://schemas.microsoft.com/office/drawing/2014/main" id="{9BAD9D9F-6B65-4CB5-AC5B-B500702F5815}"/>
              </a:ext>
            </a:extLst>
          </p:cNvPr>
          <p:cNvSpPr txBox="1"/>
          <p:nvPr/>
        </p:nvSpPr>
        <p:spPr>
          <a:xfrm>
            <a:off x="304800" y="1649637"/>
            <a:ext cx="4713689" cy="369332"/>
          </a:xfrm>
          <a:prstGeom prst="rect">
            <a:avLst/>
          </a:prstGeom>
          <a:noFill/>
        </p:spPr>
        <p:txBody>
          <a:bodyPr wrap="square" rtlCol="0">
            <a:spAutoFit/>
          </a:bodyPr>
          <a:lstStyle/>
          <a:p>
            <a:pPr algn="ctr" defTabSz="457172">
              <a:defRPr/>
            </a:pPr>
            <a:r>
              <a:rPr lang="en-US" b="1" dirty="0">
                <a:solidFill>
                  <a:prstClr val="white">
                    <a:lumMod val="50000"/>
                  </a:prstClr>
                </a:solidFill>
                <a:latin typeface="Arial"/>
                <a:cs typeface="Arial"/>
              </a:rPr>
              <a:t>CAPEX</a:t>
            </a:r>
          </a:p>
        </p:txBody>
      </p:sp>
      <p:sp>
        <p:nvSpPr>
          <p:cNvPr id="26" name="TextBox 25">
            <a:extLst>
              <a:ext uri="{FF2B5EF4-FFF2-40B4-BE49-F238E27FC236}">
                <a16:creationId xmlns:a16="http://schemas.microsoft.com/office/drawing/2014/main" id="{966C1A6C-8AF5-4F4C-8399-BB2063EAFCDF}"/>
              </a:ext>
            </a:extLst>
          </p:cNvPr>
          <p:cNvSpPr txBox="1"/>
          <p:nvPr/>
        </p:nvSpPr>
        <p:spPr>
          <a:xfrm>
            <a:off x="304800" y="2025291"/>
            <a:ext cx="4713689" cy="4524315"/>
          </a:xfrm>
          <a:prstGeom prst="rect">
            <a:avLst/>
          </a:prstGeom>
          <a:solidFill>
            <a:schemeClr val="bg1">
              <a:lumMod val="85000"/>
            </a:schemeClr>
          </a:solidFill>
        </p:spPr>
        <p:txBody>
          <a:bodyPr wrap="square" rtlCol="0">
            <a:spAutoFit/>
          </a:bodyPr>
          <a:lstStyle/>
          <a:p>
            <a:pPr marL="171446" indent="-171446" defTabSz="457172">
              <a:buFont typeface="Arial" panose="020B0604020202020204" pitchFamily="34" charset="0"/>
              <a:buChar char="•"/>
              <a:defRPr/>
            </a:pPr>
            <a:r>
              <a:rPr lang="en-US" dirty="0">
                <a:solidFill>
                  <a:prstClr val="white">
                    <a:lumMod val="50000"/>
                  </a:prstClr>
                </a:solidFill>
                <a:latin typeface="Calibri" panose="020F0502020204030204" pitchFamily="34" charset="0"/>
                <a:cs typeface="Calibri" panose="020F0502020204030204" pitchFamily="34" charset="0"/>
              </a:rPr>
              <a:t>Burden on balance sheet for costly energy infrastructure upgrades </a:t>
            </a:r>
          </a:p>
          <a:p>
            <a:pPr marL="171446" indent="-171446" defTabSz="457172">
              <a:buFont typeface="Arial" panose="020B0604020202020204" pitchFamily="34" charset="0"/>
              <a:buChar char="•"/>
              <a:defRPr/>
            </a:pPr>
            <a:endParaRPr lang="en-US" dirty="0">
              <a:solidFill>
                <a:prstClr val="white">
                  <a:lumMod val="50000"/>
                </a:prstClr>
              </a:solidFill>
              <a:latin typeface="Calibri" panose="020F0502020204030204" pitchFamily="34" charset="0"/>
              <a:cs typeface="Calibri" panose="020F0502020204030204" pitchFamily="34" charset="0"/>
            </a:endParaRPr>
          </a:p>
          <a:p>
            <a:pPr marL="171446" indent="-171446" defTabSz="457172">
              <a:buFont typeface="Arial" panose="020B0604020202020204" pitchFamily="34" charset="0"/>
              <a:buChar char="•"/>
              <a:defRPr/>
            </a:pPr>
            <a:r>
              <a:rPr lang="en-US" dirty="0">
                <a:solidFill>
                  <a:prstClr val="white">
                    <a:lumMod val="50000"/>
                  </a:prstClr>
                </a:solidFill>
                <a:latin typeface="Calibri" panose="020F0502020204030204" pitchFamily="34" charset="0"/>
                <a:cs typeface="Calibri" panose="020F0502020204030204" pitchFamily="34" charset="0"/>
              </a:rPr>
              <a:t>Ownership risk associated with new energy technology (microgrids) performing as anticipated </a:t>
            </a:r>
          </a:p>
          <a:p>
            <a:pPr defTabSz="457172">
              <a:defRPr/>
            </a:pPr>
            <a:endParaRPr lang="en-US" dirty="0">
              <a:solidFill>
                <a:prstClr val="white">
                  <a:lumMod val="50000"/>
                </a:prstClr>
              </a:solidFill>
              <a:latin typeface="Calibri" panose="020F0502020204030204" pitchFamily="34" charset="0"/>
              <a:cs typeface="Calibri" panose="020F0502020204030204" pitchFamily="34" charset="0"/>
            </a:endParaRPr>
          </a:p>
          <a:p>
            <a:pPr marL="171446" indent="-171446" defTabSz="457172">
              <a:buFont typeface="Arial" panose="020B0604020202020204" pitchFamily="34" charset="0"/>
              <a:buChar char="•"/>
              <a:defRPr/>
            </a:pPr>
            <a:r>
              <a:rPr lang="en-US" dirty="0">
                <a:solidFill>
                  <a:prstClr val="white">
                    <a:lumMod val="50000"/>
                  </a:prstClr>
                </a:solidFill>
                <a:latin typeface="Calibri" panose="020F0502020204030204" pitchFamily="34" charset="0"/>
                <a:cs typeface="Calibri" panose="020F0502020204030204" pitchFamily="34" charset="0"/>
              </a:rPr>
              <a:t>O&amp;M staffing skill needed to support this more sophisticated energy system  </a:t>
            </a:r>
          </a:p>
          <a:p>
            <a:pPr marL="171446" indent="-171446" defTabSz="457172">
              <a:buFont typeface="Arial" panose="020B0604020202020204" pitchFamily="34" charset="0"/>
              <a:buChar char="•"/>
              <a:defRPr/>
            </a:pPr>
            <a:endParaRPr lang="en-US" dirty="0">
              <a:solidFill>
                <a:prstClr val="white">
                  <a:lumMod val="50000"/>
                </a:prstClr>
              </a:solidFill>
              <a:latin typeface="Calibri" panose="020F0502020204030204" pitchFamily="34" charset="0"/>
              <a:cs typeface="Calibri" panose="020F0502020204030204" pitchFamily="34" charset="0"/>
            </a:endParaRPr>
          </a:p>
          <a:p>
            <a:pPr marL="171446" indent="-171446" defTabSz="457172">
              <a:buFont typeface="Arial" panose="020B0604020202020204" pitchFamily="34" charset="0"/>
              <a:buChar char="•"/>
              <a:defRPr/>
            </a:pPr>
            <a:r>
              <a:rPr lang="en-US" dirty="0">
                <a:solidFill>
                  <a:prstClr val="white">
                    <a:lumMod val="50000"/>
                  </a:prstClr>
                </a:solidFill>
                <a:latin typeface="Calibri" panose="020F0502020204030204" pitchFamily="34" charset="0"/>
                <a:cs typeface="Calibri" panose="020F0502020204030204" pitchFamily="34" charset="0"/>
              </a:rPr>
              <a:t>Unpredictable year-over-year O&amp;M budgets and exposure to long term energy cost increases </a:t>
            </a:r>
          </a:p>
          <a:p>
            <a:pPr marL="171446" indent="-171446" defTabSz="457172">
              <a:buFont typeface="Arial" panose="020B0604020202020204" pitchFamily="34" charset="0"/>
              <a:buChar char="•"/>
              <a:defRPr/>
            </a:pPr>
            <a:endParaRPr lang="en-US" dirty="0">
              <a:solidFill>
                <a:prstClr val="white">
                  <a:lumMod val="50000"/>
                </a:prstClr>
              </a:solidFill>
              <a:latin typeface="Calibri" panose="020F0502020204030204" pitchFamily="34" charset="0"/>
              <a:cs typeface="Calibri" panose="020F0502020204030204" pitchFamily="34" charset="0"/>
            </a:endParaRPr>
          </a:p>
          <a:p>
            <a:pPr marL="171446" indent="-171446" defTabSz="457172">
              <a:buFont typeface="Arial" panose="020B0604020202020204" pitchFamily="34" charset="0"/>
              <a:buChar char="•"/>
              <a:defRPr/>
            </a:pPr>
            <a:r>
              <a:rPr lang="en-US" dirty="0">
                <a:solidFill>
                  <a:prstClr val="white">
                    <a:lumMod val="50000"/>
                  </a:prstClr>
                </a:solidFill>
                <a:latin typeface="Calibri" panose="020F0502020204030204" pitchFamily="34" charset="0"/>
                <a:cs typeface="Calibri" panose="020F0502020204030204" pitchFamily="34" charset="0"/>
              </a:rPr>
              <a:t>Regulatory risks related to energy and sustainability</a:t>
            </a:r>
          </a:p>
        </p:txBody>
      </p:sp>
      <p:sp>
        <p:nvSpPr>
          <p:cNvPr id="28" name="TextBox 27">
            <a:extLst>
              <a:ext uri="{FF2B5EF4-FFF2-40B4-BE49-F238E27FC236}">
                <a16:creationId xmlns:a16="http://schemas.microsoft.com/office/drawing/2014/main" id="{9B30182C-9822-4F8D-BF64-9472A399B3AC}"/>
              </a:ext>
            </a:extLst>
          </p:cNvPr>
          <p:cNvSpPr txBox="1"/>
          <p:nvPr/>
        </p:nvSpPr>
        <p:spPr>
          <a:xfrm>
            <a:off x="7162800" y="2025291"/>
            <a:ext cx="4713689" cy="4524315"/>
          </a:xfrm>
          <a:prstGeom prst="rect">
            <a:avLst/>
          </a:prstGeom>
          <a:solidFill>
            <a:srgbClr val="B8D3FA"/>
          </a:solidFill>
        </p:spPr>
        <p:txBody>
          <a:bodyPr wrap="square" rtlCol="0">
            <a:spAutoFit/>
          </a:bodyPr>
          <a:lstStyle/>
          <a:p>
            <a:pPr marL="171446" indent="-171446" defTabSz="457172">
              <a:buFont typeface="Arial" panose="020B0604020202020204" pitchFamily="34" charset="0"/>
              <a:buChar char="•"/>
              <a:defRPr/>
            </a:pPr>
            <a:r>
              <a:rPr lang="en-US" dirty="0">
                <a:solidFill>
                  <a:srgbClr val="005674"/>
                </a:solidFill>
                <a:latin typeface="Calibri" panose="020F0502020204030204" pitchFamily="34" charset="0"/>
                <a:cs typeface="Calibri" panose="020F0502020204030204" pitchFamily="34" charset="0"/>
              </a:rPr>
              <a:t>Customer capital freed up for core business needs and priorities</a:t>
            </a:r>
          </a:p>
          <a:p>
            <a:pPr defTabSz="457172">
              <a:defRPr/>
            </a:pPr>
            <a:endParaRPr lang="en-US" dirty="0">
              <a:solidFill>
                <a:srgbClr val="626469"/>
              </a:solidFill>
              <a:latin typeface="Calibri" panose="020F0502020204030204" pitchFamily="34" charset="0"/>
              <a:cs typeface="Calibri" panose="020F0502020204030204" pitchFamily="34" charset="0"/>
            </a:endParaRPr>
          </a:p>
          <a:p>
            <a:pPr marL="171446" indent="-171446" defTabSz="457172">
              <a:buFont typeface="Arial" panose="020B0604020202020204" pitchFamily="34" charset="0"/>
              <a:buChar char="•"/>
              <a:defRPr/>
            </a:pPr>
            <a:r>
              <a:rPr lang="en-US" b="1" dirty="0">
                <a:solidFill>
                  <a:schemeClr val="bg1"/>
                </a:solidFill>
                <a:latin typeface="Calibri" panose="020F0502020204030204" pitchFamily="34" charset="0"/>
                <a:cs typeface="Calibri" panose="020F0502020204030204" pitchFamily="34" charset="0"/>
              </a:rPr>
              <a:t>Protected</a:t>
            </a:r>
            <a:r>
              <a:rPr lang="en-US" dirty="0">
                <a:solidFill>
                  <a:srgbClr val="0F59C3"/>
                </a:solidFill>
                <a:latin typeface="Calibri" panose="020F0502020204030204" pitchFamily="34" charset="0"/>
                <a:cs typeface="Calibri" panose="020F0502020204030204" pitchFamily="34" charset="0"/>
              </a:rPr>
              <a:t> </a:t>
            </a:r>
            <a:r>
              <a:rPr lang="en-US" dirty="0">
                <a:solidFill>
                  <a:srgbClr val="005674"/>
                </a:solidFill>
                <a:latin typeface="Calibri" panose="020F0502020204030204" pitchFamily="34" charset="0"/>
                <a:cs typeface="Calibri" panose="020F0502020204030204" pitchFamily="34" charset="0"/>
              </a:rPr>
              <a:t>from financial, regulatory and technical risks</a:t>
            </a:r>
          </a:p>
          <a:p>
            <a:pPr marL="171446" indent="-171446" defTabSz="457172">
              <a:buFont typeface="Arial" panose="020B0604020202020204" pitchFamily="34" charset="0"/>
              <a:buChar char="•"/>
              <a:defRPr/>
            </a:pPr>
            <a:endParaRPr lang="en-US" dirty="0">
              <a:solidFill>
                <a:srgbClr val="0F59C3"/>
              </a:solidFill>
              <a:latin typeface="Calibri" panose="020F0502020204030204" pitchFamily="34" charset="0"/>
              <a:cs typeface="Calibri" panose="020F0502020204030204" pitchFamily="34" charset="0"/>
            </a:endParaRPr>
          </a:p>
          <a:p>
            <a:pPr marL="171446" indent="-171446" defTabSz="457172">
              <a:buFont typeface="Arial" panose="020B0604020202020204" pitchFamily="34" charset="0"/>
              <a:buChar char="•"/>
              <a:defRPr/>
            </a:pPr>
            <a:endParaRPr lang="en-US" dirty="0">
              <a:solidFill>
                <a:srgbClr val="0F59C3"/>
              </a:solidFill>
              <a:latin typeface="Calibri" panose="020F0502020204030204" pitchFamily="34" charset="0"/>
              <a:cs typeface="Calibri" panose="020F0502020204030204" pitchFamily="34" charset="0"/>
            </a:endParaRPr>
          </a:p>
          <a:p>
            <a:pPr marL="171446" indent="-171446" defTabSz="457172">
              <a:buFont typeface="Arial" panose="020B0604020202020204" pitchFamily="34" charset="0"/>
              <a:buChar char="•"/>
              <a:defRPr/>
            </a:pPr>
            <a:r>
              <a:rPr lang="en-US" dirty="0">
                <a:solidFill>
                  <a:srgbClr val="005674"/>
                </a:solidFill>
                <a:latin typeface="Calibri" panose="020F0502020204030204" pitchFamily="34" charset="0"/>
                <a:cs typeface="Calibri" panose="020F0502020204030204" pitchFamily="34" charset="0"/>
              </a:rPr>
              <a:t>Industry-leading </a:t>
            </a:r>
            <a:r>
              <a:rPr lang="en-US" b="1" dirty="0">
                <a:solidFill>
                  <a:schemeClr val="bg1"/>
                </a:solidFill>
                <a:latin typeface="Calibri" panose="020F0502020204030204" pitchFamily="34" charset="0"/>
                <a:cs typeface="Calibri" panose="020F0502020204030204" pitchFamily="34" charset="0"/>
              </a:rPr>
              <a:t>experts</a:t>
            </a:r>
            <a:r>
              <a:rPr lang="en-US" dirty="0">
                <a:solidFill>
                  <a:srgbClr val="0F59C3"/>
                </a:solidFill>
                <a:latin typeface="Calibri" panose="020F0502020204030204" pitchFamily="34" charset="0"/>
                <a:cs typeface="Calibri" panose="020F0502020204030204" pitchFamily="34" charset="0"/>
              </a:rPr>
              <a:t> </a:t>
            </a:r>
            <a:r>
              <a:rPr lang="en-US" dirty="0">
                <a:solidFill>
                  <a:srgbClr val="005674"/>
                </a:solidFill>
                <a:latin typeface="Calibri" panose="020F0502020204030204" pitchFamily="34" charset="0"/>
                <a:cs typeface="Calibri" panose="020F0502020204030204" pitchFamily="34" charset="0"/>
              </a:rPr>
              <a:t>manage system operations and maintenance</a:t>
            </a:r>
          </a:p>
          <a:p>
            <a:pPr marL="171446" indent="-171446" defTabSz="457172">
              <a:buFont typeface="Arial" panose="020B0604020202020204" pitchFamily="34" charset="0"/>
              <a:buChar char="•"/>
              <a:defRPr/>
            </a:pPr>
            <a:endParaRPr lang="en-US" dirty="0">
              <a:solidFill>
                <a:srgbClr val="0F59C3"/>
              </a:solidFill>
              <a:latin typeface="Calibri" panose="020F0502020204030204" pitchFamily="34" charset="0"/>
              <a:cs typeface="Calibri" panose="020F0502020204030204" pitchFamily="34" charset="0"/>
            </a:endParaRPr>
          </a:p>
          <a:p>
            <a:pPr marL="171446" indent="-171446" defTabSz="457172">
              <a:buFont typeface="Arial" panose="020B0604020202020204" pitchFamily="34" charset="0"/>
              <a:buChar char="•"/>
              <a:defRPr/>
            </a:pPr>
            <a:r>
              <a:rPr lang="en-US" dirty="0">
                <a:solidFill>
                  <a:srgbClr val="005674"/>
                </a:solidFill>
                <a:latin typeface="Calibri" panose="020F0502020204030204" pitchFamily="34" charset="0"/>
                <a:cs typeface="Calibri" panose="020F0502020204030204" pitchFamily="34" charset="0"/>
              </a:rPr>
              <a:t>Contractually committed, long-term, </a:t>
            </a:r>
            <a:r>
              <a:rPr lang="en-US" b="1" dirty="0">
                <a:solidFill>
                  <a:schemeClr val="bg1"/>
                </a:solidFill>
                <a:latin typeface="Calibri" panose="020F0502020204030204" pitchFamily="34" charset="0"/>
                <a:cs typeface="Calibri" panose="020F0502020204030204" pitchFamily="34" charset="0"/>
              </a:rPr>
              <a:t>predictable</a:t>
            </a:r>
            <a:r>
              <a:rPr lang="en-US" dirty="0">
                <a:solidFill>
                  <a:srgbClr val="0F59C3"/>
                </a:solidFill>
                <a:latin typeface="Calibri" panose="020F0502020204030204" pitchFamily="34" charset="0"/>
                <a:cs typeface="Calibri" panose="020F0502020204030204" pitchFamily="34" charset="0"/>
              </a:rPr>
              <a:t> </a:t>
            </a:r>
            <a:r>
              <a:rPr lang="en-US" dirty="0">
                <a:solidFill>
                  <a:srgbClr val="005674"/>
                </a:solidFill>
                <a:latin typeface="Calibri" panose="020F0502020204030204" pitchFamily="34" charset="0"/>
                <a:cs typeface="Calibri" panose="020F0502020204030204" pitchFamily="34" charset="0"/>
              </a:rPr>
              <a:t>OPEX</a:t>
            </a:r>
          </a:p>
          <a:p>
            <a:pPr defTabSz="457172">
              <a:defRPr/>
            </a:pPr>
            <a:endParaRPr lang="en-US" dirty="0">
              <a:solidFill>
                <a:srgbClr val="0F59C3"/>
              </a:solidFill>
              <a:latin typeface="Calibri" panose="020F0502020204030204" pitchFamily="34" charset="0"/>
              <a:cs typeface="Calibri" panose="020F0502020204030204" pitchFamily="34" charset="0"/>
            </a:endParaRPr>
          </a:p>
          <a:p>
            <a:pPr defTabSz="457172">
              <a:defRPr/>
            </a:pPr>
            <a:endParaRPr lang="en-US" dirty="0">
              <a:solidFill>
                <a:srgbClr val="0F59C3"/>
              </a:solidFill>
              <a:latin typeface="Calibri" panose="020F0502020204030204" pitchFamily="34" charset="0"/>
              <a:cs typeface="Calibri" panose="020F0502020204030204" pitchFamily="34" charset="0"/>
            </a:endParaRPr>
          </a:p>
          <a:p>
            <a:pPr marL="171446" indent="-171446" defTabSz="457172">
              <a:buFont typeface="Arial" panose="020B0604020202020204" pitchFamily="34" charset="0"/>
              <a:buChar char="•"/>
              <a:defRPr/>
            </a:pPr>
            <a:r>
              <a:rPr lang="en-US" b="1" dirty="0">
                <a:solidFill>
                  <a:schemeClr val="bg1"/>
                </a:solidFill>
                <a:latin typeface="Calibri" panose="020F0502020204030204" pitchFamily="34" charset="0"/>
                <a:cs typeface="Calibri" panose="020F0502020204030204" pitchFamily="34" charset="0"/>
              </a:rPr>
              <a:t>Reliable</a:t>
            </a:r>
            <a:r>
              <a:rPr lang="en-US" dirty="0">
                <a:solidFill>
                  <a:schemeClr val="bg1"/>
                </a:solidFill>
                <a:latin typeface="Calibri" panose="020F0502020204030204" pitchFamily="34" charset="0"/>
                <a:cs typeface="Calibri" panose="020F0502020204030204" pitchFamily="34" charset="0"/>
              </a:rPr>
              <a:t> </a:t>
            </a:r>
            <a:r>
              <a:rPr lang="en-US" dirty="0">
                <a:solidFill>
                  <a:srgbClr val="005674"/>
                </a:solidFill>
                <a:latin typeface="Calibri" panose="020F0502020204030204" pitchFamily="34" charset="0"/>
                <a:cs typeface="Calibri" panose="020F0502020204030204" pitchFamily="34" charset="0"/>
              </a:rPr>
              <a:t>system performance for efficiency and</a:t>
            </a:r>
            <a:r>
              <a:rPr lang="en-US" dirty="0">
                <a:solidFill>
                  <a:srgbClr val="0F59C3"/>
                </a:solidFill>
                <a:latin typeface="Calibri" panose="020F0502020204030204" pitchFamily="34" charset="0"/>
                <a:cs typeface="Calibri" panose="020F0502020204030204" pitchFamily="34" charset="0"/>
              </a:rPr>
              <a:t> </a:t>
            </a:r>
            <a:r>
              <a:rPr lang="en-US" b="1" dirty="0">
                <a:solidFill>
                  <a:schemeClr val="bg1"/>
                </a:solidFill>
                <a:latin typeface="Calibri" panose="020F0502020204030204" pitchFamily="34" charset="0"/>
                <a:cs typeface="Calibri" panose="020F0502020204030204" pitchFamily="34" charset="0"/>
              </a:rPr>
              <a:t>sustainability</a:t>
            </a:r>
          </a:p>
        </p:txBody>
      </p:sp>
      <p:sp>
        <p:nvSpPr>
          <p:cNvPr id="29" name="TextBox 28">
            <a:extLst>
              <a:ext uri="{FF2B5EF4-FFF2-40B4-BE49-F238E27FC236}">
                <a16:creationId xmlns:a16="http://schemas.microsoft.com/office/drawing/2014/main" id="{1DDA3631-D850-466B-BBA3-FEC28ADD1B5F}"/>
              </a:ext>
            </a:extLst>
          </p:cNvPr>
          <p:cNvSpPr txBox="1"/>
          <p:nvPr/>
        </p:nvSpPr>
        <p:spPr>
          <a:xfrm>
            <a:off x="7162799" y="1614040"/>
            <a:ext cx="4713689" cy="369332"/>
          </a:xfrm>
          <a:prstGeom prst="rect">
            <a:avLst/>
          </a:prstGeom>
          <a:noFill/>
        </p:spPr>
        <p:txBody>
          <a:bodyPr wrap="square" rtlCol="0">
            <a:spAutoFit/>
          </a:bodyPr>
          <a:lstStyle/>
          <a:p>
            <a:pPr algn="ctr" defTabSz="457172">
              <a:defRPr/>
            </a:pPr>
            <a:r>
              <a:rPr lang="en-US" b="1" dirty="0">
                <a:solidFill>
                  <a:srgbClr val="005674"/>
                </a:solidFill>
                <a:latin typeface="Arial"/>
                <a:cs typeface="Arial"/>
              </a:rPr>
              <a:t>Energy as a Service</a:t>
            </a:r>
          </a:p>
        </p:txBody>
      </p:sp>
      <p:sp>
        <p:nvSpPr>
          <p:cNvPr id="30" name="Arrow: Right 13">
            <a:extLst>
              <a:ext uri="{FF2B5EF4-FFF2-40B4-BE49-F238E27FC236}">
                <a16:creationId xmlns:a16="http://schemas.microsoft.com/office/drawing/2014/main" id="{FB8D8706-B4DC-46AE-BFC4-0F8F2244BD30}"/>
              </a:ext>
            </a:extLst>
          </p:cNvPr>
          <p:cNvSpPr/>
          <p:nvPr/>
        </p:nvSpPr>
        <p:spPr>
          <a:xfrm>
            <a:off x="5207230" y="2181097"/>
            <a:ext cx="1766828" cy="323857"/>
          </a:xfrm>
          <a:prstGeom prst="rightArrow">
            <a:avLst/>
          </a:prstGeom>
          <a:gradFill>
            <a:gsLst>
              <a:gs pos="0">
                <a:srgbClr val="0F59C3"/>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2">
              <a:defRPr/>
            </a:pPr>
            <a:endParaRPr lang="en-US" dirty="0">
              <a:solidFill>
                <a:srgbClr val="005674"/>
              </a:solidFill>
              <a:latin typeface="Arial"/>
            </a:endParaRPr>
          </a:p>
        </p:txBody>
      </p:sp>
      <p:sp>
        <p:nvSpPr>
          <p:cNvPr id="14" name="Arrow: Right 13">
            <a:extLst>
              <a:ext uri="{FF2B5EF4-FFF2-40B4-BE49-F238E27FC236}">
                <a16:creationId xmlns:a16="http://schemas.microsoft.com/office/drawing/2014/main" id="{FB8D8706-B4DC-46AE-BFC4-0F8F2244BD30}"/>
              </a:ext>
            </a:extLst>
          </p:cNvPr>
          <p:cNvSpPr/>
          <p:nvPr/>
        </p:nvSpPr>
        <p:spPr>
          <a:xfrm>
            <a:off x="5207230" y="4676550"/>
            <a:ext cx="1766828" cy="323857"/>
          </a:xfrm>
          <a:prstGeom prst="rightArrow">
            <a:avLst/>
          </a:prstGeom>
          <a:gradFill>
            <a:gsLst>
              <a:gs pos="0">
                <a:srgbClr val="0F59C3"/>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2">
              <a:defRPr/>
            </a:pPr>
            <a:endParaRPr lang="en-US" dirty="0">
              <a:solidFill>
                <a:srgbClr val="0F59C3"/>
              </a:solidFill>
              <a:latin typeface="Arial"/>
            </a:endParaRPr>
          </a:p>
        </p:txBody>
      </p:sp>
      <p:sp>
        <p:nvSpPr>
          <p:cNvPr id="15" name="Arrow: Right 13">
            <a:extLst>
              <a:ext uri="{FF2B5EF4-FFF2-40B4-BE49-F238E27FC236}">
                <a16:creationId xmlns:a16="http://schemas.microsoft.com/office/drawing/2014/main" id="{FB8D8706-B4DC-46AE-BFC4-0F8F2244BD30}"/>
              </a:ext>
            </a:extLst>
          </p:cNvPr>
          <p:cNvSpPr/>
          <p:nvPr/>
        </p:nvSpPr>
        <p:spPr>
          <a:xfrm>
            <a:off x="5207230" y="3045633"/>
            <a:ext cx="1766828" cy="323857"/>
          </a:xfrm>
          <a:prstGeom prst="rightArrow">
            <a:avLst/>
          </a:prstGeom>
          <a:gradFill>
            <a:gsLst>
              <a:gs pos="0">
                <a:srgbClr val="0F59C3"/>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2">
              <a:defRPr/>
            </a:pPr>
            <a:endParaRPr lang="en-US" dirty="0">
              <a:solidFill>
                <a:srgbClr val="0F59C3"/>
              </a:solidFill>
              <a:latin typeface="Arial"/>
            </a:endParaRPr>
          </a:p>
        </p:txBody>
      </p:sp>
      <p:sp>
        <p:nvSpPr>
          <p:cNvPr id="16" name="Arrow: Right 13">
            <a:extLst>
              <a:ext uri="{FF2B5EF4-FFF2-40B4-BE49-F238E27FC236}">
                <a16:creationId xmlns:a16="http://schemas.microsoft.com/office/drawing/2014/main" id="{FB8D8706-B4DC-46AE-BFC4-0F8F2244BD30}"/>
              </a:ext>
            </a:extLst>
          </p:cNvPr>
          <p:cNvSpPr/>
          <p:nvPr/>
        </p:nvSpPr>
        <p:spPr>
          <a:xfrm>
            <a:off x="5207230" y="3902442"/>
            <a:ext cx="1766828" cy="323857"/>
          </a:xfrm>
          <a:prstGeom prst="rightArrow">
            <a:avLst/>
          </a:prstGeom>
          <a:gradFill>
            <a:gsLst>
              <a:gs pos="0">
                <a:srgbClr val="0F59C3"/>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2">
              <a:defRPr/>
            </a:pPr>
            <a:endParaRPr lang="en-US" dirty="0">
              <a:solidFill>
                <a:srgbClr val="0F59C3"/>
              </a:solidFill>
              <a:latin typeface="Arial"/>
            </a:endParaRPr>
          </a:p>
        </p:txBody>
      </p:sp>
      <p:sp>
        <p:nvSpPr>
          <p:cNvPr id="17" name="Arrow: Right 13">
            <a:extLst>
              <a:ext uri="{FF2B5EF4-FFF2-40B4-BE49-F238E27FC236}">
                <a16:creationId xmlns:a16="http://schemas.microsoft.com/office/drawing/2014/main" id="{FB8D8706-B4DC-46AE-BFC4-0F8F2244BD30}"/>
              </a:ext>
            </a:extLst>
          </p:cNvPr>
          <p:cNvSpPr/>
          <p:nvPr/>
        </p:nvSpPr>
        <p:spPr>
          <a:xfrm>
            <a:off x="5207230" y="5577052"/>
            <a:ext cx="1766828" cy="323857"/>
          </a:xfrm>
          <a:prstGeom prst="rightArrow">
            <a:avLst/>
          </a:prstGeom>
          <a:gradFill>
            <a:gsLst>
              <a:gs pos="0">
                <a:srgbClr val="0F59C3"/>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2">
              <a:defRPr/>
            </a:pPr>
            <a:endParaRPr lang="en-US" dirty="0">
              <a:solidFill>
                <a:srgbClr val="0F59C3"/>
              </a:solidFill>
              <a:latin typeface="Arial"/>
            </a:endParaRPr>
          </a:p>
        </p:txBody>
      </p:sp>
    </p:spTree>
    <p:extLst>
      <p:ext uri="{BB962C8B-B14F-4D97-AF65-F5344CB8AC3E}">
        <p14:creationId xmlns:p14="http://schemas.microsoft.com/office/powerpoint/2010/main" val="2760702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a:xfrm>
            <a:off x="4648200" y="6356351"/>
            <a:ext cx="2895600" cy="365125"/>
          </a:xfrm>
        </p:spPr>
        <p:txBody>
          <a:bodyPr/>
          <a:lstStyle/>
          <a:p>
            <a:fld id="{BD88279C-5332-4180-B085-E4F188D724C6}" type="slidenum">
              <a:rPr lang="en-US" smtClean="0"/>
              <a:t>27</a:t>
            </a:fld>
            <a:endParaRPr lang="en-US" dirty="0"/>
          </a:p>
        </p:txBody>
      </p:sp>
      <p:sp>
        <p:nvSpPr>
          <p:cNvPr id="7" name="Rectangle 2"/>
          <p:cNvSpPr>
            <a:spLocks noGrp="1" noChangeArrowheads="1"/>
          </p:cNvSpPr>
          <p:nvPr>
            <p:ph type="title"/>
          </p:nvPr>
        </p:nvSpPr>
        <p:spPr>
          <a:xfrm>
            <a:off x="619520" y="438167"/>
            <a:ext cx="8158022" cy="457200"/>
          </a:xfrm>
        </p:spPr>
        <p:txBody>
          <a:bodyPr>
            <a:noAutofit/>
          </a:bodyPr>
          <a:lstStyle/>
          <a:p>
            <a:r>
              <a:rPr lang="en-US" sz="2800" cap="small" dirty="0" err="1">
                <a:latin typeface="Calibri" panose="020F0502020204030204" pitchFamily="34" charset="0"/>
                <a:cs typeface="Calibri" panose="020F0502020204030204" pitchFamily="34" charset="0"/>
              </a:rPr>
              <a:t>EaaS</a:t>
            </a:r>
            <a:r>
              <a:rPr lang="en-US" sz="2800" cap="small" dirty="0">
                <a:latin typeface="Calibri" panose="020F0502020204030204" pitchFamily="34" charset="0"/>
                <a:cs typeface="Calibri" panose="020F0502020204030204" pitchFamily="34" charset="0"/>
              </a:rPr>
              <a:t> – What Would the Structure Look Like?</a:t>
            </a:r>
          </a:p>
        </p:txBody>
      </p:sp>
      <p:sp>
        <p:nvSpPr>
          <p:cNvPr id="5" name="TextBox 4"/>
          <p:cNvSpPr txBox="1"/>
          <p:nvPr/>
        </p:nvSpPr>
        <p:spPr>
          <a:xfrm>
            <a:off x="629912" y="2484533"/>
            <a:ext cx="3540958" cy="2862322"/>
          </a:xfrm>
          <a:prstGeom prst="rect">
            <a:avLst/>
          </a:prstGeom>
          <a:solidFill>
            <a:srgbClr val="008265"/>
          </a:solid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Citizens Energy Corporation works with Technology &amp; EPC Partners to develop, construct, own &amp; operate the project.</a:t>
            </a:r>
          </a:p>
          <a:p>
            <a:endParaRPr lang="en-US" sz="2000" b="1" dirty="0">
              <a:solidFill>
                <a:schemeClr val="bg1"/>
              </a:solidFill>
              <a:latin typeface="Calibri" panose="020F0502020204030204" pitchFamily="34" charset="0"/>
              <a:cs typeface="Calibri" panose="020F0502020204030204" pitchFamily="34" charset="0"/>
            </a:endParaRPr>
          </a:p>
          <a:p>
            <a:r>
              <a:rPr lang="en-US" sz="2000" b="1" dirty="0">
                <a:solidFill>
                  <a:schemeClr val="bg1"/>
                </a:solidFill>
                <a:latin typeface="Calibri" panose="020F0502020204030204" pitchFamily="34" charset="0"/>
                <a:cs typeface="Calibri" panose="020F0502020204030204" pitchFamily="34" charset="0"/>
              </a:rPr>
              <a:t>Customer pays monthly fee to cover capital and operating costs</a:t>
            </a:r>
          </a:p>
          <a:p>
            <a:endParaRPr lang="en-US" sz="2000" b="1" dirty="0">
              <a:solidFill>
                <a:schemeClr val="bg1"/>
              </a:solidFill>
              <a:latin typeface="Calibri" panose="020F0502020204030204" pitchFamily="34" charset="0"/>
              <a:cs typeface="Calibri" panose="020F0502020204030204" pitchFamily="34" charset="0"/>
            </a:endParaRPr>
          </a:p>
        </p:txBody>
      </p:sp>
      <p:sp>
        <p:nvSpPr>
          <p:cNvPr id="56" name="TextBox 55"/>
          <p:cNvSpPr txBox="1"/>
          <p:nvPr/>
        </p:nvSpPr>
        <p:spPr>
          <a:xfrm>
            <a:off x="8033045" y="2479232"/>
            <a:ext cx="3540958" cy="2862322"/>
          </a:xfrm>
          <a:prstGeom prst="rect">
            <a:avLst/>
          </a:prstGeom>
          <a:solidFill>
            <a:srgbClr val="00155D"/>
          </a:solidFill>
        </p:spPr>
        <p:txBody>
          <a:bodyPr wrap="square" rtlCol="0">
            <a:spAutoFit/>
          </a:bodyPr>
          <a:lstStyle/>
          <a:p>
            <a:pPr algn="ctr"/>
            <a:endParaRPr lang="en-US" sz="2000"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Customer Benefits</a:t>
            </a:r>
          </a:p>
          <a:p>
            <a:pPr algn="ct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bg1"/>
                </a:solidFill>
                <a:cs typeface="Arial" panose="020B0604020202020204" pitchFamily="34" charset="0"/>
              </a:rPr>
              <a:t>Cost savings &amp; Predictability</a:t>
            </a:r>
          </a:p>
          <a:p>
            <a:pPr marL="285750" indent="-285750">
              <a:buFont typeface="Arial" panose="020B0604020202020204" pitchFamily="34" charset="0"/>
              <a:buChar char="•"/>
            </a:pPr>
            <a:r>
              <a:rPr lang="en-US" sz="2000" dirty="0">
                <a:solidFill>
                  <a:schemeClr val="bg1"/>
                </a:solidFill>
                <a:cs typeface="Arial" panose="020B0604020202020204" pitchFamily="34" charset="0"/>
              </a:rPr>
              <a:t>Risk Mitigation</a:t>
            </a:r>
          </a:p>
          <a:p>
            <a:pPr marL="285750" indent="-285750">
              <a:buFont typeface="Arial" panose="020B0604020202020204" pitchFamily="34" charset="0"/>
              <a:buChar char="•"/>
            </a:pPr>
            <a:r>
              <a:rPr lang="en-US" sz="2000" dirty="0">
                <a:solidFill>
                  <a:schemeClr val="bg1"/>
                </a:solidFill>
                <a:cs typeface="Arial" panose="020B0604020202020204" pitchFamily="34" charset="0"/>
              </a:rPr>
              <a:t>Resilience &amp; Reliability</a:t>
            </a:r>
          </a:p>
          <a:p>
            <a:pPr marL="285750" indent="-285750">
              <a:buFont typeface="Arial" panose="020B0604020202020204" pitchFamily="34" charset="0"/>
              <a:buChar char="•"/>
            </a:pPr>
            <a:r>
              <a:rPr lang="en-US" sz="2000" dirty="0">
                <a:solidFill>
                  <a:schemeClr val="bg1"/>
                </a:solidFill>
                <a:cs typeface="Arial" panose="020B0604020202020204" pitchFamily="34" charset="0"/>
              </a:rPr>
              <a:t>Sustainability &amp; Efficiency</a:t>
            </a:r>
          </a:p>
          <a:p>
            <a:pPr marL="285750" indent="-285750">
              <a:buFont typeface="Arial" panose="020B0604020202020204" pitchFamily="34" charset="0"/>
              <a:buChar char="•"/>
            </a:pPr>
            <a:r>
              <a:rPr lang="en-US" sz="2000" dirty="0">
                <a:solidFill>
                  <a:schemeClr val="bg1"/>
                </a:solidFill>
                <a:cs typeface="Arial" panose="020B0604020202020204" pitchFamily="34" charset="0"/>
              </a:rPr>
              <a:t>Infrastructure Upgrades</a:t>
            </a:r>
          </a:p>
          <a:p>
            <a:pPr marL="285750" indent="-285750">
              <a:buFont typeface="Arial" panose="020B0604020202020204" pitchFamily="34" charset="0"/>
              <a:buChar char="•"/>
            </a:pPr>
            <a:endParaRPr lang="en-US" sz="2000" dirty="0">
              <a:solidFill>
                <a:schemeClr val="bg1"/>
              </a:solidFill>
              <a:cs typeface="Arial" panose="020B0604020202020204" pitchFamily="34" charset="0"/>
            </a:endParaRPr>
          </a:p>
        </p:txBody>
      </p:sp>
      <p:grpSp>
        <p:nvGrpSpPr>
          <p:cNvPr id="3" name="Group 2"/>
          <p:cNvGrpSpPr/>
          <p:nvPr/>
        </p:nvGrpSpPr>
        <p:grpSpPr>
          <a:xfrm>
            <a:off x="3850814" y="4875435"/>
            <a:ext cx="4436157" cy="586166"/>
            <a:chOff x="2351114" y="3480693"/>
            <a:chExt cx="3886835" cy="586166"/>
          </a:xfrm>
        </p:grpSpPr>
        <p:sp>
          <p:nvSpPr>
            <p:cNvPr id="9" name="Right Arrow 8"/>
            <p:cNvSpPr/>
            <p:nvPr/>
          </p:nvSpPr>
          <p:spPr>
            <a:xfrm rot="10800000">
              <a:off x="2351114" y="3480693"/>
              <a:ext cx="3886835" cy="586166"/>
            </a:xfrm>
            <a:prstGeom prst="rightArrow">
              <a:avLst/>
            </a:prstGeom>
            <a:solidFill>
              <a:srgbClr val="00155D"/>
            </a:solidFill>
            <a:ln>
              <a:solidFill>
                <a:srgbClr val="0015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0" name="TextBox 9"/>
            <p:cNvSpPr txBox="1"/>
            <p:nvPr/>
          </p:nvSpPr>
          <p:spPr>
            <a:xfrm>
              <a:off x="2862971" y="3589110"/>
              <a:ext cx="2700078" cy="400110"/>
            </a:xfrm>
            <a:prstGeom prst="rect">
              <a:avLst/>
            </a:prstGeom>
          </p:spPr>
          <p:txBody>
            <a:bodyPr wrap="none" rtlCol="0">
              <a:spAutoFit/>
            </a:bodyPr>
            <a:lstStyle/>
            <a:p>
              <a:r>
                <a:rPr lang="en-US" sz="2000" b="1" dirty="0">
                  <a:solidFill>
                    <a:schemeClr val="bg1"/>
                  </a:solidFill>
                  <a:latin typeface="Calibri" panose="020F0502020204030204" pitchFamily="34" charset="0"/>
                  <a:cs typeface="Calibri" panose="020F0502020204030204" pitchFamily="34" charset="0"/>
                </a:rPr>
                <a:t>Energy Services Agreement</a:t>
              </a:r>
            </a:p>
          </p:txBody>
        </p:sp>
      </p:grpSp>
      <p:grpSp>
        <p:nvGrpSpPr>
          <p:cNvPr id="13" name="Group 12"/>
          <p:cNvGrpSpPr/>
          <p:nvPr/>
        </p:nvGrpSpPr>
        <p:grpSpPr>
          <a:xfrm>
            <a:off x="4838700" y="2851054"/>
            <a:ext cx="2514599" cy="2101946"/>
            <a:chOff x="3373699" y="4961477"/>
            <a:chExt cx="1432720" cy="1114785"/>
          </a:xfrm>
        </p:grpSpPr>
        <p:sp>
          <p:nvSpPr>
            <p:cNvPr id="68" name="Freeform 67"/>
            <p:cNvSpPr/>
            <p:nvPr/>
          </p:nvSpPr>
          <p:spPr>
            <a:xfrm>
              <a:off x="3373699" y="4961477"/>
              <a:ext cx="1421691" cy="1107815"/>
            </a:xfrm>
            <a:custGeom>
              <a:avLst/>
              <a:gdLst>
                <a:gd name="connsiteX0" fmla="*/ 921715 w 1843430"/>
                <a:gd name="connsiteY0" fmla="*/ 0 h 1843430"/>
                <a:gd name="connsiteX1" fmla="*/ 1719944 w 1843430"/>
                <a:gd name="connsiteY1" fmla="*/ 460857 h 1843430"/>
                <a:gd name="connsiteX2" fmla="*/ 1719944 w 1843430"/>
                <a:gd name="connsiteY2" fmla="*/ 1382572 h 1843430"/>
                <a:gd name="connsiteX3" fmla="*/ 921715 w 1843430"/>
                <a:gd name="connsiteY3" fmla="*/ 921715 h 1843430"/>
                <a:gd name="connsiteX4" fmla="*/ 921715 w 1843430"/>
                <a:gd name="connsiteY4" fmla="*/ 0 h 1843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430" h="1843430">
                  <a:moveTo>
                    <a:pt x="921715" y="0"/>
                  </a:moveTo>
                  <a:cubicBezTo>
                    <a:pt x="1251012" y="0"/>
                    <a:pt x="1555295" y="175678"/>
                    <a:pt x="1719944" y="460857"/>
                  </a:cubicBezTo>
                  <a:cubicBezTo>
                    <a:pt x="1884593" y="746037"/>
                    <a:pt x="1884593" y="1097392"/>
                    <a:pt x="1719944" y="1382572"/>
                  </a:cubicBezTo>
                  <a:lnTo>
                    <a:pt x="921715" y="921715"/>
                  </a:lnTo>
                  <a:lnTo>
                    <a:pt x="921715" y="0"/>
                  </a:lnTo>
                  <a:close/>
                </a:path>
              </a:pathLst>
            </a:custGeom>
            <a:solidFill>
              <a:srgbClr val="FF0000"/>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128140" tIns="464434" rIns="341611" bIns="1013076" numCol="1" spcCol="1270" anchor="ctr" anchorCtr="0">
              <a:noAutofit/>
            </a:bodyPr>
            <a:lstStyle/>
            <a:p>
              <a:pPr algn="ctr" defTabSz="1200150">
                <a:lnSpc>
                  <a:spcPct val="90000"/>
                </a:lnSpc>
                <a:spcBef>
                  <a:spcPct val="0"/>
                </a:spcBef>
                <a:spcAft>
                  <a:spcPct val="35000"/>
                </a:spcAft>
              </a:pPr>
              <a:endParaRPr lang="en-US" sz="2700" dirty="0">
                <a:solidFill>
                  <a:sysClr val="window" lastClr="FFFFFF"/>
                </a:solidFill>
                <a:latin typeface="Arial"/>
              </a:endParaRPr>
            </a:p>
          </p:txBody>
        </p:sp>
        <p:sp>
          <p:nvSpPr>
            <p:cNvPr id="69" name="Freeform 68"/>
            <p:cNvSpPr/>
            <p:nvPr/>
          </p:nvSpPr>
          <p:spPr>
            <a:xfrm>
              <a:off x="3392866" y="4967542"/>
              <a:ext cx="1402523" cy="1108720"/>
            </a:xfrm>
            <a:custGeom>
              <a:avLst/>
              <a:gdLst>
                <a:gd name="connsiteX0" fmla="*/ 1719944 w 1843430"/>
                <a:gd name="connsiteY0" fmla="*/ 1382573 h 1843430"/>
                <a:gd name="connsiteX1" fmla="*/ 921715 w 1843430"/>
                <a:gd name="connsiteY1" fmla="*/ 1843431 h 1843430"/>
                <a:gd name="connsiteX2" fmla="*/ 123486 w 1843430"/>
                <a:gd name="connsiteY2" fmla="*/ 1382574 h 1843430"/>
                <a:gd name="connsiteX3" fmla="*/ 921715 w 1843430"/>
                <a:gd name="connsiteY3" fmla="*/ 921715 h 1843430"/>
                <a:gd name="connsiteX4" fmla="*/ 1719944 w 1843430"/>
                <a:gd name="connsiteY4" fmla="*/ 1382573 h 1843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430" h="1843430">
                  <a:moveTo>
                    <a:pt x="1719944" y="1382573"/>
                  </a:moveTo>
                  <a:cubicBezTo>
                    <a:pt x="1555295" y="1667753"/>
                    <a:pt x="1251012" y="1843431"/>
                    <a:pt x="921715" y="1843431"/>
                  </a:cubicBezTo>
                  <a:cubicBezTo>
                    <a:pt x="592418" y="1843431"/>
                    <a:pt x="288135" y="1667753"/>
                    <a:pt x="123486" y="1382574"/>
                  </a:cubicBezTo>
                  <a:lnTo>
                    <a:pt x="921715" y="921715"/>
                  </a:lnTo>
                  <a:lnTo>
                    <a:pt x="1719944" y="1382573"/>
                  </a:lnTo>
                  <a:close/>
                </a:path>
              </a:pathLst>
            </a:custGeom>
            <a:solidFill>
              <a:srgbClr val="7030A0"/>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58626" tIns="1278427" rIns="658626" bIns="225038" numCol="1" spcCol="1270" anchor="ctr" anchorCtr="0">
              <a:noAutofit/>
            </a:bodyPr>
            <a:lstStyle/>
            <a:p>
              <a:pPr algn="ctr" defTabSz="1111250">
                <a:lnSpc>
                  <a:spcPct val="90000"/>
                </a:lnSpc>
                <a:spcBef>
                  <a:spcPct val="0"/>
                </a:spcBef>
                <a:spcAft>
                  <a:spcPct val="35000"/>
                </a:spcAft>
              </a:pPr>
              <a:endParaRPr lang="en-US" sz="2500" dirty="0">
                <a:solidFill>
                  <a:sysClr val="window" lastClr="FFFFFF"/>
                </a:solidFill>
                <a:latin typeface="Arial"/>
              </a:endParaRPr>
            </a:p>
          </p:txBody>
        </p:sp>
        <p:sp>
          <p:nvSpPr>
            <p:cNvPr id="70" name="Freeform 69"/>
            <p:cNvSpPr/>
            <p:nvPr/>
          </p:nvSpPr>
          <p:spPr>
            <a:xfrm>
              <a:off x="3402058" y="4961477"/>
              <a:ext cx="1351226" cy="1111266"/>
            </a:xfrm>
            <a:custGeom>
              <a:avLst/>
              <a:gdLst>
                <a:gd name="connsiteX0" fmla="*/ 123486 w 1843430"/>
                <a:gd name="connsiteY0" fmla="*/ 1382573 h 1843430"/>
                <a:gd name="connsiteX1" fmla="*/ 123486 w 1843430"/>
                <a:gd name="connsiteY1" fmla="*/ 460858 h 1843430"/>
                <a:gd name="connsiteX2" fmla="*/ 921715 w 1843430"/>
                <a:gd name="connsiteY2" fmla="*/ 0 h 1843430"/>
                <a:gd name="connsiteX3" fmla="*/ 921715 w 1843430"/>
                <a:gd name="connsiteY3" fmla="*/ 921715 h 1843430"/>
                <a:gd name="connsiteX4" fmla="*/ 123486 w 1843430"/>
                <a:gd name="connsiteY4" fmla="*/ 1382573 h 1843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430" h="1843430">
                  <a:moveTo>
                    <a:pt x="123486" y="1382573"/>
                  </a:moveTo>
                  <a:cubicBezTo>
                    <a:pt x="-41163" y="1097393"/>
                    <a:pt x="-41163" y="746038"/>
                    <a:pt x="123486" y="460858"/>
                  </a:cubicBezTo>
                  <a:cubicBezTo>
                    <a:pt x="288135" y="175678"/>
                    <a:pt x="592418" y="0"/>
                    <a:pt x="921715" y="0"/>
                  </a:cubicBezTo>
                  <a:lnTo>
                    <a:pt x="921715" y="921715"/>
                  </a:lnTo>
                  <a:lnTo>
                    <a:pt x="123486" y="1382573"/>
                  </a:lnTo>
                  <a:close/>
                </a:path>
              </a:pathLst>
            </a:custGeom>
            <a:solidFill>
              <a:srgbClr val="FFC000"/>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23395" tIns="486381" rIns="1146356" bIns="991129" numCol="1" spcCol="1270" anchor="ctr" anchorCtr="0">
              <a:noAutofit/>
            </a:bodyPr>
            <a:lstStyle/>
            <a:p>
              <a:pPr algn="ctr" defTabSz="1200150">
                <a:lnSpc>
                  <a:spcPct val="90000"/>
                </a:lnSpc>
                <a:spcBef>
                  <a:spcPct val="0"/>
                </a:spcBef>
                <a:spcAft>
                  <a:spcPct val="35000"/>
                </a:spcAft>
              </a:pPr>
              <a:endParaRPr lang="en-US" sz="2700" dirty="0">
                <a:solidFill>
                  <a:sysClr val="window" lastClr="FFFFFF"/>
                </a:solidFill>
                <a:latin typeface="Arial"/>
              </a:endParaRPr>
            </a:p>
          </p:txBody>
        </p:sp>
        <p:sp>
          <p:nvSpPr>
            <p:cNvPr id="71" name="TextBox 70"/>
            <p:cNvSpPr txBox="1"/>
            <p:nvPr/>
          </p:nvSpPr>
          <p:spPr>
            <a:xfrm>
              <a:off x="3557458" y="5278009"/>
              <a:ext cx="387686" cy="189118"/>
            </a:xfrm>
            <a:prstGeom prst="rect">
              <a:avLst/>
            </a:prstGeom>
          </p:spPr>
          <p:txBody>
            <a:bodyPr wrap="none" rtlCol="0">
              <a:spAutoFit/>
            </a:bodyPr>
            <a:lstStyle/>
            <a:p>
              <a:r>
                <a:rPr lang="en-US" sz="1400" b="1" dirty="0">
                  <a:solidFill>
                    <a:schemeClr val="bg1"/>
                  </a:solidFill>
                  <a:latin typeface="Arial" panose="020B0604020202020204" pitchFamily="34" charset="0"/>
                  <a:cs typeface="Arial" panose="020B0604020202020204" pitchFamily="34" charset="0"/>
                </a:rPr>
                <a:t>Cost</a:t>
              </a:r>
            </a:p>
          </p:txBody>
        </p:sp>
        <p:sp>
          <p:nvSpPr>
            <p:cNvPr id="72" name="TextBox 71"/>
            <p:cNvSpPr txBox="1"/>
            <p:nvPr/>
          </p:nvSpPr>
          <p:spPr>
            <a:xfrm>
              <a:off x="4094239" y="5278009"/>
              <a:ext cx="712180" cy="189118"/>
            </a:xfrm>
            <a:prstGeom prst="rect">
              <a:avLst/>
            </a:prstGeom>
          </p:spPr>
          <p:txBody>
            <a:bodyPr wrap="none" rtlCol="0">
              <a:spAutoFit/>
            </a:bodyPr>
            <a:lstStyle/>
            <a:p>
              <a:r>
                <a:rPr lang="en-US" sz="1400" b="1" dirty="0">
                  <a:solidFill>
                    <a:schemeClr val="bg1"/>
                  </a:solidFill>
                  <a:latin typeface="Arial" panose="020B0604020202020204" pitchFamily="34" charset="0"/>
                  <a:cs typeface="Arial" panose="020B0604020202020204" pitchFamily="34" charset="0"/>
                </a:rPr>
                <a:t>Resilience</a:t>
              </a:r>
            </a:p>
          </p:txBody>
        </p:sp>
        <p:sp>
          <p:nvSpPr>
            <p:cNvPr id="73" name="TextBox 72"/>
            <p:cNvSpPr txBox="1"/>
            <p:nvPr/>
          </p:nvSpPr>
          <p:spPr>
            <a:xfrm>
              <a:off x="3657600" y="5697480"/>
              <a:ext cx="896843" cy="189118"/>
            </a:xfrm>
            <a:prstGeom prst="rect">
              <a:avLst/>
            </a:prstGeom>
          </p:spPr>
          <p:txBody>
            <a:bodyPr wrap="none" rtlCol="0">
              <a:spAutoFit/>
            </a:bodyPr>
            <a:lstStyle/>
            <a:p>
              <a:r>
                <a:rPr lang="en-US" sz="1400" b="1" dirty="0">
                  <a:solidFill>
                    <a:schemeClr val="bg1"/>
                  </a:solidFill>
                  <a:latin typeface="Arial" panose="020B0604020202020204" pitchFamily="34" charset="0"/>
                  <a:cs typeface="Arial" panose="020B0604020202020204" pitchFamily="34" charset="0"/>
                </a:rPr>
                <a:t>Sustainability</a:t>
              </a:r>
            </a:p>
          </p:txBody>
        </p:sp>
      </p:grpSp>
      <p:sp>
        <p:nvSpPr>
          <p:cNvPr id="8" name="Right Arrow 7"/>
          <p:cNvSpPr/>
          <p:nvPr/>
        </p:nvSpPr>
        <p:spPr>
          <a:xfrm>
            <a:off x="3900572" y="2344895"/>
            <a:ext cx="4446885" cy="605165"/>
          </a:xfrm>
          <a:prstGeom prst="rightArrow">
            <a:avLst/>
          </a:prstGeom>
          <a:solidFill>
            <a:srgbClr val="008265"/>
          </a:solidFill>
          <a:ln>
            <a:solidFill>
              <a:srgbClr val="008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Energy Solution</a:t>
            </a:r>
          </a:p>
        </p:txBody>
      </p:sp>
      <p:sp>
        <p:nvSpPr>
          <p:cNvPr id="22" name="Text Placeholder 7">
            <a:extLst>
              <a:ext uri="{FF2B5EF4-FFF2-40B4-BE49-F238E27FC236}">
                <a16:creationId xmlns:a16="http://schemas.microsoft.com/office/drawing/2014/main" id="{1D7CAAC2-77DB-46D3-85B1-F4ADF7CF6419}"/>
              </a:ext>
            </a:extLst>
          </p:cNvPr>
          <p:cNvSpPr txBox="1">
            <a:spLocks/>
          </p:cNvSpPr>
          <p:nvPr/>
        </p:nvSpPr>
        <p:spPr>
          <a:xfrm>
            <a:off x="629911" y="1148777"/>
            <a:ext cx="11187353" cy="742192"/>
          </a:xfrm>
          <a:prstGeom prst="rect">
            <a:avLst/>
          </a:prstGeom>
        </p:spPr>
        <p:txBody>
          <a:bodyPr vert="horz" lIns="0" tIns="0" rIns="0" bIns="0" rtlCol="0">
            <a:noAutofit/>
          </a:bodyPr>
          <a:lstStyle>
            <a:lvl1pPr marL="172934" indent="-157072" algn="l" defTabSz="456918" rtl="0" eaLnBrk="1" latinLnBrk="0" hangingPunct="1">
              <a:spcBef>
                <a:spcPts val="500"/>
              </a:spcBef>
              <a:spcAft>
                <a:spcPts val="500"/>
              </a:spcAft>
              <a:buClr>
                <a:schemeClr val="bg2"/>
              </a:buClr>
              <a:buFontTx/>
              <a:buNone/>
              <a:defRPr sz="2400" kern="1200">
                <a:solidFill>
                  <a:schemeClr val="tx2"/>
                </a:solidFill>
                <a:latin typeface="Arial"/>
                <a:ea typeface="+mn-ea"/>
                <a:cs typeface="Arial"/>
              </a:defRPr>
            </a:lvl1pPr>
            <a:lvl2pPr marL="361728" indent="-182452" algn="l" defTabSz="447405" rtl="0" eaLnBrk="1" latinLnBrk="0" hangingPunct="1">
              <a:spcBef>
                <a:spcPts val="500"/>
              </a:spcBef>
              <a:spcAft>
                <a:spcPts val="500"/>
              </a:spcAft>
              <a:buClr>
                <a:srgbClr val="36C746"/>
              </a:buClr>
              <a:buFontTx/>
              <a:buNone/>
              <a:defRPr sz="1300" kern="1200">
                <a:solidFill>
                  <a:schemeClr val="accent1"/>
                </a:solidFill>
                <a:latin typeface="Arial"/>
                <a:ea typeface="+mn-ea"/>
                <a:cs typeface="Arial"/>
              </a:defRPr>
            </a:lvl2pPr>
            <a:lvl3pPr marL="537830" indent="-179277" algn="l" defTabSz="456918" rtl="0" eaLnBrk="1" latinLnBrk="0" hangingPunct="1">
              <a:spcBef>
                <a:spcPts val="500"/>
              </a:spcBef>
              <a:spcAft>
                <a:spcPts val="500"/>
              </a:spcAft>
              <a:buClr>
                <a:srgbClr val="36C746"/>
              </a:buClr>
              <a:buFontTx/>
              <a:buNone/>
              <a:defRPr sz="1200" kern="1200">
                <a:solidFill>
                  <a:schemeClr val="accent1"/>
                </a:solidFill>
                <a:latin typeface="Arial"/>
                <a:ea typeface="+mn-ea"/>
                <a:cs typeface="Arial"/>
              </a:defRPr>
            </a:lvl3pPr>
            <a:lvl4pPr marL="718693" indent="-179277" algn="l" defTabSz="456918" rtl="0" eaLnBrk="1" latinLnBrk="0" hangingPunct="1">
              <a:spcBef>
                <a:spcPts val="500"/>
              </a:spcBef>
              <a:spcAft>
                <a:spcPts val="500"/>
              </a:spcAft>
              <a:buClr>
                <a:srgbClr val="36C746"/>
              </a:buClr>
              <a:buFontTx/>
              <a:buNone/>
              <a:defRPr sz="1100" kern="1200">
                <a:solidFill>
                  <a:schemeClr val="accent1"/>
                </a:solidFill>
                <a:latin typeface="Arial"/>
                <a:ea typeface="+mn-ea"/>
                <a:cs typeface="Arial"/>
              </a:defRPr>
            </a:lvl4pPr>
            <a:lvl5pPr marL="896381" indent="-185623" algn="l" defTabSz="456918" rtl="0" eaLnBrk="1" latinLnBrk="0" hangingPunct="1">
              <a:spcBef>
                <a:spcPts val="500"/>
              </a:spcBef>
              <a:spcAft>
                <a:spcPts val="500"/>
              </a:spcAft>
              <a:buClr>
                <a:srgbClr val="36C746"/>
              </a:buClr>
              <a:buFontTx/>
              <a:buNone/>
              <a:defRPr sz="1000" kern="1200">
                <a:solidFill>
                  <a:schemeClr val="accent1"/>
                </a:solidFill>
                <a:latin typeface="Arial"/>
                <a:ea typeface="+mn-ea"/>
                <a:cs typeface="Arial"/>
              </a:defRPr>
            </a:lvl5pPr>
            <a:lvl6pPr marL="895555" indent="-182769" algn="l" defTabSz="456918"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555" indent="-182769" algn="l" defTabSz="456918"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6877" indent="-228465" algn="l" defTabSz="456918" rtl="0" eaLnBrk="1" latinLnBrk="0" hangingPunct="1">
              <a:spcBef>
                <a:spcPct val="20000"/>
              </a:spcBef>
              <a:buFont typeface="Arial"/>
              <a:buChar char="•"/>
              <a:defRPr sz="2000" kern="1200">
                <a:solidFill>
                  <a:schemeClr val="tx1"/>
                </a:solidFill>
                <a:latin typeface="+mn-lt"/>
                <a:ea typeface="+mn-ea"/>
                <a:cs typeface="+mn-cs"/>
              </a:defRPr>
            </a:lvl8pPr>
            <a:lvl9pPr marL="3883795" indent="-228465" algn="l" defTabSz="456918"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812760">
              <a:spcBef>
                <a:spcPts val="667"/>
              </a:spcBef>
              <a:spcAft>
                <a:spcPts val="667"/>
              </a:spcAft>
              <a:buClr>
                <a:srgbClr val="3DCD58"/>
              </a:buClr>
              <a:defRPr/>
            </a:pPr>
            <a:r>
              <a:rPr lang="en-AU" dirty="0">
                <a:solidFill>
                  <a:schemeClr val="tx1"/>
                </a:solidFill>
                <a:latin typeface="+mj-lt"/>
                <a:cs typeface="Calibri" panose="020F0502020204030204" pitchFamily="34" charset="0"/>
              </a:rPr>
              <a:t>Structure works like a Solar Power Purchase Agreement (PPA), but it doesn’t need to be based on energy production or usage.</a:t>
            </a:r>
            <a:endParaRPr lang="en-US" dirty="0">
              <a:solidFill>
                <a:schemeClr val="tx1"/>
              </a:solidFill>
              <a:latin typeface="+mj-lt"/>
              <a:cs typeface="Calibri" panose="020F0502020204030204" pitchFamily="34" charset="0"/>
            </a:endParaRPr>
          </a:p>
        </p:txBody>
      </p:sp>
    </p:spTree>
    <p:extLst>
      <p:ext uri="{BB962C8B-B14F-4D97-AF65-F5344CB8AC3E}">
        <p14:creationId xmlns:p14="http://schemas.microsoft.com/office/powerpoint/2010/main" val="2936780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a:xfrm>
            <a:off x="4648200" y="6356351"/>
            <a:ext cx="2895600" cy="365125"/>
          </a:xfrm>
        </p:spPr>
        <p:txBody>
          <a:bodyPr/>
          <a:lstStyle/>
          <a:p>
            <a:fld id="{BD88279C-5332-4180-B085-E4F188D724C6}" type="slidenum">
              <a:rPr lang="en-US" smtClean="0"/>
              <a:t>28</a:t>
            </a:fld>
            <a:endParaRPr lang="en-US" dirty="0"/>
          </a:p>
        </p:txBody>
      </p:sp>
      <p:sp>
        <p:nvSpPr>
          <p:cNvPr id="7" name="Rectangle 2"/>
          <p:cNvSpPr>
            <a:spLocks noGrp="1" noChangeArrowheads="1"/>
          </p:cNvSpPr>
          <p:nvPr>
            <p:ph type="title"/>
          </p:nvPr>
        </p:nvSpPr>
        <p:spPr>
          <a:xfrm>
            <a:off x="417176" y="448733"/>
            <a:ext cx="8158022" cy="457200"/>
          </a:xfrm>
        </p:spPr>
        <p:txBody>
          <a:bodyPr>
            <a:noAutofit/>
          </a:bodyPr>
          <a:lstStyle/>
          <a:p>
            <a:r>
              <a:rPr lang="en-US" sz="2800" cap="small" dirty="0">
                <a:latin typeface="Calibri" panose="020F0502020204030204" pitchFamily="34" charset="0"/>
                <a:cs typeface="Calibri" panose="020F0502020204030204" pitchFamily="34" charset="0"/>
              </a:rPr>
              <a:t>Challenges and Hurdles</a:t>
            </a:r>
          </a:p>
        </p:txBody>
      </p:sp>
      <p:sp>
        <p:nvSpPr>
          <p:cNvPr id="5" name="Text Placeholder 5">
            <a:extLst>
              <a:ext uri="{FF2B5EF4-FFF2-40B4-BE49-F238E27FC236}">
                <a16:creationId xmlns:a16="http://schemas.microsoft.com/office/drawing/2014/main" id="{EFDC5267-A454-457E-96EC-A7DD077C6C0A}"/>
              </a:ext>
            </a:extLst>
          </p:cNvPr>
          <p:cNvSpPr txBox="1">
            <a:spLocks/>
          </p:cNvSpPr>
          <p:nvPr/>
        </p:nvSpPr>
        <p:spPr>
          <a:xfrm>
            <a:off x="389467" y="1380067"/>
            <a:ext cx="10972800" cy="4800600"/>
          </a:xfrm>
          <a:prstGeom prst="rect">
            <a:avLst/>
          </a:prstGeom>
        </p:spPr>
        <p:txBody>
          <a:bodyPr/>
          <a:lstStyle>
            <a:lvl1pPr marL="342172" indent="-342172" algn="l" defTabSz="456243" rtl="0" eaLnBrk="1" latinLnBrk="0" hangingPunct="1">
              <a:spcBef>
                <a:spcPct val="20000"/>
              </a:spcBef>
              <a:buFont typeface="Arial"/>
              <a:buChar char="•"/>
              <a:defRPr sz="32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a:lstStyle>
          <a:p>
            <a:pPr defTabSz="685862" eaLnBrk="0" hangingPunct="0">
              <a:spcBef>
                <a:spcPts val="0"/>
              </a:spcBef>
              <a:spcAft>
                <a:spcPts val="600"/>
              </a:spcAft>
              <a:defRPr/>
            </a:pPr>
            <a:r>
              <a:rPr lang="en-US" altLang="en-US" sz="2400" dirty="0">
                <a:latin typeface="Calibri" panose="020F0502020204030204" pitchFamily="34" charset="0"/>
                <a:cs typeface="Calibri" panose="020F0502020204030204" pitchFamily="34" charset="0"/>
              </a:rPr>
              <a:t>Massachusetts municipalities across the state identify resilient power supply as a top concern due to more frequent extreme weather and power outages in Municipal Vulnerability Preparedness (MVP) Plans</a:t>
            </a:r>
          </a:p>
          <a:p>
            <a:pPr defTabSz="685862" eaLnBrk="0" hangingPunct="0">
              <a:spcBef>
                <a:spcPts val="0"/>
              </a:spcBef>
              <a:spcAft>
                <a:spcPts val="600"/>
              </a:spcAft>
              <a:defRPr/>
            </a:pPr>
            <a:r>
              <a:rPr lang="en-US" altLang="en-US" sz="2400" dirty="0">
                <a:latin typeface="Calibri" panose="020F0502020204030204" pitchFamily="34" charset="0"/>
                <a:cs typeface="Calibri" panose="020F0502020204030204" pitchFamily="34" charset="0"/>
              </a:rPr>
              <a:t>A microgrid needs to be more resilient than the grid to operate during outages</a:t>
            </a:r>
          </a:p>
          <a:p>
            <a:pPr defTabSz="685862" eaLnBrk="0" hangingPunct="0">
              <a:spcBef>
                <a:spcPts val="0"/>
              </a:spcBef>
              <a:spcAft>
                <a:spcPts val="600"/>
              </a:spcAft>
              <a:defRPr/>
            </a:pPr>
            <a:r>
              <a:rPr lang="en-US" altLang="en-US" sz="2400" dirty="0">
                <a:latin typeface="Calibri" panose="020F0502020204030204" pitchFamily="34" charset="0"/>
                <a:cs typeface="Calibri" panose="020F0502020204030204" pitchFamily="34" charset="0"/>
              </a:rPr>
              <a:t>Very few municipalities have experience purchasing microgrids</a:t>
            </a:r>
          </a:p>
          <a:p>
            <a:pPr defTabSz="685862" eaLnBrk="0" hangingPunct="0">
              <a:spcBef>
                <a:spcPts val="0"/>
              </a:spcBef>
              <a:spcAft>
                <a:spcPts val="600"/>
              </a:spcAft>
              <a:defRPr/>
            </a:pPr>
            <a:r>
              <a:rPr lang="en-US" altLang="en-US" sz="2400" dirty="0">
                <a:latin typeface="Calibri" panose="020F0502020204030204" pitchFamily="34" charset="0"/>
                <a:cs typeface="Calibri" panose="020F0502020204030204" pitchFamily="34" charset="0"/>
              </a:rPr>
              <a:t>It’s not easy becoming a micro-utility for your most critical community lifelines</a:t>
            </a:r>
          </a:p>
          <a:p>
            <a:pPr defTabSz="685862" eaLnBrk="0" hangingPunct="0">
              <a:spcBef>
                <a:spcPts val="0"/>
              </a:spcBef>
              <a:spcAft>
                <a:spcPts val="600"/>
              </a:spcAft>
              <a:defRPr/>
            </a:pPr>
            <a:r>
              <a:rPr lang="en-US" altLang="en-US" sz="2400" dirty="0">
                <a:latin typeface="Calibri" panose="020F0502020204030204" pitchFamily="34" charset="0"/>
                <a:cs typeface="Calibri" panose="020F0502020204030204" pitchFamily="34" charset="0"/>
              </a:rPr>
              <a:t>Municipal capital funding for installing and operating microgrids is limited</a:t>
            </a:r>
          </a:p>
          <a:p>
            <a:pPr defTabSz="685862" eaLnBrk="0" hangingPunct="0">
              <a:spcBef>
                <a:spcPts val="0"/>
              </a:spcBef>
              <a:spcAft>
                <a:spcPts val="600"/>
              </a:spcAft>
              <a:defRPr/>
            </a:pPr>
            <a:r>
              <a:rPr lang="en-US" altLang="en-US" sz="2400" dirty="0">
                <a:latin typeface="Calibri" panose="020F0502020204030204" pitchFamily="34" charset="0"/>
                <a:cs typeface="Calibri" panose="020F0502020204030204" pitchFamily="34" charset="0"/>
              </a:rPr>
              <a:t>Municipal grant writing capacity is limited, and grant awards are very competitive </a:t>
            </a:r>
          </a:p>
          <a:p>
            <a:pPr defTabSz="685862" eaLnBrk="0" hangingPunct="0">
              <a:spcBef>
                <a:spcPts val="0"/>
              </a:spcBef>
              <a:spcAft>
                <a:spcPts val="600"/>
              </a:spcAft>
              <a:defRPr/>
            </a:pPr>
            <a:r>
              <a:rPr lang="en-US" altLang="en-US" sz="2400" dirty="0">
                <a:latin typeface="Calibri" panose="020F0502020204030204" pitchFamily="34" charset="0"/>
                <a:cs typeface="Calibri" panose="020F0502020204030204" pitchFamily="34" charset="0"/>
              </a:rPr>
              <a:t>Consensus building and political will are essential to be successful.</a:t>
            </a:r>
          </a:p>
          <a:p>
            <a:pPr defTabSz="685862" eaLnBrk="0" hangingPunct="0">
              <a:spcBef>
                <a:spcPts val="0"/>
              </a:spcBef>
              <a:spcAft>
                <a:spcPts val="600"/>
              </a:spcAft>
              <a:defRPr/>
            </a:pPr>
            <a:endParaRPr lang="en-US" altLang="en-US" sz="2400" dirty="0">
              <a:latin typeface="Arial" panose="020B0604020202020204" pitchFamily="34" charset="0"/>
              <a:cs typeface="Arial" panose="020B0604020202020204" pitchFamily="34" charset="0"/>
            </a:endParaRPr>
          </a:p>
          <a:p>
            <a:pPr defTabSz="685862" eaLnBrk="0" hangingPunct="0">
              <a:spcBef>
                <a:spcPts val="0"/>
              </a:spcBef>
              <a:defRPr/>
            </a:pPr>
            <a:endParaRPr lang="en-US"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900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5">
            <a:extLst>
              <a:ext uri="{FF2B5EF4-FFF2-40B4-BE49-F238E27FC236}">
                <a16:creationId xmlns:a16="http://schemas.microsoft.com/office/drawing/2014/main" id="{EFDC5267-A454-457E-96EC-A7DD077C6C0A}"/>
              </a:ext>
            </a:extLst>
          </p:cNvPr>
          <p:cNvSpPr txBox="1">
            <a:spLocks/>
          </p:cNvSpPr>
          <p:nvPr/>
        </p:nvSpPr>
        <p:spPr>
          <a:xfrm>
            <a:off x="381000" y="1192215"/>
            <a:ext cx="11201400" cy="948073"/>
          </a:xfrm>
          <a:prstGeom prst="rect">
            <a:avLst/>
          </a:prstGeom>
        </p:spPr>
        <p:txBody>
          <a:bodyPr/>
          <a:lstStyle>
            <a:lvl1pPr marL="342172" indent="-342172" algn="l" defTabSz="456243" rtl="0" eaLnBrk="1" latinLnBrk="0" hangingPunct="1">
              <a:spcBef>
                <a:spcPct val="20000"/>
              </a:spcBef>
              <a:buFont typeface="Arial"/>
              <a:buChar char="•"/>
              <a:defRPr sz="32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a:lstStyle>
          <a:p>
            <a:pPr defTabSz="685862" eaLnBrk="0" hangingPunct="0">
              <a:spcBef>
                <a:spcPts val="0"/>
              </a:spcBef>
              <a:spcAft>
                <a:spcPts val="600"/>
              </a:spcAft>
              <a:defRPr/>
            </a:pPr>
            <a:r>
              <a:rPr lang="en-US" altLang="en-US" sz="2400" dirty="0">
                <a:latin typeface="+mj-lt"/>
                <a:cs typeface="Calibri" panose="020F0502020204030204" pitchFamily="34" charset="0"/>
              </a:rPr>
              <a:t>Studies continue to show the main barriers for community </a:t>
            </a:r>
            <a:r>
              <a:rPr lang="en-US" altLang="en-US" sz="2400" dirty="0" err="1">
                <a:latin typeface="+mj-lt"/>
                <a:cs typeface="Calibri" panose="020F0502020204030204" pitchFamily="34" charset="0"/>
              </a:rPr>
              <a:t>microgrids</a:t>
            </a:r>
            <a:r>
              <a:rPr lang="en-US" altLang="en-US" sz="2400" dirty="0">
                <a:latin typeface="+mj-lt"/>
                <a:cs typeface="Calibri" panose="020F0502020204030204" pitchFamily="34" charset="0"/>
              </a:rPr>
              <a:t>. </a:t>
            </a:r>
          </a:p>
          <a:p>
            <a:pPr defTabSz="685862" eaLnBrk="0" hangingPunct="0">
              <a:spcBef>
                <a:spcPts val="0"/>
              </a:spcBef>
              <a:spcAft>
                <a:spcPts val="600"/>
              </a:spcAft>
              <a:defRPr/>
            </a:pPr>
            <a:r>
              <a:rPr lang="en-US" altLang="en-US" sz="2400" dirty="0">
                <a:latin typeface="+mj-lt"/>
                <a:cs typeface="Calibri" panose="020F0502020204030204" pitchFamily="34" charset="0"/>
              </a:rPr>
              <a:t>Strategic Alliance of Schneider Electric, GZA and Citizens Energy Corporation addresses each of the major concerns:</a:t>
            </a:r>
          </a:p>
          <a:p>
            <a:pPr defTabSz="685862" eaLnBrk="0" hangingPunct="0">
              <a:spcBef>
                <a:spcPts val="0"/>
              </a:spcBef>
              <a:spcAft>
                <a:spcPts val="600"/>
              </a:spcAft>
              <a:defRPr/>
            </a:pPr>
            <a:endParaRPr lang="en-US" altLang="en-US" sz="2400" dirty="0">
              <a:latin typeface="Arial" panose="020B0604020202020204" pitchFamily="34" charset="0"/>
              <a:cs typeface="Arial" panose="020B0604020202020204" pitchFamily="34" charset="0"/>
            </a:endParaRPr>
          </a:p>
          <a:p>
            <a:pPr defTabSz="685862" eaLnBrk="0" hangingPunct="0">
              <a:spcBef>
                <a:spcPts val="0"/>
              </a:spcBef>
              <a:defRPr/>
            </a:pPr>
            <a:endParaRPr lang="en-US" altLang="en-US" sz="2000" dirty="0">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11"/>
          </p:nvPr>
        </p:nvSpPr>
        <p:spPr>
          <a:xfrm>
            <a:off x="4648200" y="6356351"/>
            <a:ext cx="2895600" cy="365125"/>
          </a:xfrm>
        </p:spPr>
        <p:txBody>
          <a:bodyPr/>
          <a:lstStyle/>
          <a:p>
            <a:fld id="{BD88279C-5332-4180-B085-E4F188D724C6}" type="slidenum">
              <a:rPr lang="en-US" smtClean="0"/>
              <a:t>29</a:t>
            </a:fld>
            <a:endParaRPr lang="en-US" dirty="0"/>
          </a:p>
        </p:txBody>
      </p:sp>
      <p:sp>
        <p:nvSpPr>
          <p:cNvPr id="7" name="Rectangle 2"/>
          <p:cNvSpPr>
            <a:spLocks noGrp="1" noChangeArrowheads="1"/>
          </p:cNvSpPr>
          <p:nvPr>
            <p:ph type="title"/>
          </p:nvPr>
        </p:nvSpPr>
        <p:spPr>
          <a:xfrm>
            <a:off x="381000" y="554285"/>
            <a:ext cx="8158022" cy="457200"/>
          </a:xfrm>
        </p:spPr>
        <p:txBody>
          <a:bodyPr>
            <a:noAutofit/>
          </a:bodyPr>
          <a:lstStyle/>
          <a:p>
            <a:r>
              <a:rPr lang="en-US" sz="2800" cap="small" dirty="0">
                <a:latin typeface="Calibri" panose="020F0502020204030204" pitchFamily="34" charset="0"/>
                <a:cs typeface="Calibri" panose="020F0502020204030204" pitchFamily="34" charset="0"/>
              </a:rPr>
              <a:t>Solving Challenges for Community Microgrids</a:t>
            </a:r>
          </a:p>
        </p:txBody>
      </p:sp>
      <p:graphicFrame>
        <p:nvGraphicFramePr>
          <p:cNvPr id="21" name="Table 20"/>
          <p:cNvGraphicFramePr>
            <a:graphicFrameLocks noGrp="1"/>
          </p:cNvGraphicFramePr>
          <p:nvPr>
            <p:extLst>
              <p:ext uri="{D42A27DB-BD31-4B8C-83A1-F6EECF244321}">
                <p14:modId xmlns:p14="http://schemas.microsoft.com/office/powerpoint/2010/main" val="2265227451"/>
              </p:ext>
            </p:extLst>
          </p:nvPr>
        </p:nvGraphicFramePr>
        <p:xfrm>
          <a:off x="609600" y="2560320"/>
          <a:ext cx="10972800" cy="2926080"/>
        </p:xfrm>
        <a:graphic>
          <a:graphicData uri="http://schemas.openxmlformats.org/drawingml/2006/table">
            <a:tbl>
              <a:tblPr firstRow="1" bandRow="1">
                <a:tableStyleId>{5940675A-B579-460E-94D1-54222C63F5DA}</a:tableStyleId>
              </a:tblPr>
              <a:tblGrid>
                <a:gridCol w="586333">
                  <a:extLst>
                    <a:ext uri="{9D8B030D-6E8A-4147-A177-3AD203B41FA5}">
                      <a16:colId xmlns:a16="http://schemas.microsoft.com/office/drawing/2014/main" val="469247609"/>
                    </a:ext>
                  </a:extLst>
                </a:gridCol>
                <a:gridCol w="4858187">
                  <a:extLst>
                    <a:ext uri="{9D8B030D-6E8A-4147-A177-3AD203B41FA5}">
                      <a16:colId xmlns:a16="http://schemas.microsoft.com/office/drawing/2014/main" val="3004617988"/>
                    </a:ext>
                  </a:extLst>
                </a:gridCol>
                <a:gridCol w="5528280">
                  <a:extLst>
                    <a:ext uri="{9D8B030D-6E8A-4147-A177-3AD203B41FA5}">
                      <a16:colId xmlns:a16="http://schemas.microsoft.com/office/drawing/2014/main" val="842992878"/>
                    </a:ext>
                  </a:extLst>
                </a:gridCol>
              </a:tblGrid>
              <a:tr h="299982">
                <a:tc>
                  <a:txBody>
                    <a:bodyPr/>
                    <a:lstStyle/>
                    <a:p>
                      <a:pPr algn="ctr"/>
                      <a:r>
                        <a:rPr lang="en-US" sz="1400" b="1" u="sng" dirty="0">
                          <a:latin typeface="Arial" panose="020B0604020202020204" pitchFamily="34" charset="0"/>
                          <a:cs typeface="Arial" panose="020B0604020202020204" pitchFamily="34" charset="0"/>
                        </a:rPr>
                        <a:t> </a:t>
                      </a: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1" u="none" dirty="0">
                          <a:latin typeface="+mn-lt"/>
                          <a:cs typeface="Arial" panose="020B0604020202020204" pitchFamily="34" charset="0"/>
                        </a:rPr>
                        <a:t>Community Concerns</a:t>
                      </a: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1" u="none" dirty="0">
                          <a:latin typeface="+mn-lt"/>
                          <a:cs typeface="Arial" panose="020B0604020202020204" pitchFamily="34" charset="0"/>
                        </a:rPr>
                        <a:t>Strategic</a:t>
                      </a:r>
                      <a:r>
                        <a:rPr lang="en-US" sz="1800" b="1" u="none" baseline="0" dirty="0">
                          <a:latin typeface="+mn-lt"/>
                          <a:cs typeface="Arial" panose="020B0604020202020204" pitchFamily="34" charset="0"/>
                        </a:rPr>
                        <a:t> Alliance Approach</a:t>
                      </a:r>
                      <a:endParaRPr lang="en-US" sz="1800" b="1" u="none" dirty="0">
                        <a:latin typeface="+mn-lt"/>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3931647"/>
                  </a:ext>
                </a:extLst>
              </a:tr>
              <a:tr h="299982">
                <a:tc>
                  <a:txBody>
                    <a:bodyPr/>
                    <a:lstStyle/>
                    <a:p>
                      <a:pPr algn="ctr"/>
                      <a:r>
                        <a:rPr lang="en-US" sz="3600" b="1" dirty="0">
                          <a:latin typeface="Wingdings 2" panose="05020102010507070707" pitchFamily="18" charset="2"/>
                        </a:rPr>
                        <a:t>P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latin typeface="+mn-lt"/>
                          <a:cs typeface="Arial" panose="020B0604020202020204" pitchFamily="34" charset="0"/>
                        </a:rPr>
                        <a:t>Limited Community Engagement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latin typeface="+mn-lt"/>
                          <a:cs typeface="Arial" panose="020B0604020202020204" pitchFamily="34" charset="0"/>
                        </a:rPr>
                        <a:t>Focus on community engagement early </a:t>
                      </a:r>
                    </a:p>
                    <a:p>
                      <a:r>
                        <a:rPr lang="en-US" sz="1800" dirty="0">
                          <a:latin typeface="+mn-lt"/>
                          <a:cs typeface="Arial" panose="020B0604020202020204" pitchFamily="34" charset="0"/>
                        </a:rPr>
                        <a:t>Initiate discussion w/ local officials &amp; stakeholders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6033548"/>
                  </a:ext>
                </a:extLst>
              </a:tr>
              <a:tr h="299982">
                <a:tc>
                  <a:txBody>
                    <a:bodyPr/>
                    <a:lstStyle/>
                    <a:p>
                      <a:pPr algn="ctr"/>
                      <a:r>
                        <a:rPr lang="en-US" sz="3600" b="1" dirty="0">
                          <a:latin typeface="Wingdings 2" panose="05020102010507070707" pitchFamily="18" charset="2"/>
                        </a:rPr>
                        <a:t>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Non-Renewable Generation Technologies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Focus on renewable energy as much as possible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5932646"/>
                  </a:ext>
                </a:extLst>
              </a:tr>
              <a:tr h="299982">
                <a:tc>
                  <a:txBody>
                    <a:bodyPr/>
                    <a:lstStyle/>
                    <a:p>
                      <a:pPr algn="ctr"/>
                      <a:r>
                        <a:rPr lang="en-US" sz="3600" b="1" dirty="0">
                          <a:latin typeface="Wingdings 2" panose="05020102010507070707" pitchFamily="18" charset="2"/>
                        </a:rPr>
                        <a:t>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Financing Challenges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Energy-As-A-Service (no upfront costs)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Grant application assistance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973838"/>
                  </a:ext>
                </a:extLst>
              </a:tr>
              <a:tr h="299982">
                <a:tc>
                  <a:txBody>
                    <a:bodyPr/>
                    <a:lstStyle/>
                    <a:p>
                      <a:pPr algn="ctr"/>
                      <a:r>
                        <a:rPr lang="en-US" sz="3600" b="1" dirty="0">
                          <a:latin typeface="Wingdings 2" panose="05020102010507070707" pitchFamily="18" charset="2"/>
                        </a:rPr>
                        <a:t>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Lack of Metrics for Valuing Resilience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Benefit Cost Analysis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Collaboratively calculate specific Value of Resiliency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5324873"/>
                  </a:ext>
                </a:extLst>
              </a:tr>
            </a:tbl>
          </a:graphicData>
        </a:graphic>
      </p:graphicFrame>
      <p:pic>
        <p:nvPicPr>
          <p:cNvPr id="22" name="Picture 21" descr="schneider_LIO_Life-Green_RGB.png"/>
          <p:cNvPicPr>
            <a:picLocks noChangeAspect="1"/>
          </p:cNvPicPr>
          <p:nvPr/>
        </p:nvPicPr>
        <p:blipFill>
          <a:blip r:embed="rId2" cstate="print"/>
          <a:stretch>
            <a:fillRect/>
          </a:stretch>
        </p:blipFill>
        <p:spPr>
          <a:xfrm>
            <a:off x="4351889" y="5486400"/>
            <a:ext cx="3869222" cy="1066800"/>
          </a:xfrm>
          <a:prstGeom prst="rect">
            <a:avLst/>
          </a:prstGeom>
        </p:spPr>
      </p:pic>
      <p:pic>
        <p:nvPicPr>
          <p:cNvPr id="4" name="Picture 3"/>
          <p:cNvPicPr>
            <a:picLocks noChangeAspect="1"/>
          </p:cNvPicPr>
          <p:nvPr/>
        </p:nvPicPr>
        <p:blipFill>
          <a:blip r:embed="rId3"/>
          <a:stretch>
            <a:fillRect/>
          </a:stretch>
        </p:blipFill>
        <p:spPr>
          <a:xfrm>
            <a:off x="8458200" y="5523585"/>
            <a:ext cx="2133600" cy="1207109"/>
          </a:xfrm>
          <a:prstGeom prst="rect">
            <a:avLst/>
          </a:prstGeom>
        </p:spPr>
      </p:pic>
      <p:pic>
        <p:nvPicPr>
          <p:cNvPr id="8" name="Picture 7" descr="footer2.bmp">
            <a:extLst>
              <a:ext uri="{FF2B5EF4-FFF2-40B4-BE49-F238E27FC236}">
                <a16:creationId xmlns:a16="http://schemas.microsoft.com/office/drawing/2014/main" id="{9EBBAEF0-0664-4DE4-9075-86BAE5E74D92}"/>
              </a:ext>
            </a:extLst>
          </p:cNvPr>
          <p:cNvPicPr>
            <a:picLocks noChangeAspect="1"/>
          </p:cNvPicPr>
          <p:nvPr/>
        </p:nvPicPr>
        <p:blipFill rotWithShape="1">
          <a:blip r:embed="rId4" cstate="print"/>
          <a:srcRect l="1489" t="9023" r="70724" b="11154"/>
          <a:stretch/>
        </p:blipFill>
        <p:spPr>
          <a:xfrm>
            <a:off x="1600200" y="5706753"/>
            <a:ext cx="2224596" cy="821720"/>
          </a:xfrm>
          <a:prstGeom prst="rect">
            <a:avLst/>
          </a:prstGeom>
        </p:spPr>
      </p:pic>
    </p:spTree>
    <p:extLst>
      <p:ext uri="{BB962C8B-B14F-4D97-AF65-F5344CB8AC3E}">
        <p14:creationId xmlns:p14="http://schemas.microsoft.com/office/powerpoint/2010/main" val="2667025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a:xfrm>
            <a:off x="4648200" y="6356351"/>
            <a:ext cx="2895600" cy="365125"/>
          </a:xfrm>
        </p:spPr>
        <p:txBody>
          <a:bodyPr/>
          <a:lstStyle/>
          <a:p>
            <a:fld id="{BD88279C-5332-4180-B085-E4F188D724C6}" type="slidenum">
              <a:rPr lang="en-US" smtClean="0"/>
              <a:t>3</a:t>
            </a:fld>
            <a:endParaRPr lang="en-US" dirty="0"/>
          </a:p>
        </p:txBody>
      </p:sp>
      <p:sp>
        <p:nvSpPr>
          <p:cNvPr id="7" name="Rectangle 2"/>
          <p:cNvSpPr>
            <a:spLocks noGrp="1" noChangeArrowheads="1"/>
          </p:cNvSpPr>
          <p:nvPr>
            <p:ph type="title"/>
          </p:nvPr>
        </p:nvSpPr>
        <p:spPr>
          <a:xfrm>
            <a:off x="381000" y="532725"/>
            <a:ext cx="8158022" cy="457200"/>
          </a:xfrm>
        </p:spPr>
        <p:txBody>
          <a:bodyPr>
            <a:noAutofit/>
          </a:bodyPr>
          <a:lstStyle/>
          <a:p>
            <a:r>
              <a:rPr lang="en-US" sz="2800" cap="small" dirty="0">
                <a:latin typeface="Calibri" panose="020F0502020204030204" pitchFamily="34" charset="0"/>
                <a:cs typeface="Calibri" panose="020F0502020204030204" pitchFamily="34" charset="0"/>
              </a:rPr>
              <a:t>Citizens Energy Corporation</a:t>
            </a:r>
          </a:p>
        </p:txBody>
      </p:sp>
      <p:sp>
        <p:nvSpPr>
          <p:cNvPr id="40" name="Rectangle 39"/>
          <p:cNvSpPr/>
          <p:nvPr/>
        </p:nvSpPr>
        <p:spPr>
          <a:xfrm>
            <a:off x="304800" y="1114372"/>
            <a:ext cx="7315200" cy="1569660"/>
          </a:xfrm>
          <a:prstGeom prst="rect">
            <a:avLst/>
          </a:prstGeom>
        </p:spPr>
        <p:txBody>
          <a:bodyPr wrap="square">
            <a:spAutoFit/>
          </a:bodyPr>
          <a:lstStyle/>
          <a:p>
            <a:pPr marL="34290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A non-profit energy company, HQ in Boston, MA </a:t>
            </a:r>
          </a:p>
          <a:p>
            <a:pPr marL="34290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Mission is to make life’s basic necessities more affordable to those in need</a:t>
            </a:r>
          </a:p>
          <a:p>
            <a:pPr marL="34290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Small in size, but able to offer fully integrated development, construction and financing process with the flexibility to meet the needs of partners and customers</a:t>
            </a:r>
          </a:p>
          <a:p>
            <a:pPr marL="342900" indent="-342900">
              <a:buFont typeface="Arial" panose="020B0604020202020204" pitchFamily="34" charset="0"/>
              <a:buChar char="•"/>
            </a:pPr>
            <a:r>
              <a:rPr lang="en-US" sz="1600" dirty="0">
                <a:latin typeface="Calibri" panose="020F0502020204030204" pitchFamily="34" charset="0"/>
                <a:cs typeface="Calibri" panose="020F0502020204030204" pitchFamily="34" charset="0"/>
              </a:rPr>
              <a:t>Channeled over $600 million of dividends from business ventures to support charitable programs.</a:t>
            </a:r>
          </a:p>
        </p:txBody>
      </p:sp>
      <p:graphicFrame>
        <p:nvGraphicFramePr>
          <p:cNvPr id="42" name="Table 41"/>
          <p:cNvGraphicFramePr>
            <a:graphicFrameLocks noGrp="1"/>
          </p:cNvGraphicFramePr>
          <p:nvPr>
            <p:extLst>
              <p:ext uri="{D42A27DB-BD31-4B8C-83A1-F6EECF244321}">
                <p14:modId xmlns:p14="http://schemas.microsoft.com/office/powerpoint/2010/main" val="1232234373"/>
              </p:ext>
            </p:extLst>
          </p:nvPr>
        </p:nvGraphicFramePr>
        <p:xfrm>
          <a:off x="766364" y="4402396"/>
          <a:ext cx="10744200" cy="1859280"/>
        </p:xfrm>
        <a:graphic>
          <a:graphicData uri="http://schemas.openxmlformats.org/drawingml/2006/table">
            <a:tbl>
              <a:tblPr firstRow="1" bandRow="1">
                <a:tableStyleId>{7E9639D4-E3E2-4D34-9284-5A2195B3D0D7}</a:tableStyleId>
              </a:tblPr>
              <a:tblGrid>
                <a:gridCol w="1673958">
                  <a:extLst>
                    <a:ext uri="{9D8B030D-6E8A-4147-A177-3AD203B41FA5}">
                      <a16:colId xmlns:a16="http://schemas.microsoft.com/office/drawing/2014/main" val="3463446127"/>
                    </a:ext>
                  </a:extLst>
                </a:gridCol>
                <a:gridCol w="4269642">
                  <a:extLst>
                    <a:ext uri="{9D8B030D-6E8A-4147-A177-3AD203B41FA5}">
                      <a16:colId xmlns:a16="http://schemas.microsoft.com/office/drawing/2014/main" val="2223093983"/>
                    </a:ext>
                  </a:extLst>
                </a:gridCol>
                <a:gridCol w="4800600">
                  <a:extLst>
                    <a:ext uri="{9D8B030D-6E8A-4147-A177-3AD203B41FA5}">
                      <a16:colId xmlns:a16="http://schemas.microsoft.com/office/drawing/2014/main" val="2792354620"/>
                    </a:ext>
                  </a:extLst>
                </a:gridCol>
              </a:tblGrid>
              <a:tr h="204494">
                <a:tc>
                  <a:txBody>
                    <a:bodyPr/>
                    <a:lstStyle/>
                    <a:p>
                      <a:pPr algn="ctr"/>
                      <a:r>
                        <a:rPr lang="en-US" sz="1400" dirty="0">
                          <a:latin typeface="Arial" panose="020B0604020202020204" pitchFamily="34" charset="0"/>
                          <a:cs typeface="Arial" panose="020B0604020202020204" pitchFamily="34" charset="0"/>
                        </a:rPr>
                        <a:t>Business</a:t>
                      </a:r>
                    </a:p>
                  </a:txBody>
                  <a:tcPr anchor="ctr">
                    <a:solidFill>
                      <a:srgbClr val="003366"/>
                    </a:solidFill>
                  </a:tcPr>
                </a:tc>
                <a:tc>
                  <a:txBody>
                    <a:bodyPr/>
                    <a:lstStyle/>
                    <a:p>
                      <a:pPr algn="ctr"/>
                      <a:r>
                        <a:rPr lang="en-US" sz="1400" dirty="0">
                          <a:latin typeface="Arial" panose="020B0604020202020204" pitchFamily="34" charset="0"/>
                          <a:cs typeface="Arial" panose="020B0604020202020204" pitchFamily="34" charset="0"/>
                        </a:rPr>
                        <a:t>Strategy</a:t>
                      </a:r>
                    </a:p>
                  </a:txBody>
                  <a:tcPr anchor="ctr">
                    <a:solidFill>
                      <a:srgbClr val="003366"/>
                    </a:solidFill>
                  </a:tcPr>
                </a:tc>
                <a:tc>
                  <a:txBody>
                    <a:bodyPr/>
                    <a:lstStyle/>
                    <a:p>
                      <a:pPr algn="ctr"/>
                      <a:r>
                        <a:rPr lang="en-US" sz="1400" dirty="0">
                          <a:latin typeface="Arial" panose="020B0604020202020204" pitchFamily="34" charset="0"/>
                          <a:cs typeface="Arial" panose="020B0604020202020204" pitchFamily="34" charset="0"/>
                        </a:rPr>
                        <a:t>Current Portfolio</a:t>
                      </a:r>
                    </a:p>
                  </a:txBody>
                  <a:tcPr anchor="ctr">
                    <a:solidFill>
                      <a:srgbClr val="003366"/>
                    </a:solidFill>
                  </a:tcPr>
                </a:tc>
                <a:extLst>
                  <a:ext uri="{0D108BD9-81ED-4DB2-BD59-A6C34878D82A}">
                    <a16:rowId xmlns:a16="http://schemas.microsoft.com/office/drawing/2014/main" val="491241549"/>
                  </a:ext>
                </a:extLst>
              </a:tr>
              <a:tr h="370840">
                <a:tc>
                  <a:txBody>
                    <a:bodyPr/>
                    <a:lstStyle/>
                    <a:p>
                      <a:pPr algn="ctr"/>
                      <a:endParaRPr lang="en-US" sz="1400" dirty="0">
                        <a:latin typeface="Arial" panose="020B0604020202020204" pitchFamily="34" charset="0"/>
                        <a:cs typeface="Arial" panose="020B0604020202020204" pitchFamily="34" charset="0"/>
                      </a:endParaRPr>
                    </a:p>
                  </a:txBody>
                  <a:tcPr>
                    <a:solidFill>
                      <a:schemeClr val="bg1"/>
                    </a:solidFill>
                  </a:tcPr>
                </a:tc>
                <a:tc>
                  <a:txBody>
                    <a:bodyPr/>
                    <a:lstStyle/>
                    <a:p>
                      <a:pPr marL="0" indent="0">
                        <a:buFontTx/>
                        <a:buNone/>
                      </a:pPr>
                      <a:r>
                        <a:rPr lang="en-US" sz="1400" dirty="0">
                          <a:latin typeface="+mj-lt"/>
                          <a:cs typeface="Arial" panose="020B0604020202020204" pitchFamily="34" charset="0"/>
                        </a:rPr>
                        <a:t>Partner with utilities to develop and finance high-voltage transmission assets</a:t>
                      </a:r>
                    </a:p>
                  </a:txBody>
                  <a:tcPr anchor="ctr">
                    <a:solidFill>
                      <a:schemeClr val="bg1"/>
                    </a:solidFill>
                  </a:tcPr>
                </a:tc>
                <a:tc>
                  <a:txBody>
                    <a:bodyPr/>
                    <a:lstStyle/>
                    <a:p>
                      <a:pPr marL="0" indent="0">
                        <a:buFontTx/>
                        <a:buNone/>
                      </a:pPr>
                      <a:r>
                        <a:rPr lang="en-US" sz="1400" dirty="0">
                          <a:latin typeface="+mj-lt"/>
                          <a:cs typeface="Arial" panose="020B0604020202020204" pitchFamily="34" charset="0"/>
                        </a:rPr>
                        <a:t>Sunrise </a:t>
                      </a:r>
                      <a:r>
                        <a:rPr lang="en-US" sz="1400" dirty="0" err="1">
                          <a:latin typeface="+mj-lt"/>
                          <a:cs typeface="Arial" panose="020B0604020202020204" pitchFamily="34" charset="0"/>
                        </a:rPr>
                        <a:t>Powerlink</a:t>
                      </a:r>
                      <a:r>
                        <a:rPr lang="en-US" sz="1400" dirty="0">
                          <a:latin typeface="+mj-lt"/>
                          <a:cs typeface="Arial" panose="020B0604020202020204" pitchFamily="34" charset="0"/>
                        </a:rPr>
                        <a:t> &amp; Sycamore-</a:t>
                      </a:r>
                      <a:r>
                        <a:rPr lang="en-US" sz="1400" dirty="0" err="1">
                          <a:latin typeface="+mj-lt"/>
                          <a:cs typeface="Arial" panose="020B0604020202020204" pitchFamily="34" charset="0"/>
                        </a:rPr>
                        <a:t>Peñasquitos</a:t>
                      </a:r>
                      <a:r>
                        <a:rPr lang="en-US" sz="1400" dirty="0">
                          <a:latin typeface="+mj-lt"/>
                          <a:cs typeface="Arial" panose="020B0604020202020204" pitchFamily="34" charset="0"/>
                        </a:rPr>
                        <a:t> </a:t>
                      </a:r>
                      <a:r>
                        <a:rPr lang="en-US" sz="1400" dirty="0" err="1">
                          <a:latin typeface="+mj-lt"/>
                          <a:cs typeface="Arial" panose="020B0604020202020204" pitchFamily="34" charset="0"/>
                        </a:rPr>
                        <a:t>Tx</a:t>
                      </a:r>
                      <a:r>
                        <a:rPr lang="en-US" sz="1400" dirty="0">
                          <a:latin typeface="+mj-lt"/>
                          <a:cs typeface="Arial" panose="020B0604020202020204" pitchFamily="34" charset="0"/>
                        </a:rPr>
                        <a:t> lines ( SDG&amp;E)</a:t>
                      </a:r>
                    </a:p>
                  </a:txBody>
                  <a:tcPr anchor="ctr">
                    <a:solidFill>
                      <a:schemeClr val="bg1"/>
                    </a:solidFill>
                  </a:tcPr>
                </a:tc>
                <a:extLst>
                  <a:ext uri="{0D108BD9-81ED-4DB2-BD59-A6C34878D82A}">
                    <a16:rowId xmlns:a16="http://schemas.microsoft.com/office/drawing/2014/main" val="264328353"/>
                  </a:ext>
                </a:extLst>
              </a:tr>
              <a:tr h="370840">
                <a:tc>
                  <a:txBody>
                    <a:bodyPr/>
                    <a:lstStyle/>
                    <a:p>
                      <a:pPr algn="ctr"/>
                      <a:endParaRPr lang="en-US" sz="1400" dirty="0">
                        <a:latin typeface="Arial" panose="020B0604020202020204" pitchFamily="34" charset="0"/>
                        <a:cs typeface="Arial" panose="020B0604020202020204" pitchFamily="34" charset="0"/>
                      </a:endParaRPr>
                    </a:p>
                  </a:txBody>
                  <a:tcPr/>
                </a:tc>
                <a:tc>
                  <a:txBody>
                    <a:bodyPr/>
                    <a:lstStyle/>
                    <a:p>
                      <a:pPr marL="0" indent="0">
                        <a:buFontTx/>
                        <a:buNone/>
                      </a:pPr>
                      <a:r>
                        <a:rPr lang="en-US" sz="1400" dirty="0">
                          <a:latin typeface="+mj-lt"/>
                          <a:cs typeface="Arial" panose="020B0604020202020204" pitchFamily="34" charset="0"/>
                        </a:rPr>
                        <a:t>Develop, construct, finance, own, and operate distributed utility-scale solar PV projects </a:t>
                      </a:r>
                    </a:p>
                  </a:txBody>
                  <a:tcPr anchor="ctr"/>
                </a:tc>
                <a:tc>
                  <a:txBody>
                    <a:bodyPr/>
                    <a:lstStyle/>
                    <a:p>
                      <a:pPr marL="0" indent="0">
                        <a:buFontTx/>
                        <a:buNone/>
                      </a:pPr>
                      <a:r>
                        <a:rPr lang="en-US" sz="1400" dirty="0">
                          <a:latin typeface="+mj-lt"/>
                          <a:cs typeface="Arial" panose="020B0604020202020204" pitchFamily="34" charset="0"/>
                        </a:rPr>
                        <a:t>44 projects, 200 MW. </a:t>
                      </a:r>
                    </a:p>
                    <a:p>
                      <a:pPr marL="0" indent="0">
                        <a:buFontTx/>
                        <a:buNone/>
                      </a:pPr>
                      <a:r>
                        <a:rPr lang="en-US" sz="1400" dirty="0">
                          <a:latin typeface="+mj-lt"/>
                          <a:cs typeface="Arial" panose="020B0604020202020204" pitchFamily="34" charset="0"/>
                        </a:rPr>
                        <a:t>Joe-4-Sun Low Income</a:t>
                      </a:r>
                      <a:r>
                        <a:rPr lang="en-US" sz="1400" baseline="0" dirty="0">
                          <a:latin typeface="+mj-lt"/>
                          <a:cs typeface="Arial" panose="020B0604020202020204" pitchFamily="34" charset="0"/>
                        </a:rPr>
                        <a:t> Community Solar (LIC</a:t>
                      </a:r>
                      <a:r>
                        <a:rPr lang="en-US" sz="1400" dirty="0">
                          <a:latin typeface="+mj-lt"/>
                          <a:cs typeface="Arial" panose="020B0604020202020204" pitchFamily="34" charset="0"/>
                        </a:rPr>
                        <a:t>S) Program</a:t>
                      </a:r>
                    </a:p>
                  </a:txBody>
                  <a:tcPr anchor="ctr"/>
                </a:tc>
                <a:extLst>
                  <a:ext uri="{0D108BD9-81ED-4DB2-BD59-A6C34878D82A}">
                    <a16:rowId xmlns:a16="http://schemas.microsoft.com/office/drawing/2014/main" val="86404894"/>
                  </a:ext>
                </a:extLst>
              </a:tr>
              <a:tr h="370840">
                <a:tc>
                  <a:txBody>
                    <a:bodyPr/>
                    <a:lstStyle/>
                    <a:p>
                      <a:pPr algn="ctr"/>
                      <a:endParaRPr lang="en-US" sz="1400" dirty="0">
                        <a:latin typeface="Arial" panose="020B0604020202020204" pitchFamily="34" charset="0"/>
                        <a:cs typeface="Arial" panose="020B0604020202020204" pitchFamily="34" charset="0"/>
                      </a:endParaRPr>
                    </a:p>
                  </a:txBody>
                  <a:tcPr/>
                </a:tc>
                <a:tc>
                  <a:txBody>
                    <a:bodyPr/>
                    <a:lstStyle/>
                    <a:p>
                      <a:pPr marL="0" indent="0">
                        <a:buFontTx/>
                        <a:buNone/>
                      </a:pPr>
                      <a:r>
                        <a:rPr lang="en-US" sz="1400" dirty="0">
                          <a:latin typeface="+mj-lt"/>
                          <a:cs typeface="Arial" panose="020B0604020202020204" pitchFamily="34" charset="0"/>
                        </a:rPr>
                        <a:t>Develop, construct, finance, own and operate storage &amp; </a:t>
                      </a:r>
                      <a:r>
                        <a:rPr lang="en-US" sz="1400" dirty="0" err="1">
                          <a:latin typeface="+mj-lt"/>
                          <a:cs typeface="Arial" panose="020B0604020202020204" pitchFamily="34" charset="0"/>
                        </a:rPr>
                        <a:t>microgrids</a:t>
                      </a:r>
                      <a:endParaRPr lang="en-US" sz="1400" dirty="0">
                        <a:latin typeface="+mj-lt"/>
                        <a:cs typeface="Arial" panose="020B0604020202020204" pitchFamily="34" charset="0"/>
                      </a:endParaRPr>
                    </a:p>
                  </a:txBody>
                  <a:tcPr anchor="ctr"/>
                </a:tc>
                <a:tc>
                  <a:txBody>
                    <a:bodyPr/>
                    <a:lstStyle/>
                    <a:p>
                      <a:pPr marL="0" indent="0">
                        <a:buFontTx/>
                        <a:buNone/>
                      </a:pPr>
                      <a:r>
                        <a:rPr lang="en-US" sz="1400" dirty="0">
                          <a:latin typeface="+mj-lt"/>
                          <a:cs typeface="Arial" panose="020B0604020202020204" pitchFamily="34" charset="0"/>
                        </a:rPr>
                        <a:t>2</a:t>
                      </a:r>
                      <a:r>
                        <a:rPr lang="en-US" sz="1400" baseline="0" dirty="0">
                          <a:latin typeface="+mj-lt"/>
                          <a:cs typeface="Arial" panose="020B0604020202020204" pitchFamily="34" charset="0"/>
                        </a:rPr>
                        <a:t> BESS projects – 30 MWh</a:t>
                      </a:r>
                    </a:p>
                    <a:p>
                      <a:pPr marL="0" indent="0">
                        <a:buFontTx/>
                        <a:buNone/>
                      </a:pPr>
                      <a:r>
                        <a:rPr lang="en-US" sz="1400" baseline="0" dirty="0">
                          <a:latin typeface="+mj-lt"/>
                          <a:cs typeface="Arial" panose="020B0604020202020204" pitchFamily="34" charset="0"/>
                        </a:rPr>
                        <a:t>1 </a:t>
                      </a:r>
                      <a:r>
                        <a:rPr lang="en-US" sz="1400" baseline="0" dirty="0" err="1">
                          <a:latin typeface="+mj-lt"/>
                          <a:cs typeface="Arial" panose="020B0604020202020204" pitchFamily="34" charset="0"/>
                        </a:rPr>
                        <a:t>microgrid</a:t>
                      </a:r>
                      <a:r>
                        <a:rPr lang="en-US" sz="1400" baseline="0" dirty="0">
                          <a:latin typeface="+mj-lt"/>
                          <a:cs typeface="Arial" panose="020B0604020202020204" pitchFamily="34" charset="0"/>
                        </a:rPr>
                        <a:t> project</a:t>
                      </a:r>
                      <a:endParaRPr lang="en-US" sz="1400" dirty="0">
                        <a:latin typeface="+mj-lt"/>
                        <a:cs typeface="Arial" panose="020B0604020202020204" pitchFamily="34" charset="0"/>
                      </a:endParaRPr>
                    </a:p>
                  </a:txBody>
                  <a:tcPr anchor="ctr"/>
                </a:tc>
                <a:extLst>
                  <a:ext uri="{0D108BD9-81ED-4DB2-BD59-A6C34878D82A}">
                    <a16:rowId xmlns:a16="http://schemas.microsoft.com/office/drawing/2014/main" val="1985100498"/>
                  </a:ext>
                </a:extLst>
              </a:tr>
            </a:tbl>
          </a:graphicData>
        </a:graphic>
      </p:graphicFrame>
      <p:pic>
        <p:nvPicPr>
          <p:cNvPr id="43" name="Picture 42" descr="Citizens Transmission.png"/>
          <p:cNvPicPr>
            <a:picLocks noChangeAspect="1"/>
          </p:cNvPicPr>
          <p:nvPr/>
        </p:nvPicPr>
        <p:blipFill>
          <a:blip r:embed="rId2" cstate="print"/>
          <a:stretch>
            <a:fillRect/>
          </a:stretch>
        </p:blipFill>
        <p:spPr>
          <a:xfrm>
            <a:off x="1447800" y="4796002"/>
            <a:ext cx="294287" cy="319929"/>
          </a:xfrm>
          <a:prstGeom prst="rect">
            <a:avLst/>
          </a:prstGeom>
        </p:spPr>
      </p:pic>
      <p:pic>
        <p:nvPicPr>
          <p:cNvPr id="45" name="Picture 44" descr="Citizens Solar.png"/>
          <p:cNvPicPr>
            <a:picLocks noChangeAspect="1"/>
          </p:cNvPicPr>
          <p:nvPr/>
        </p:nvPicPr>
        <p:blipFill>
          <a:blip r:embed="rId3" cstate="print"/>
          <a:stretch>
            <a:fillRect/>
          </a:stretch>
        </p:blipFill>
        <p:spPr>
          <a:xfrm>
            <a:off x="1415878" y="5342017"/>
            <a:ext cx="358130" cy="335039"/>
          </a:xfrm>
          <a:prstGeom prst="rect">
            <a:avLst/>
          </a:prstGeom>
        </p:spPr>
      </p:pic>
      <p:pic>
        <p:nvPicPr>
          <p:cNvPr id="46" name="Picture 4" descr="Image result for black and white battery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5308" y="5824420"/>
            <a:ext cx="366866" cy="3668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7924800" y="1124667"/>
            <a:ext cx="4108554" cy="2557219"/>
          </a:xfrm>
          <a:prstGeom prst="rect">
            <a:avLst/>
          </a:prstGeom>
        </p:spPr>
      </p:pic>
      <p:grpSp>
        <p:nvGrpSpPr>
          <p:cNvPr id="11" name="Group 10"/>
          <p:cNvGrpSpPr/>
          <p:nvPr/>
        </p:nvGrpSpPr>
        <p:grpSpPr>
          <a:xfrm>
            <a:off x="1219200" y="3108046"/>
            <a:ext cx="8442464" cy="1184940"/>
            <a:chOff x="418012" y="2775974"/>
            <a:chExt cx="11256619" cy="1579918"/>
          </a:xfrm>
        </p:grpSpPr>
        <p:sp>
          <p:nvSpPr>
            <p:cNvPr id="12" name="TextBox 11"/>
            <p:cNvSpPr txBox="1"/>
            <p:nvPr/>
          </p:nvSpPr>
          <p:spPr>
            <a:xfrm>
              <a:off x="418012" y="2775974"/>
              <a:ext cx="3291840" cy="1579918"/>
            </a:xfrm>
            <a:prstGeom prst="rect">
              <a:avLst/>
            </a:prstGeom>
            <a:noFill/>
          </p:spPr>
          <p:txBody>
            <a:bodyPr wrap="square" rtlCol="0">
              <a:spAutoFit/>
            </a:bodyPr>
            <a:lstStyle/>
            <a:p>
              <a:pPr algn="ctr"/>
              <a:r>
                <a:rPr lang="en-US" sz="4000" dirty="0">
                  <a:solidFill>
                    <a:srgbClr val="1C95CB"/>
                  </a:solidFill>
                  <a:latin typeface="Arial Black" panose="020B0A04020102020204" pitchFamily="34" charset="0"/>
                </a:rPr>
                <a:t>$550 </a:t>
              </a:r>
            </a:p>
            <a:p>
              <a:pPr algn="ctr"/>
              <a:r>
                <a:rPr lang="en-US" sz="2000" dirty="0">
                  <a:solidFill>
                    <a:srgbClr val="1C95CB"/>
                  </a:solidFill>
                  <a:latin typeface="Arial Black" panose="020B0A04020102020204" pitchFamily="34" charset="0"/>
                </a:rPr>
                <a:t>MILLION</a:t>
              </a:r>
            </a:p>
            <a:p>
              <a:pPr algn="ctr"/>
              <a:r>
                <a:rPr lang="en-US" sz="1050" dirty="0">
                  <a:solidFill>
                    <a:srgbClr val="002060"/>
                  </a:solidFill>
                  <a:latin typeface="Arial Black" panose="020B0A04020102020204" pitchFamily="34" charset="0"/>
                </a:rPr>
                <a:t>TOTAL PROJECT VALUE</a:t>
              </a:r>
            </a:p>
          </p:txBody>
        </p:sp>
        <p:sp>
          <p:nvSpPr>
            <p:cNvPr id="13" name="TextBox 12"/>
            <p:cNvSpPr txBox="1"/>
            <p:nvPr/>
          </p:nvSpPr>
          <p:spPr>
            <a:xfrm>
              <a:off x="4450079" y="2775974"/>
              <a:ext cx="3291840" cy="1579918"/>
            </a:xfrm>
            <a:prstGeom prst="rect">
              <a:avLst/>
            </a:prstGeom>
            <a:noFill/>
          </p:spPr>
          <p:txBody>
            <a:bodyPr wrap="square" rtlCol="0">
              <a:spAutoFit/>
            </a:bodyPr>
            <a:lstStyle/>
            <a:p>
              <a:pPr algn="ctr"/>
              <a:r>
                <a:rPr lang="en-US" sz="4000" dirty="0">
                  <a:solidFill>
                    <a:srgbClr val="1C95CB"/>
                  </a:solidFill>
                  <a:latin typeface="Arial Black" panose="020B0A04020102020204" pitchFamily="34" charset="0"/>
                </a:rPr>
                <a:t>207</a:t>
              </a:r>
            </a:p>
            <a:p>
              <a:pPr algn="ctr"/>
              <a:r>
                <a:rPr lang="en-US" spc="-225" dirty="0">
                  <a:solidFill>
                    <a:srgbClr val="1C95CB"/>
                  </a:solidFill>
                  <a:latin typeface="Arial Black" panose="020B0A04020102020204" pitchFamily="34" charset="0"/>
                </a:rPr>
                <a:t>MEGAWATTS</a:t>
              </a:r>
            </a:p>
            <a:p>
              <a:pPr algn="ctr"/>
              <a:r>
                <a:rPr lang="en-US" sz="1050" dirty="0">
                  <a:solidFill>
                    <a:srgbClr val="002060"/>
                  </a:solidFill>
                  <a:latin typeface="Arial Black" panose="020B0A04020102020204" pitchFamily="34" charset="0"/>
                </a:rPr>
                <a:t>TOTAL CAPACITY</a:t>
              </a:r>
            </a:p>
          </p:txBody>
        </p:sp>
        <p:sp>
          <p:nvSpPr>
            <p:cNvPr id="14" name="TextBox 13"/>
            <p:cNvSpPr txBox="1"/>
            <p:nvPr/>
          </p:nvSpPr>
          <p:spPr>
            <a:xfrm>
              <a:off x="8382791" y="2775974"/>
              <a:ext cx="3291840" cy="1579918"/>
            </a:xfrm>
            <a:prstGeom prst="rect">
              <a:avLst/>
            </a:prstGeom>
            <a:noFill/>
          </p:spPr>
          <p:txBody>
            <a:bodyPr wrap="square" rtlCol="0">
              <a:spAutoFit/>
            </a:bodyPr>
            <a:lstStyle/>
            <a:p>
              <a:pPr algn="ctr"/>
              <a:r>
                <a:rPr lang="en-US" sz="4000" dirty="0">
                  <a:solidFill>
                    <a:srgbClr val="1C95CB"/>
                  </a:solidFill>
                  <a:latin typeface="Arial Black" panose="020B0A04020102020204" pitchFamily="34" charset="0"/>
                </a:rPr>
                <a:t>47</a:t>
              </a:r>
            </a:p>
            <a:p>
              <a:pPr algn="ctr"/>
              <a:r>
                <a:rPr lang="en-US" sz="2000" dirty="0">
                  <a:solidFill>
                    <a:srgbClr val="1C95CB"/>
                  </a:solidFill>
                  <a:latin typeface="Arial Black" panose="020B0A04020102020204" pitchFamily="34" charset="0"/>
                </a:rPr>
                <a:t>PROJECTS</a:t>
              </a:r>
            </a:p>
            <a:p>
              <a:pPr algn="ctr"/>
              <a:r>
                <a:rPr lang="en-US" sz="1050" dirty="0">
                  <a:solidFill>
                    <a:srgbClr val="002060"/>
                  </a:solidFill>
                  <a:latin typeface="Arial Black" panose="020B0A04020102020204" pitchFamily="34" charset="0"/>
                </a:rPr>
                <a:t>OWNED &amp; OPERATED</a:t>
              </a:r>
            </a:p>
          </p:txBody>
        </p:sp>
      </p:grpSp>
      <p:pic>
        <p:nvPicPr>
          <p:cNvPr id="4" name="Picture 3" descr="A picture containing logo&#10;&#10;Description automatically generated">
            <a:extLst>
              <a:ext uri="{FF2B5EF4-FFF2-40B4-BE49-F238E27FC236}">
                <a16:creationId xmlns:a16="http://schemas.microsoft.com/office/drawing/2014/main" id="{F066BCC0-E9BD-36D8-ADBC-C8C5373CDB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0691" y="67980"/>
            <a:ext cx="3653629" cy="1056687"/>
          </a:xfrm>
          <a:prstGeom prst="rect">
            <a:avLst/>
          </a:prstGeom>
          <a:effectLst>
            <a:glow rad="127507">
              <a:schemeClr val="bg1">
                <a:alpha val="45334"/>
              </a:schemeClr>
            </a:glow>
          </a:effectLst>
        </p:spPr>
      </p:pic>
    </p:spTree>
    <p:extLst>
      <p:ext uri="{BB962C8B-B14F-4D97-AF65-F5344CB8AC3E}">
        <p14:creationId xmlns:p14="http://schemas.microsoft.com/office/powerpoint/2010/main" val="3732364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632A8A38-9619-4B6A-851E-2AF9D357C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127491"/>
            <a:ext cx="8763000" cy="5273310"/>
          </a:xfrm>
          <a:prstGeom prst="rect">
            <a:avLst/>
          </a:prstGeom>
          <a:ln w="57150">
            <a:solidFill>
              <a:schemeClr val="tx1"/>
            </a:solidFill>
          </a:ln>
        </p:spPr>
      </p:pic>
      <p:sp>
        <p:nvSpPr>
          <p:cNvPr id="6" name="TextBox 5">
            <a:extLst>
              <a:ext uri="{FF2B5EF4-FFF2-40B4-BE49-F238E27FC236}">
                <a16:creationId xmlns:a16="http://schemas.microsoft.com/office/drawing/2014/main" id="{16556081-9170-4614-B4D1-041F57500E8C}"/>
              </a:ext>
            </a:extLst>
          </p:cNvPr>
          <p:cNvSpPr txBox="1"/>
          <p:nvPr/>
        </p:nvSpPr>
        <p:spPr>
          <a:xfrm>
            <a:off x="6781800" y="1219200"/>
            <a:ext cx="911087" cy="2031325"/>
          </a:xfrm>
          <a:prstGeom prst="rect">
            <a:avLst/>
          </a:prstGeom>
          <a:ln w="38100">
            <a:solidFill>
              <a:srgbClr val="FF0000"/>
            </a:solidFill>
          </a:ln>
        </p:spPr>
        <p:txBody>
          <a:bodyPr wrap="square" rtlCol="0">
            <a:spAutoFit/>
          </a:bodyPr>
          <a:lstStyle/>
          <a:p>
            <a:endParaRPr lang="en-US"/>
          </a:p>
          <a:p>
            <a:endParaRPr lang="en-US" dirty="0"/>
          </a:p>
          <a:p>
            <a:endParaRPr lang="en-US" dirty="0"/>
          </a:p>
          <a:p>
            <a:endParaRPr lang="en-US" dirty="0"/>
          </a:p>
          <a:p>
            <a:endParaRPr lang="en-US" dirty="0"/>
          </a:p>
          <a:p>
            <a:endParaRPr lang="en-US" dirty="0"/>
          </a:p>
          <a:p>
            <a:endParaRPr lang="en-US" dirty="0"/>
          </a:p>
        </p:txBody>
      </p:sp>
      <p:sp>
        <p:nvSpPr>
          <p:cNvPr id="7" name="Rectangle 2"/>
          <p:cNvSpPr txBox="1">
            <a:spLocks noChangeArrowheads="1"/>
          </p:cNvSpPr>
          <p:nvPr/>
        </p:nvSpPr>
        <p:spPr>
          <a:xfrm>
            <a:off x="381000" y="349616"/>
            <a:ext cx="8534400" cy="457200"/>
          </a:xfrm>
          <a:prstGeom prst="rect">
            <a:avLst/>
          </a:prstGeom>
        </p:spPr>
        <p:txBody>
          <a:bodyPr vert="horz" lIns="91440" tIns="45720" rIns="91440" bIns="45720" rtlCol="0" anchor="t">
            <a:noAutofit/>
          </a:bodyPr>
          <a:lstStyle>
            <a:lvl1pPr algn="l" defTabSz="914400" rtl="0" eaLnBrk="1" latinLnBrk="0" hangingPunct="1">
              <a:spcBef>
                <a:spcPct val="0"/>
              </a:spcBef>
              <a:buNone/>
              <a:defRPr sz="2400" b="1" kern="1200">
                <a:solidFill>
                  <a:srgbClr val="00155D"/>
                </a:solidFill>
                <a:latin typeface="+mj-lt"/>
                <a:ea typeface="+mj-ea"/>
                <a:cs typeface="+mj-cs"/>
              </a:defRPr>
            </a:lvl1pPr>
          </a:lstStyle>
          <a:p>
            <a:r>
              <a:rPr lang="en-US" sz="2800" cap="small" dirty="0">
                <a:latin typeface="Calibri" panose="020F0502020204030204" pitchFamily="34" charset="0"/>
                <a:cs typeface="Calibri" panose="020F0502020204030204" pitchFamily="34" charset="0"/>
              </a:rPr>
              <a:t>Community Lifelines – Department of Homeland Security</a:t>
            </a:r>
          </a:p>
        </p:txBody>
      </p:sp>
      <p:sp>
        <p:nvSpPr>
          <p:cNvPr id="8" name="Footer Placeholder 4"/>
          <p:cNvSpPr>
            <a:spLocks noGrp="1"/>
          </p:cNvSpPr>
          <p:nvPr>
            <p:ph type="ftr" sz="quarter" idx="11"/>
          </p:nvPr>
        </p:nvSpPr>
        <p:spPr>
          <a:xfrm>
            <a:off x="4648200" y="6356351"/>
            <a:ext cx="2895600" cy="365125"/>
          </a:xfrm>
        </p:spPr>
        <p:txBody>
          <a:bodyPr/>
          <a:lstStyle/>
          <a:p>
            <a:fld id="{BD88279C-5332-4180-B085-E4F188D724C6}" type="slidenum">
              <a:rPr lang="en-US" smtClean="0"/>
              <a:t>30</a:t>
            </a:fld>
            <a:endParaRPr lang="en-US" dirty="0"/>
          </a:p>
        </p:txBody>
      </p:sp>
    </p:spTree>
    <p:extLst>
      <p:ext uri="{BB962C8B-B14F-4D97-AF65-F5344CB8AC3E}">
        <p14:creationId xmlns:p14="http://schemas.microsoft.com/office/powerpoint/2010/main" val="3242732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a:xfrm>
            <a:off x="4648200" y="6356351"/>
            <a:ext cx="2895600" cy="365125"/>
          </a:xfrm>
        </p:spPr>
        <p:txBody>
          <a:bodyPr/>
          <a:lstStyle/>
          <a:p>
            <a:fld id="{BD88279C-5332-4180-B085-E4F188D724C6}" type="slidenum">
              <a:rPr lang="en-US" smtClean="0"/>
              <a:t>31</a:t>
            </a:fld>
            <a:endParaRPr lang="en-US" dirty="0"/>
          </a:p>
        </p:txBody>
      </p:sp>
      <p:sp>
        <p:nvSpPr>
          <p:cNvPr id="29" name="Rectangle 2"/>
          <p:cNvSpPr txBox="1">
            <a:spLocks noChangeArrowheads="1"/>
          </p:cNvSpPr>
          <p:nvPr/>
        </p:nvSpPr>
        <p:spPr>
          <a:xfrm>
            <a:off x="381000" y="609600"/>
            <a:ext cx="8158022" cy="457200"/>
          </a:xfrm>
          <a:prstGeom prst="rect">
            <a:avLst/>
          </a:prstGeom>
        </p:spPr>
        <p:txBody>
          <a:bodyPr vert="horz" lIns="91440" tIns="45720" rIns="91440" bIns="45720" rtlCol="0" anchor="t">
            <a:noAutofit/>
          </a:bodyPr>
          <a:lstStyle>
            <a:lvl1pPr algn="l" defTabSz="914400" rtl="0" eaLnBrk="1" latinLnBrk="0" hangingPunct="1">
              <a:spcBef>
                <a:spcPct val="0"/>
              </a:spcBef>
              <a:buNone/>
              <a:defRPr sz="2400" b="1" kern="1200">
                <a:solidFill>
                  <a:srgbClr val="00155D"/>
                </a:solidFill>
                <a:latin typeface="+mj-lt"/>
                <a:ea typeface="+mj-ea"/>
                <a:cs typeface="+mj-cs"/>
              </a:defRPr>
            </a:lvl1pPr>
          </a:lstStyle>
          <a:p>
            <a:r>
              <a:rPr lang="en-US" sz="2800" cap="small" dirty="0">
                <a:latin typeface="Calibri" panose="020F0502020204030204" pitchFamily="34" charset="0"/>
                <a:cs typeface="Calibri" panose="020F0502020204030204" pitchFamily="34" charset="0"/>
              </a:rPr>
              <a:t>Benefit Cost Analysis (BCA) and Value of Resiliency</a:t>
            </a:r>
          </a:p>
        </p:txBody>
      </p:sp>
      <p:sp>
        <p:nvSpPr>
          <p:cNvPr id="14" name="Text Placeholder 5">
            <a:extLst>
              <a:ext uri="{FF2B5EF4-FFF2-40B4-BE49-F238E27FC236}">
                <a16:creationId xmlns:a16="http://schemas.microsoft.com/office/drawing/2014/main" id="{6EFE795F-CCD3-43E7-887F-6FC7478175CC}"/>
              </a:ext>
            </a:extLst>
          </p:cNvPr>
          <p:cNvSpPr txBox="1">
            <a:spLocks/>
          </p:cNvSpPr>
          <p:nvPr/>
        </p:nvSpPr>
        <p:spPr>
          <a:xfrm>
            <a:off x="381000" y="1325563"/>
            <a:ext cx="11201400" cy="5213350"/>
          </a:xfrm>
          <a:prstGeom prst="rect">
            <a:avLst/>
          </a:prstGeom>
        </p:spPr>
        <p:txBody>
          <a:bodyPr/>
          <a:lstStyle>
            <a:lvl1pPr marL="342172" indent="-342172" algn="l" defTabSz="456243" rtl="0" eaLnBrk="1" latinLnBrk="0" hangingPunct="1">
              <a:spcBef>
                <a:spcPct val="20000"/>
              </a:spcBef>
              <a:buFont typeface="Arial"/>
              <a:buChar char="•"/>
              <a:defRPr sz="32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a:lstStyle>
          <a:p>
            <a:pPr defTabSz="685862" eaLnBrk="0" hangingPunct="0">
              <a:spcBef>
                <a:spcPts val="0"/>
              </a:spcBef>
              <a:spcAft>
                <a:spcPts val="600"/>
              </a:spcAft>
              <a:defRPr/>
            </a:pPr>
            <a:r>
              <a:rPr lang="en-US" altLang="en-US" sz="2000" dirty="0">
                <a:latin typeface="Arial" panose="020B0604020202020204" pitchFamily="34" charset="0"/>
                <a:cs typeface="Arial" panose="020B0604020202020204" pitchFamily="34" charset="0"/>
              </a:rPr>
              <a:t>Federal funding source (Ex. FEMA BRIC Grant) establishes the methodology for the value and BCA of the resilient power.</a:t>
            </a:r>
          </a:p>
          <a:p>
            <a:pPr defTabSz="685862" eaLnBrk="0" hangingPunct="0">
              <a:spcBef>
                <a:spcPts val="0"/>
              </a:spcBef>
              <a:spcAft>
                <a:spcPts val="600"/>
              </a:spcAft>
              <a:defRPr/>
            </a:pPr>
            <a:r>
              <a:rPr lang="en-US" altLang="en-US" sz="2000" dirty="0">
                <a:latin typeface="Arial" panose="020B0604020202020204" pitchFamily="34" charset="0"/>
                <a:cs typeface="Arial" panose="020B0604020202020204" pitchFamily="34" charset="0"/>
              </a:rPr>
              <a:t>Having the microgrid project identified as a priority in a municipal plan ( Ex. Hazard Mitigation or MVP Plan) is a pre-requisite.</a:t>
            </a:r>
          </a:p>
          <a:p>
            <a:pPr defTabSz="685862" eaLnBrk="0" hangingPunct="0">
              <a:spcBef>
                <a:spcPts val="0"/>
              </a:spcBef>
              <a:spcAft>
                <a:spcPts val="600"/>
              </a:spcAft>
              <a:defRPr/>
            </a:pPr>
            <a:r>
              <a:rPr lang="en-US" altLang="en-US" sz="2000" dirty="0">
                <a:latin typeface="Arial" panose="020B0604020202020204" pitchFamily="34" charset="0"/>
                <a:cs typeface="Arial" panose="020B0604020202020204" pitchFamily="34" charset="0"/>
              </a:rPr>
              <a:t>FEMA and other federal agencies have not yet established standard BCA approaches for extreme heat-related (or extreme cold) risk reduction projects. </a:t>
            </a:r>
          </a:p>
          <a:p>
            <a:pPr defTabSz="685862" eaLnBrk="0" hangingPunct="0">
              <a:spcBef>
                <a:spcPts val="0"/>
              </a:spcBef>
              <a:spcAft>
                <a:spcPts val="600"/>
              </a:spcAft>
              <a:defRPr/>
            </a:pPr>
            <a:r>
              <a:rPr lang="en-US" altLang="en-US" sz="2000" dirty="0">
                <a:latin typeface="Arial" panose="020B0604020202020204" pitchFamily="34" charset="0"/>
                <a:cs typeface="Arial" panose="020B0604020202020204" pitchFamily="34" charset="0"/>
              </a:rPr>
              <a:t>The New York City Mayor’s Office of Resiliency Climate Resiliency Design Guidelines (CRDG) for heat and other climate-related hazards include average unit benefits.</a:t>
            </a:r>
          </a:p>
          <a:p>
            <a:pPr defTabSz="685862" eaLnBrk="0" hangingPunct="0">
              <a:spcBef>
                <a:spcPts val="0"/>
              </a:spcBef>
              <a:spcAft>
                <a:spcPts val="600"/>
              </a:spcAft>
              <a:defRPr/>
            </a:pPr>
            <a:r>
              <a:rPr lang="en-US" altLang="en-US" sz="2000" dirty="0">
                <a:latin typeface="Arial" panose="020B0604020202020204" pitchFamily="34" charset="0"/>
                <a:cs typeface="Arial" panose="020B0604020202020204" pitchFamily="34" charset="0"/>
              </a:rPr>
              <a:t>CRDG unit benefits are based on energy savings, increased air quality, improved quality of life/health, and higher real estate and retail sale values, and are tied to NYC Discount Rates and current NYC electric and gas rates of $0.27/kWh and $0.21/</a:t>
            </a:r>
            <a:r>
              <a:rPr lang="en-US" altLang="en-US" sz="2000" dirty="0" err="1">
                <a:latin typeface="Arial" panose="020B0604020202020204" pitchFamily="34" charset="0"/>
                <a:cs typeface="Arial" panose="020B0604020202020204" pitchFamily="34" charset="0"/>
              </a:rPr>
              <a:t>Therm</a:t>
            </a:r>
            <a:r>
              <a:rPr lang="en-US" altLang="en-US" sz="2000" dirty="0">
                <a:latin typeface="Arial" panose="020B0604020202020204" pitchFamily="34" charset="0"/>
                <a:cs typeface="Arial" panose="020B0604020202020204" pitchFamily="34" charset="0"/>
              </a:rPr>
              <a:t>, respectively. These unit benefits can be easily adjusted to the Federal Discount Rate and local utility rates to estimate unit project benefits for efficient air conditioning projects. </a:t>
            </a:r>
          </a:p>
          <a:p>
            <a:pPr marL="0" indent="0" defTabSz="685862" eaLnBrk="0" hangingPunct="0">
              <a:spcBef>
                <a:spcPts val="0"/>
              </a:spcBef>
              <a:spcAft>
                <a:spcPts val="600"/>
              </a:spcAft>
              <a:buNone/>
              <a:defRPr/>
            </a:pPr>
            <a:r>
              <a:rPr lang="en-US" altLang="en-US" sz="2000" dirty="0">
                <a:latin typeface="Arial" panose="020B0604020202020204" pitchFamily="34" charset="0"/>
                <a:cs typeface="Arial" panose="020B0604020202020204" pitchFamily="34" charset="0"/>
              </a:rPr>
              <a:t> </a:t>
            </a:r>
            <a:endParaRPr lang="en-US" alt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4735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 email&#10;&#10;Description automatically generated">
            <a:extLst>
              <a:ext uri="{FF2B5EF4-FFF2-40B4-BE49-F238E27FC236}">
                <a16:creationId xmlns:a16="http://schemas.microsoft.com/office/drawing/2014/main" id="{74AB959D-70DA-44F0-B0C5-BC0FB53543B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075"/>
          <a:stretch/>
        </p:blipFill>
        <p:spPr>
          <a:xfrm>
            <a:off x="914400" y="1185673"/>
            <a:ext cx="10363200" cy="5062727"/>
          </a:xfrm>
        </p:spPr>
      </p:pic>
      <p:sp>
        <p:nvSpPr>
          <p:cNvPr id="6" name="TextBox 5">
            <a:extLst>
              <a:ext uri="{FF2B5EF4-FFF2-40B4-BE49-F238E27FC236}">
                <a16:creationId xmlns:a16="http://schemas.microsoft.com/office/drawing/2014/main" id="{E0C6D039-1316-43EB-9430-73CB9EAFDA68}"/>
              </a:ext>
            </a:extLst>
          </p:cNvPr>
          <p:cNvSpPr txBox="1"/>
          <p:nvPr/>
        </p:nvSpPr>
        <p:spPr>
          <a:xfrm>
            <a:off x="1295400" y="2743200"/>
            <a:ext cx="4343400" cy="1200329"/>
          </a:xfrm>
          <a:prstGeom prst="rect">
            <a:avLst/>
          </a:prstGeom>
          <a:ln w="28575">
            <a:solidFill>
              <a:srgbClr val="FF0000"/>
            </a:solidFill>
          </a:ln>
        </p:spPr>
        <p:txBody>
          <a:bodyPr wrap="square" rtlCol="0">
            <a:spAutoFit/>
          </a:bodyPr>
          <a:lstStyle/>
          <a:p>
            <a:endParaRPr lang="en-US" dirty="0"/>
          </a:p>
          <a:p>
            <a:endParaRPr lang="en-US" dirty="0"/>
          </a:p>
          <a:p>
            <a:endParaRPr lang="en-US" dirty="0"/>
          </a:p>
          <a:p>
            <a:endParaRPr lang="en-US" dirty="0"/>
          </a:p>
        </p:txBody>
      </p:sp>
      <p:sp>
        <p:nvSpPr>
          <p:cNvPr id="7" name="Rectangle 2"/>
          <p:cNvSpPr txBox="1">
            <a:spLocks noChangeArrowheads="1"/>
          </p:cNvSpPr>
          <p:nvPr/>
        </p:nvSpPr>
        <p:spPr>
          <a:xfrm>
            <a:off x="905933" y="338965"/>
            <a:ext cx="8158022" cy="457200"/>
          </a:xfrm>
          <a:prstGeom prst="rect">
            <a:avLst/>
          </a:prstGeom>
        </p:spPr>
        <p:txBody>
          <a:bodyPr vert="horz" lIns="91440" tIns="45720" rIns="91440" bIns="45720" rtlCol="0" anchor="t">
            <a:noAutofit/>
          </a:bodyPr>
          <a:lstStyle>
            <a:lvl1pPr algn="l" defTabSz="914400" rtl="0" eaLnBrk="1" latinLnBrk="0" hangingPunct="1">
              <a:spcBef>
                <a:spcPct val="0"/>
              </a:spcBef>
              <a:buNone/>
              <a:defRPr sz="2400" b="1" kern="1200">
                <a:solidFill>
                  <a:srgbClr val="00155D"/>
                </a:solidFill>
                <a:latin typeface="+mj-lt"/>
                <a:ea typeface="+mj-ea"/>
                <a:cs typeface="+mj-cs"/>
              </a:defRPr>
            </a:lvl1pPr>
          </a:lstStyle>
          <a:p>
            <a:r>
              <a:rPr lang="en-US" sz="2800" cap="small" dirty="0">
                <a:latin typeface="Calibri" panose="020F0502020204030204" pitchFamily="34" charset="0"/>
                <a:cs typeface="Calibri" panose="020F0502020204030204" pitchFamily="34" charset="0"/>
              </a:rPr>
              <a:t>BCA – MA Emergency Management Agency</a:t>
            </a:r>
          </a:p>
        </p:txBody>
      </p:sp>
      <p:sp>
        <p:nvSpPr>
          <p:cNvPr id="8" name="Footer Placeholder 4"/>
          <p:cNvSpPr>
            <a:spLocks noGrp="1"/>
          </p:cNvSpPr>
          <p:nvPr>
            <p:ph type="ftr" sz="quarter" idx="11"/>
          </p:nvPr>
        </p:nvSpPr>
        <p:spPr>
          <a:xfrm>
            <a:off x="4648200" y="6356351"/>
            <a:ext cx="2895600" cy="365125"/>
          </a:xfrm>
        </p:spPr>
        <p:txBody>
          <a:bodyPr/>
          <a:lstStyle/>
          <a:p>
            <a:fld id="{BD88279C-5332-4180-B085-E4F188D724C6}" type="slidenum">
              <a:rPr lang="en-US" smtClean="0"/>
              <a:t>32</a:t>
            </a:fld>
            <a:endParaRPr lang="en-US" dirty="0"/>
          </a:p>
        </p:txBody>
      </p:sp>
    </p:spTree>
    <p:extLst>
      <p:ext uri="{BB962C8B-B14F-4D97-AF65-F5344CB8AC3E}">
        <p14:creationId xmlns:p14="http://schemas.microsoft.com/office/powerpoint/2010/main" val="1357433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a:xfrm>
            <a:off x="4648200" y="6356351"/>
            <a:ext cx="2895600" cy="365125"/>
          </a:xfrm>
        </p:spPr>
        <p:txBody>
          <a:bodyPr/>
          <a:lstStyle/>
          <a:p>
            <a:fld id="{BD88279C-5332-4180-B085-E4F188D724C6}" type="slidenum">
              <a:rPr lang="en-US" smtClean="0"/>
              <a:t>33</a:t>
            </a:fld>
            <a:endParaRPr lang="en-US" dirty="0"/>
          </a:p>
        </p:txBody>
      </p:sp>
      <p:sp>
        <p:nvSpPr>
          <p:cNvPr id="29" name="Rectangle 2"/>
          <p:cNvSpPr txBox="1">
            <a:spLocks noChangeArrowheads="1"/>
          </p:cNvSpPr>
          <p:nvPr/>
        </p:nvSpPr>
        <p:spPr>
          <a:xfrm>
            <a:off x="381000" y="556108"/>
            <a:ext cx="8158022" cy="457200"/>
          </a:xfrm>
          <a:prstGeom prst="rect">
            <a:avLst/>
          </a:prstGeom>
        </p:spPr>
        <p:txBody>
          <a:bodyPr vert="horz" lIns="91440" tIns="45720" rIns="91440" bIns="45720" rtlCol="0" anchor="t">
            <a:noAutofit/>
          </a:bodyPr>
          <a:lstStyle>
            <a:lvl1pPr algn="l" defTabSz="914400" rtl="0" eaLnBrk="1" latinLnBrk="0" hangingPunct="1">
              <a:spcBef>
                <a:spcPct val="0"/>
              </a:spcBef>
              <a:buNone/>
              <a:defRPr sz="2400" b="1" kern="1200">
                <a:solidFill>
                  <a:srgbClr val="00155D"/>
                </a:solidFill>
                <a:latin typeface="+mj-lt"/>
                <a:ea typeface="+mj-ea"/>
                <a:cs typeface="+mj-cs"/>
              </a:defRPr>
            </a:lvl1pPr>
          </a:lstStyle>
          <a:p>
            <a:r>
              <a:rPr lang="en-US" sz="2800" cap="small" dirty="0">
                <a:latin typeface="Calibri" panose="020F0502020204030204" pitchFamily="34" charset="0"/>
                <a:cs typeface="Calibri" panose="020F0502020204030204" pitchFamily="34" charset="0"/>
              </a:rPr>
              <a:t>Technical Assistance and Funding Opportunities</a:t>
            </a:r>
          </a:p>
        </p:txBody>
      </p:sp>
      <p:sp>
        <p:nvSpPr>
          <p:cNvPr id="8" name="Content Placeholder 3">
            <a:extLst>
              <a:ext uri="{FF2B5EF4-FFF2-40B4-BE49-F238E27FC236}">
                <a16:creationId xmlns:a16="http://schemas.microsoft.com/office/drawing/2014/main" id="{2E1EB706-18C9-4A58-A192-116EBBD9D731}"/>
              </a:ext>
            </a:extLst>
          </p:cNvPr>
          <p:cNvSpPr txBox="1">
            <a:spLocks/>
          </p:cNvSpPr>
          <p:nvPr/>
        </p:nvSpPr>
        <p:spPr>
          <a:xfrm>
            <a:off x="533400" y="1143001"/>
            <a:ext cx="11125200" cy="3121172"/>
          </a:xfrm>
          <a:prstGeom prst="rect">
            <a:avLst/>
          </a:prstGeom>
        </p:spPr>
        <p:txBody>
          <a:bodyPr vert="horz" lIns="0" tIns="0" rIns="0" bIns="0" rtlCol="0">
            <a:noAutofit/>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301624" indent="-285750">
              <a:spcBef>
                <a:spcPts val="0"/>
              </a:spcBef>
              <a:spcAft>
                <a:spcPts val="1200"/>
              </a:spcAft>
              <a:buClrTx/>
              <a:buFont typeface="Arial" panose="020B0604020202020204" pitchFamily="34" charset="0"/>
              <a:buChar char="•"/>
              <a:defRPr/>
            </a:pPr>
            <a:r>
              <a:rPr lang="en-US" sz="2400" dirty="0">
                <a:solidFill>
                  <a:schemeClr val="tx1"/>
                </a:solidFill>
                <a:latin typeface="+mn-lt"/>
              </a:rPr>
              <a:t>MA Green Communities Program</a:t>
            </a:r>
          </a:p>
          <a:p>
            <a:pPr marL="301624" indent="-285750">
              <a:spcBef>
                <a:spcPts val="0"/>
              </a:spcBef>
              <a:spcAft>
                <a:spcPts val="1200"/>
              </a:spcAft>
              <a:buClrTx/>
              <a:buFont typeface="Arial" panose="020B0604020202020204" pitchFamily="34" charset="0"/>
              <a:buChar char="•"/>
              <a:defRPr/>
            </a:pPr>
            <a:r>
              <a:rPr lang="en-US" sz="2400" dirty="0">
                <a:solidFill>
                  <a:schemeClr val="tx1"/>
                </a:solidFill>
                <a:latin typeface="+mn-lt"/>
              </a:rPr>
              <a:t>MA Clean Energy Center (MACEC)</a:t>
            </a:r>
          </a:p>
          <a:p>
            <a:pPr marL="301624" indent="-285750">
              <a:spcBef>
                <a:spcPts val="0"/>
              </a:spcBef>
              <a:spcAft>
                <a:spcPts val="1200"/>
              </a:spcAft>
              <a:buClrTx/>
              <a:buFont typeface="Arial" panose="020B0604020202020204" pitchFamily="34" charset="0"/>
              <a:buChar char="•"/>
              <a:defRPr/>
            </a:pPr>
            <a:r>
              <a:rPr lang="en-US" sz="2400" dirty="0">
                <a:solidFill>
                  <a:schemeClr val="tx1"/>
                </a:solidFill>
                <a:latin typeface="+mn-lt"/>
              </a:rPr>
              <a:t>MA Municipal Vulnerability Preparedness (MVP) program</a:t>
            </a:r>
          </a:p>
          <a:p>
            <a:pPr marL="301624" indent="-285750">
              <a:spcBef>
                <a:spcPts val="0"/>
              </a:spcBef>
              <a:spcAft>
                <a:spcPts val="1200"/>
              </a:spcAft>
              <a:buClrTx/>
              <a:buFont typeface="Arial" panose="020B0604020202020204" pitchFamily="34" charset="0"/>
              <a:buChar char="•"/>
              <a:defRPr/>
            </a:pPr>
            <a:r>
              <a:rPr lang="en-US" sz="2400" dirty="0">
                <a:solidFill>
                  <a:schemeClr val="tx1"/>
                </a:solidFill>
                <a:latin typeface="+mn-lt"/>
              </a:rPr>
              <a:t>American Rescue Plan Act (ARPA)</a:t>
            </a:r>
          </a:p>
          <a:p>
            <a:pPr marL="301624" indent="-285750">
              <a:spcBef>
                <a:spcPts val="0"/>
              </a:spcBef>
              <a:spcAft>
                <a:spcPts val="1200"/>
              </a:spcAft>
              <a:buClrTx/>
              <a:buFont typeface="Arial" panose="020B0604020202020204" pitchFamily="34" charset="0"/>
              <a:buChar char="•"/>
              <a:defRPr/>
            </a:pPr>
            <a:r>
              <a:rPr lang="en-US" sz="2400" dirty="0">
                <a:solidFill>
                  <a:schemeClr val="tx1"/>
                </a:solidFill>
                <a:latin typeface="+mn-lt"/>
              </a:rPr>
              <a:t>FEMA Building Resilient Infrastructure and Communities (BRIC) Program</a:t>
            </a:r>
          </a:p>
          <a:p>
            <a:pPr marL="301624" indent="-285750">
              <a:spcBef>
                <a:spcPts val="0"/>
              </a:spcBef>
              <a:spcAft>
                <a:spcPts val="1200"/>
              </a:spcAft>
              <a:buClrTx/>
              <a:buFont typeface="Arial" panose="020B0604020202020204" pitchFamily="34" charset="0"/>
              <a:buChar char="•"/>
              <a:defRPr/>
            </a:pPr>
            <a:r>
              <a:rPr lang="en-US" sz="2400" dirty="0">
                <a:solidFill>
                  <a:schemeClr val="tx1"/>
                </a:solidFill>
                <a:latin typeface="+mn-lt"/>
              </a:rPr>
              <a:t>FEMA Hazard Mitigation Grant Program</a:t>
            </a:r>
          </a:p>
          <a:p>
            <a:pPr marL="301624" indent="-285750">
              <a:spcBef>
                <a:spcPts val="0"/>
              </a:spcBef>
              <a:spcAft>
                <a:spcPts val="1200"/>
              </a:spcAft>
              <a:buClrTx/>
              <a:buFont typeface="Arial" panose="020B0604020202020204" pitchFamily="34" charset="0"/>
              <a:buChar char="•"/>
              <a:defRPr/>
            </a:pPr>
            <a:r>
              <a:rPr lang="en-US" sz="2400" dirty="0">
                <a:solidFill>
                  <a:schemeClr val="tx1"/>
                </a:solidFill>
                <a:latin typeface="+mn-lt"/>
              </a:rPr>
              <a:t>DOE – New IIJA - Prevent Outages and Grid Resilience $2.5B </a:t>
            </a:r>
          </a:p>
          <a:p>
            <a:pPr marL="301624" indent="-285750">
              <a:spcBef>
                <a:spcPts val="0"/>
              </a:spcBef>
              <a:spcAft>
                <a:spcPts val="1200"/>
              </a:spcAft>
              <a:buClrTx/>
              <a:buFont typeface="Arial" panose="020B0604020202020204" pitchFamily="34" charset="0"/>
              <a:buChar char="•"/>
              <a:defRPr/>
            </a:pPr>
            <a:endParaRPr lang="en-US" sz="2400" dirty="0">
              <a:solidFill>
                <a:schemeClr val="tx1"/>
              </a:solidFill>
            </a:endParaRPr>
          </a:p>
        </p:txBody>
      </p:sp>
      <p:pic>
        <p:nvPicPr>
          <p:cNvPr id="10" name="Picture 9" descr="Logo, company name&#10;&#10;Description automatically generated">
            <a:extLst>
              <a:ext uri="{FF2B5EF4-FFF2-40B4-BE49-F238E27FC236}">
                <a16:creationId xmlns:a16="http://schemas.microsoft.com/office/drawing/2014/main" id="{D96CD32D-A7E3-487C-9B95-296F2789C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210" y="4817835"/>
            <a:ext cx="1696208" cy="820965"/>
          </a:xfrm>
          <a:prstGeom prst="rect">
            <a:avLst/>
          </a:prstGeom>
        </p:spPr>
      </p:pic>
      <p:pic>
        <p:nvPicPr>
          <p:cNvPr id="11" name="Content Placeholder 10" descr="Logo&#10;&#10;Description automatically generated">
            <a:extLst>
              <a:ext uri="{FF2B5EF4-FFF2-40B4-BE49-F238E27FC236}">
                <a16:creationId xmlns:a16="http://schemas.microsoft.com/office/drawing/2014/main" id="{C68B7192-7070-4796-B0D3-0E2D2CA2B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3259" y="4691045"/>
            <a:ext cx="1045458" cy="1035003"/>
          </a:xfrm>
          <a:prstGeom prst="rect">
            <a:avLst/>
          </a:prstGeom>
        </p:spPr>
      </p:pic>
      <p:pic>
        <p:nvPicPr>
          <p:cNvPr id="3" name="Picture 2"/>
          <p:cNvPicPr>
            <a:picLocks noChangeAspect="1"/>
          </p:cNvPicPr>
          <p:nvPr/>
        </p:nvPicPr>
        <p:blipFill>
          <a:blip r:embed="rId4"/>
          <a:stretch>
            <a:fillRect/>
          </a:stretch>
        </p:blipFill>
        <p:spPr>
          <a:xfrm>
            <a:off x="5247896" y="4973016"/>
            <a:ext cx="1696208" cy="516170"/>
          </a:xfrm>
          <a:prstGeom prst="rect">
            <a:avLst/>
          </a:prstGeom>
        </p:spPr>
      </p:pic>
      <p:pic>
        <p:nvPicPr>
          <p:cNvPr id="12" name="Picture 11"/>
          <p:cNvPicPr>
            <a:picLocks noChangeAspect="1"/>
          </p:cNvPicPr>
          <p:nvPr/>
        </p:nvPicPr>
        <p:blipFill>
          <a:blip r:embed="rId5"/>
          <a:stretch>
            <a:fillRect/>
          </a:stretch>
        </p:blipFill>
        <p:spPr>
          <a:xfrm>
            <a:off x="1143000" y="5638800"/>
            <a:ext cx="1120220" cy="911551"/>
          </a:xfrm>
          <a:prstGeom prst="rect">
            <a:avLst/>
          </a:prstGeom>
        </p:spPr>
      </p:pic>
      <p:pic>
        <p:nvPicPr>
          <p:cNvPr id="13" name="Picture 12"/>
          <p:cNvPicPr>
            <a:picLocks noChangeAspect="1"/>
          </p:cNvPicPr>
          <p:nvPr/>
        </p:nvPicPr>
        <p:blipFill>
          <a:blip r:embed="rId6"/>
          <a:stretch>
            <a:fillRect/>
          </a:stretch>
        </p:blipFill>
        <p:spPr>
          <a:xfrm>
            <a:off x="3195988" y="5768493"/>
            <a:ext cx="2503643" cy="587858"/>
          </a:xfrm>
          <a:prstGeom prst="rect">
            <a:avLst/>
          </a:prstGeom>
        </p:spPr>
      </p:pic>
      <p:pic>
        <p:nvPicPr>
          <p:cNvPr id="1026" name="Picture 2" descr="Hazard Mitigation | IOWA HSEM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8591" y="5618216"/>
            <a:ext cx="1091784" cy="8884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stretch>
            <a:fillRect/>
          </a:stretch>
        </p:blipFill>
        <p:spPr>
          <a:xfrm>
            <a:off x="10616784" y="5617777"/>
            <a:ext cx="914400" cy="910336"/>
          </a:xfrm>
          <a:prstGeom prst="rect">
            <a:avLst/>
          </a:prstGeom>
        </p:spPr>
      </p:pic>
    </p:spTree>
    <p:extLst>
      <p:ext uri="{BB962C8B-B14F-4D97-AF65-F5344CB8AC3E}">
        <p14:creationId xmlns:p14="http://schemas.microsoft.com/office/powerpoint/2010/main" val="3859887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a:xfrm>
            <a:off x="4648200" y="6356351"/>
            <a:ext cx="2895600" cy="365125"/>
          </a:xfrm>
        </p:spPr>
        <p:txBody>
          <a:bodyPr/>
          <a:lstStyle/>
          <a:p>
            <a:fld id="{BD88279C-5332-4180-B085-E4F188D724C6}" type="slidenum">
              <a:rPr lang="en-US" smtClean="0"/>
              <a:t>34</a:t>
            </a:fld>
            <a:endParaRPr lang="en-US" dirty="0"/>
          </a:p>
        </p:txBody>
      </p:sp>
      <p:grpSp>
        <p:nvGrpSpPr>
          <p:cNvPr id="14" name="Group 13">
            <a:extLst>
              <a:ext uri="{FF2B5EF4-FFF2-40B4-BE49-F238E27FC236}">
                <a16:creationId xmlns:a16="http://schemas.microsoft.com/office/drawing/2014/main" id="{3374271A-3EB8-477B-8F1D-9136EA65F0D3}"/>
              </a:ext>
            </a:extLst>
          </p:cNvPr>
          <p:cNvGrpSpPr/>
          <p:nvPr/>
        </p:nvGrpSpPr>
        <p:grpSpPr>
          <a:xfrm>
            <a:off x="1295400" y="1202878"/>
            <a:ext cx="9829800" cy="5274123"/>
            <a:chOff x="779007" y="780858"/>
            <a:chExt cx="7457499" cy="5850143"/>
          </a:xfrm>
        </p:grpSpPr>
        <p:pic>
          <p:nvPicPr>
            <p:cNvPr id="15" name="Picture 14">
              <a:extLst>
                <a:ext uri="{FF2B5EF4-FFF2-40B4-BE49-F238E27FC236}">
                  <a16:creationId xmlns:a16="http://schemas.microsoft.com/office/drawing/2014/main" id="{0C8B4D2D-EC0E-4C6A-A7F4-F54409234815}"/>
                </a:ext>
              </a:extLst>
            </p:cNvPr>
            <p:cNvPicPr>
              <a:picLocks noChangeAspect="1"/>
            </p:cNvPicPr>
            <p:nvPr/>
          </p:nvPicPr>
          <p:blipFill>
            <a:blip r:embed="rId2"/>
            <a:stretch>
              <a:fillRect/>
            </a:stretch>
          </p:blipFill>
          <p:spPr>
            <a:xfrm>
              <a:off x="779007" y="780858"/>
              <a:ext cx="7457499" cy="5850143"/>
            </a:xfrm>
            <a:prstGeom prst="rect">
              <a:avLst/>
            </a:prstGeom>
          </p:spPr>
        </p:pic>
        <p:cxnSp>
          <p:nvCxnSpPr>
            <p:cNvPr id="19" name="Straight Connector 18">
              <a:extLst>
                <a:ext uri="{FF2B5EF4-FFF2-40B4-BE49-F238E27FC236}">
                  <a16:creationId xmlns:a16="http://schemas.microsoft.com/office/drawing/2014/main" id="{C7F7EC66-51E1-4B21-9B15-0C6025642011}"/>
                </a:ext>
              </a:extLst>
            </p:cNvPr>
            <p:cNvCxnSpPr>
              <a:cxnSpLocks/>
            </p:cNvCxnSpPr>
            <p:nvPr/>
          </p:nvCxnSpPr>
          <p:spPr>
            <a:xfrm flipV="1">
              <a:off x="4322757" y="837723"/>
              <a:ext cx="51265" cy="480682"/>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0BF8AA5-5444-4AE1-93BF-FCA5E0F17B3A}"/>
                </a:ext>
              </a:extLst>
            </p:cNvPr>
            <p:cNvCxnSpPr>
              <a:cxnSpLocks/>
            </p:cNvCxnSpPr>
            <p:nvPr/>
          </p:nvCxnSpPr>
          <p:spPr>
            <a:xfrm flipH="1">
              <a:off x="2176099" y="2514600"/>
              <a:ext cx="599594" cy="0"/>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B0CE62E-1151-4686-B8AA-B7E9A391CB6F}"/>
                </a:ext>
              </a:extLst>
            </p:cNvPr>
            <p:cNvCxnSpPr>
              <a:cxnSpLocks/>
            </p:cNvCxnSpPr>
            <p:nvPr/>
          </p:nvCxnSpPr>
          <p:spPr>
            <a:xfrm flipH="1">
              <a:off x="7593468" y="5666823"/>
              <a:ext cx="471697" cy="106000"/>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5" name="Rectangle: Rounded Corners 47">
              <a:extLst>
                <a:ext uri="{FF2B5EF4-FFF2-40B4-BE49-F238E27FC236}">
                  <a16:creationId xmlns:a16="http://schemas.microsoft.com/office/drawing/2014/main" id="{15C7450F-72C3-49E2-B998-5C11C96894CE}"/>
                </a:ext>
              </a:extLst>
            </p:cNvPr>
            <p:cNvSpPr/>
            <p:nvPr/>
          </p:nvSpPr>
          <p:spPr>
            <a:xfrm>
              <a:off x="4232844" y="3480034"/>
              <a:ext cx="1215365" cy="472971"/>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New low voltage gear and microgrid controls</a:t>
              </a:r>
            </a:p>
          </p:txBody>
        </p:sp>
        <p:sp>
          <p:nvSpPr>
            <p:cNvPr id="28" name="Rectangle: Rounded Corners 52">
              <a:extLst>
                <a:ext uri="{FF2B5EF4-FFF2-40B4-BE49-F238E27FC236}">
                  <a16:creationId xmlns:a16="http://schemas.microsoft.com/office/drawing/2014/main" id="{8D353A8C-DD64-4E05-BD52-989A8021E5B2}"/>
                </a:ext>
              </a:extLst>
            </p:cNvPr>
            <p:cNvSpPr/>
            <p:nvPr/>
          </p:nvSpPr>
          <p:spPr>
            <a:xfrm>
              <a:off x="1167803" y="5381409"/>
              <a:ext cx="1371601" cy="972460"/>
            </a:xfrm>
            <a:prstGeom prst="roundRect">
              <a:avLst>
                <a:gd name="adj" fmla="val 23523"/>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Existing Solar PV Arrays - connected for island mode</a:t>
              </a:r>
            </a:p>
          </p:txBody>
        </p:sp>
        <p:cxnSp>
          <p:nvCxnSpPr>
            <p:cNvPr id="30" name="Straight Connector 29">
              <a:extLst>
                <a:ext uri="{FF2B5EF4-FFF2-40B4-BE49-F238E27FC236}">
                  <a16:creationId xmlns:a16="http://schemas.microsoft.com/office/drawing/2014/main" id="{5F0C3CC8-FF4B-4AFF-8B0E-3696A4B51A64}"/>
                </a:ext>
              </a:extLst>
            </p:cNvPr>
            <p:cNvCxnSpPr/>
            <p:nvPr/>
          </p:nvCxnSpPr>
          <p:spPr>
            <a:xfrm flipV="1">
              <a:off x="2971800" y="2667000"/>
              <a:ext cx="304800" cy="1642841"/>
            </a:xfrm>
            <a:prstGeom prst="line">
              <a:avLst/>
            </a:prstGeom>
            <a:ln w="28575">
              <a:solidFill>
                <a:srgbClr val="00B0F0"/>
              </a:solidFill>
              <a:prstDash val="dash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0F6AA2F-D668-4AD9-ABE7-BF5DBF9CE9D7}"/>
                </a:ext>
              </a:extLst>
            </p:cNvPr>
            <p:cNvCxnSpPr>
              <a:cxnSpLocks/>
            </p:cNvCxnSpPr>
            <p:nvPr/>
          </p:nvCxnSpPr>
          <p:spPr>
            <a:xfrm flipV="1">
              <a:off x="3034198" y="1961314"/>
              <a:ext cx="1108753" cy="2348527"/>
            </a:xfrm>
            <a:prstGeom prst="line">
              <a:avLst/>
            </a:prstGeom>
            <a:ln w="28575">
              <a:solidFill>
                <a:srgbClr val="00B0F0"/>
              </a:solidFill>
              <a:prstDash val="dash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8BC1D24-6E12-40AB-B64E-00EF6435897A}"/>
                </a:ext>
              </a:extLst>
            </p:cNvPr>
            <p:cNvCxnSpPr>
              <a:cxnSpLocks/>
            </p:cNvCxnSpPr>
            <p:nvPr/>
          </p:nvCxnSpPr>
          <p:spPr>
            <a:xfrm flipV="1">
              <a:off x="3186598" y="4462241"/>
              <a:ext cx="1136159" cy="1"/>
            </a:xfrm>
            <a:prstGeom prst="line">
              <a:avLst/>
            </a:prstGeom>
            <a:ln w="28575">
              <a:solidFill>
                <a:srgbClr val="00B0F0"/>
              </a:solidFill>
              <a:prstDash val="dashDot"/>
            </a:ln>
          </p:spPr>
          <p:style>
            <a:lnRef idx="1">
              <a:schemeClr val="accent1"/>
            </a:lnRef>
            <a:fillRef idx="0">
              <a:schemeClr val="accent1"/>
            </a:fillRef>
            <a:effectRef idx="0">
              <a:schemeClr val="accent1"/>
            </a:effectRef>
            <a:fontRef idx="minor">
              <a:schemeClr val="tx1"/>
            </a:fontRef>
          </p:style>
        </p:cxnSp>
        <p:sp>
          <p:nvSpPr>
            <p:cNvPr id="33" name="Rectangle: Rounded Corners 64">
              <a:extLst>
                <a:ext uri="{FF2B5EF4-FFF2-40B4-BE49-F238E27FC236}">
                  <a16:creationId xmlns:a16="http://schemas.microsoft.com/office/drawing/2014/main" id="{D244B5FB-343B-4B81-B79B-75C634F3763B}"/>
                </a:ext>
              </a:extLst>
            </p:cNvPr>
            <p:cNvSpPr/>
            <p:nvPr/>
          </p:nvSpPr>
          <p:spPr>
            <a:xfrm>
              <a:off x="3212357" y="4557534"/>
              <a:ext cx="57903" cy="8560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67">
              <a:extLst>
                <a:ext uri="{FF2B5EF4-FFF2-40B4-BE49-F238E27FC236}">
                  <a16:creationId xmlns:a16="http://schemas.microsoft.com/office/drawing/2014/main" id="{D5DBEA94-8E77-4804-887A-785BC6E9062F}"/>
                </a:ext>
              </a:extLst>
            </p:cNvPr>
            <p:cNvSpPr/>
            <p:nvPr/>
          </p:nvSpPr>
          <p:spPr>
            <a:xfrm>
              <a:off x="6623060" y="5141807"/>
              <a:ext cx="45720" cy="11834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75">
              <a:extLst>
                <a:ext uri="{FF2B5EF4-FFF2-40B4-BE49-F238E27FC236}">
                  <a16:creationId xmlns:a16="http://schemas.microsoft.com/office/drawing/2014/main" id="{C12B3706-C4FF-4DEB-ABEE-93D00C92378F}"/>
                </a:ext>
              </a:extLst>
            </p:cNvPr>
            <p:cNvSpPr/>
            <p:nvPr/>
          </p:nvSpPr>
          <p:spPr>
            <a:xfrm>
              <a:off x="3233341" y="4973997"/>
              <a:ext cx="1395913" cy="326464"/>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New Natural Gas Generator</a:t>
              </a:r>
            </a:p>
          </p:txBody>
        </p:sp>
        <p:cxnSp>
          <p:nvCxnSpPr>
            <p:cNvPr id="43" name="Straight Connector 42">
              <a:extLst>
                <a:ext uri="{FF2B5EF4-FFF2-40B4-BE49-F238E27FC236}">
                  <a16:creationId xmlns:a16="http://schemas.microsoft.com/office/drawing/2014/main" id="{5CD4B4DD-A204-4D7A-860B-43FD912AB94B}"/>
                </a:ext>
              </a:extLst>
            </p:cNvPr>
            <p:cNvCxnSpPr>
              <a:cxnSpLocks/>
            </p:cNvCxnSpPr>
            <p:nvPr/>
          </p:nvCxnSpPr>
          <p:spPr>
            <a:xfrm>
              <a:off x="6642125" y="5381409"/>
              <a:ext cx="1046599" cy="285413"/>
            </a:xfrm>
            <a:prstGeom prst="line">
              <a:avLst/>
            </a:prstGeom>
            <a:ln w="28575">
              <a:solidFill>
                <a:srgbClr val="00B0F0"/>
              </a:solidFill>
              <a:prstDash val="dashDot"/>
            </a:ln>
          </p:spPr>
          <p:style>
            <a:lnRef idx="1">
              <a:schemeClr val="accent1"/>
            </a:lnRef>
            <a:fillRef idx="0">
              <a:schemeClr val="accent1"/>
            </a:fillRef>
            <a:effectRef idx="0">
              <a:schemeClr val="accent1"/>
            </a:effectRef>
            <a:fontRef idx="minor">
              <a:schemeClr val="tx1"/>
            </a:fontRef>
          </p:style>
        </p:cxnSp>
        <p:cxnSp>
          <p:nvCxnSpPr>
            <p:cNvPr id="44" name="Connector: Elbow 94">
              <a:extLst>
                <a:ext uri="{FF2B5EF4-FFF2-40B4-BE49-F238E27FC236}">
                  <a16:creationId xmlns:a16="http://schemas.microsoft.com/office/drawing/2014/main" id="{14CF5F22-7D9E-4EFF-B547-A61434A5EB4C}"/>
                </a:ext>
              </a:extLst>
            </p:cNvPr>
            <p:cNvCxnSpPr>
              <a:cxnSpLocks/>
            </p:cNvCxnSpPr>
            <p:nvPr/>
          </p:nvCxnSpPr>
          <p:spPr>
            <a:xfrm>
              <a:off x="4732260" y="4753424"/>
              <a:ext cx="2012286" cy="265308"/>
            </a:xfrm>
            <a:prstGeom prst="bentConnector3">
              <a:avLst/>
            </a:prstGeom>
            <a:ln w="28575">
              <a:solidFill>
                <a:schemeClr val="accent6">
                  <a:lumMod val="75000"/>
                </a:schemeClr>
              </a:solidFill>
              <a:prstDash val="dashDot"/>
            </a:ln>
          </p:spPr>
          <p:style>
            <a:lnRef idx="1">
              <a:schemeClr val="accent1"/>
            </a:lnRef>
            <a:fillRef idx="0">
              <a:schemeClr val="accent1"/>
            </a:fillRef>
            <a:effectRef idx="0">
              <a:schemeClr val="accent1"/>
            </a:effectRef>
            <a:fontRef idx="minor">
              <a:schemeClr val="tx1"/>
            </a:fontRef>
          </p:style>
        </p:cxnSp>
      </p:grpSp>
      <p:sp>
        <p:nvSpPr>
          <p:cNvPr id="7" name="Rectangle 2"/>
          <p:cNvSpPr>
            <a:spLocks noGrp="1" noChangeArrowheads="1"/>
          </p:cNvSpPr>
          <p:nvPr>
            <p:ph type="title"/>
          </p:nvPr>
        </p:nvSpPr>
        <p:spPr>
          <a:xfrm>
            <a:off x="1219200" y="355865"/>
            <a:ext cx="8158022" cy="457200"/>
          </a:xfrm>
        </p:spPr>
        <p:txBody>
          <a:bodyPr>
            <a:noAutofit/>
          </a:bodyPr>
          <a:lstStyle/>
          <a:p>
            <a:r>
              <a:rPr lang="en-US" sz="2800" cap="small" dirty="0">
                <a:latin typeface="Calibri" panose="020F0502020204030204" pitchFamily="34" charset="0"/>
                <a:cs typeface="Calibri" panose="020F0502020204030204" pitchFamily="34" charset="0"/>
              </a:rPr>
              <a:t>Daughters of Mary </a:t>
            </a:r>
            <a:r>
              <a:rPr lang="en-US" sz="2800" cap="small" dirty="0" err="1">
                <a:latin typeface="Calibri" panose="020F0502020204030204" pitchFamily="34" charset="0"/>
                <a:cs typeface="Calibri" panose="020F0502020204030204" pitchFamily="34" charset="0"/>
              </a:rPr>
              <a:t>Microgrid</a:t>
            </a:r>
            <a:endParaRPr lang="en-US" sz="2800" cap="small" dirty="0">
              <a:latin typeface="Calibri" panose="020F0502020204030204" pitchFamily="34" charset="0"/>
              <a:cs typeface="Calibri" panose="020F0502020204030204" pitchFamily="34" charset="0"/>
            </a:endParaRPr>
          </a:p>
        </p:txBody>
      </p:sp>
      <p:sp>
        <p:nvSpPr>
          <p:cNvPr id="45" name="Rectangle: Rounded Corners 131">
            <a:extLst>
              <a:ext uri="{FF2B5EF4-FFF2-40B4-BE49-F238E27FC236}">
                <a16:creationId xmlns:a16="http://schemas.microsoft.com/office/drawing/2014/main" id="{1517A9B9-597E-47D1-89B4-94D1D3B49B63}"/>
              </a:ext>
            </a:extLst>
          </p:cNvPr>
          <p:cNvSpPr/>
          <p:nvPr/>
        </p:nvSpPr>
        <p:spPr>
          <a:xfrm>
            <a:off x="4495800" y="4444501"/>
            <a:ext cx="57903" cy="8560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131">
            <a:extLst>
              <a:ext uri="{FF2B5EF4-FFF2-40B4-BE49-F238E27FC236}">
                <a16:creationId xmlns:a16="http://schemas.microsoft.com/office/drawing/2014/main" id="{1517A9B9-597E-47D1-89B4-94D1D3B49B63}"/>
              </a:ext>
            </a:extLst>
          </p:cNvPr>
          <p:cNvSpPr/>
          <p:nvPr/>
        </p:nvSpPr>
        <p:spPr>
          <a:xfrm>
            <a:off x="4495800" y="4343400"/>
            <a:ext cx="57903" cy="8560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138324" y="5344789"/>
            <a:ext cx="636991" cy="279157"/>
          </a:xfrm>
          <a:prstGeom prst="rect">
            <a:avLst/>
          </a:prstGeom>
          <a:ln w="31750">
            <a:solidFill>
              <a:srgbClr val="FF0000"/>
            </a:solidFill>
            <a:prstDash val="dash"/>
          </a:ln>
        </p:spPr>
        <p:txBody>
          <a:bodyPr wrap="square" rtlCol="0">
            <a:spAutoFit/>
          </a:bodyPr>
          <a:lstStyle/>
          <a:p>
            <a:pPr algn="ctr"/>
            <a:endParaRPr lang="en-US" sz="1200" dirty="0"/>
          </a:p>
        </p:txBody>
      </p:sp>
      <p:sp>
        <p:nvSpPr>
          <p:cNvPr id="48" name="TextBox 47"/>
          <p:cNvSpPr txBox="1"/>
          <p:nvPr/>
        </p:nvSpPr>
        <p:spPr>
          <a:xfrm>
            <a:off x="6266697" y="5905398"/>
            <a:ext cx="1053004" cy="461665"/>
          </a:xfrm>
          <a:prstGeom prst="rect">
            <a:avLst/>
          </a:prstGeom>
          <a:solidFill>
            <a:srgbClr val="FF0000"/>
          </a:solidFill>
          <a:ln w="31750">
            <a:solidFill>
              <a:srgbClr val="FF0000"/>
            </a:solidFill>
            <a:prstDash val="solid"/>
          </a:ln>
        </p:spPr>
        <p:txBody>
          <a:bodyPr wrap="square" rtlCol="0">
            <a:spAutoFit/>
          </a:bodyPr>
          <a:lstStyle/>
          <a:p>
            <a:pPr algn="ctr"/>
            <a:r>
              <a:rPr lang="en-US" sz="1200" dirty="0"/>
              <a:t>New solar arrays</a:t>
            </a:r>
          </a:p>
        </p:txBody>
      </p:sp>
      <p:sp>
        <p:nvSpPr>
          <p:cNvPr id="49" name="TextBox 48"/>
          <p:cNvSpPr txBox="1"/>
          <p:nvPr/>
        </p:nvSpPr>
        <p:spPr>
          <a:xfrm rot="316158">
            <a:off x="8035331" y="5000301"/>
            <a:ext cx="317202" cy="276999"/>
          </a:xfrm>
          <a:prstGeom prst="rect">
            <a:avLst/>
          </a:prstGeom>
          <a:ln w="31750">
            <a:solidFill>
              <a:srgbClr val="FF0000"/>
            </a:solidFill>
            <a:prstDash val="dash"/>
          </a:ln>
        </p:spPr>
        <p:txBody>
          <a:bodyPr wrap="square" rtlCol="0">
            <a:spAutoFit/>
          </a:bodyPr>
          <a:lstStyle/>
          <a:p>
            <a:pPr algn="ctr"/>
            <a:endParaRPr lang="en-US" sz="1200" dirty="0"/>
          </a:p>
        </p:txBody>
      </p:sp>
      <p:sp>
        <p:nvSpPr>
          <p:cNvPr id="52" name="Rectangle 51"/>
          <p:cNvSpPr/>
          <p:nvPr/>
        </p:nvSpPr>
        <p:spPr>
          <a:xfrm>
            <a:off x="6408943" y="1330919"/>
            <a:ext cx="4944857" cy="1859374"/>
          </a:xfrm>
          <a:prstGeom prst="rect">
            <a:avLst/>
          </a:prstGeom>
          <a:solidFill>
            <a:srgbClr val="00155D"/>
          </a:solidFill>
          <a:ln>
            <a:solidFill>
              <a:srgbClr val="00155D"/>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alibri" panose="020F0502020204030204" pitchFamily="34" charset="0"/>
                <a:cs typeface="Calibri" panose="020F0502020204030204" pitchFamily="34" charset="0"/>
              </a:rPr>
              <a:t>Location: New Britain, Connecticut</a:t>
            </a:r>
          </a:p>
          <a:p>
            <a:r>
              <a:rPr lang="en-US" sz="1400" dirty="0">
                <a:solidFill>
                  <a:schemeClr val="bg1"/>
                </a:solidFill>
                <a:latin typeface="Calibri" panose="020F0502020204030204" pitchFamily="34" charset="0"/>
                <a:cs typeface="Calibri" panose="020F0502020204030204" pitchFamily="34" charset="0"/>
              </a:rPr>
              <a:t>Assets: 1 MW solar, 1.3 MWh storage, 500 kW NG gen</a:t>
            </a:r>
          </a:p>
          <a:p>
            <a:r>
              <a:rPr lang="en-US" sz="1400" dirty="0">
                <a:solidFill>
                  <a:schemeClr val="bg1"/>
                </a:solidFill>
                <a:latin typeface="Calibri" panose="020F0502020204030204" pitchFamily="34" charset="0"/>
                <a:cs typeface="Calibri" panose="020F0502020204030204" pitchFamily="34" charset="0"/>
              </a:rPr>
              <a:t>Year Built: 2021</a:t>
            </a:r>
          </a:p>
          <a:p>
            <a:r>
              <a:rPr lang="en-US" sz="1400" dirty="0">
                <a:solidFill>
                  <a:schemeClr val="bg1"/>
                </a:solidFill>
                <a:latin typeface="Calibri" panose="020F0502020204030204" pitchFamily="34" charset="0"/>
                <a:cs typeface="Calibri" panose="020F0502020204030204" pitchFamily="34" charset="0"/>
              </a:rPr>
              <a:t>Interconnection: 4.8kV</a:t>
            </a:r>
          </a:p>
          <a:p>
            <a:r>
              <a:rPr lang="en-US" sz="1400" dirty="0">
                <a:solidFill>
                  <a:schemeClr val="bg1"/>
                </a:solidFill>
                <a:latin typeface="Calibri" panose="020F0502020204030204" pitchFamily="34" charset="0"/>
                <a:cs typeface="Calibri" panose="020F0502020204030204" pitchFamily="34" charset="0"/>
              </a:rPr>
              <a:t>PPA &amp; ESA: Daughters of Mary</a:t>
            </a:r>
          </a:p>
          <a:p>
            <a:r>
              <a:rPr lang="en-US" sz="1400" dirty="0">
                <a:solidFill>
                  <a:schemeClr val="bg1"/>
                </a:solidFill>
                <a:latin typeface="Calibri" panose="020F0502020204030204" pitchFamily="34" charset="0"/>
                <a:cs typeface="Calibri" panose="020F0502020204030204" pitchFamily="34" charset="0"/>
              </a:rPr>
              <a:t>Description: </a:t>
            </a:r>
            <a:r>
              <a:rPr lang="en-US" sz="1400" dirty="0" err="1">
                <a:solidFill>
                  <a:schemeClr val="bg1"/>
                </a:solidFill>
                <a:latin typeface="Calibri" panose="020F0502020204030204" pitchFamily="34" charset="0"/>
                <a:cs typeface="Calibri" panose="020F0502020204030204" pitchFamily="34" charset="0"/>
              </a:rPr>
              <a:t>KOREPower</a:t>
            </a:r>
            <a:r>
              <a:rPr lang="en-US" sz="1400" dirty="0">
                <a:solidFill>
                  <a:schemeClr val="bg1"/>
                </a:solidFill>
                <a:latin typeface="Calibri" panose="020F0502020204030204" pitchFamily="34" charset="0"/>
                <a:cs typeface="Calibri" panose="020F0502020204030204" pitchFamily="34" charset="0"/>
              </a:rPr>
              <a:t> Lithium Ion </a:t>
            </a:r>
          </a:p>
          <a:p>
            <a:r>
              <a:rPr lang="en-US" sz="1400" dirty="0">
                <a:solidFill>
                  <a:schemeClr val="bg1"/>
                </a:solidFill>
                <a:latin typeface="Calibri" panose="020F0502020204030204" pitchFamily="34" charset="0"/>
                <a:cs typeface="Calibri" panose="020F0502020204030204" pitchFamily="34" charset="0"/>
              </a:rPr>
              <a:t>Use Case: Resiliency and electricity cost savings</a:t>
            </a:r>
          </a:p>
        </p:txBody>
      </p:sp>
      <p:sp>
        <p:nvSpPr>
          <p:cNvPr id="54" name="Rectangle: Rounded Corners 64">
            <a:extLst>
              <a:ext uri="{FF2B5EF4-FFF2-40B4-BE49-F238E27FC236}">
                <a16:creationId xmlns:a16="http://schemas.microsoft.com/office/drawing/2014/main" id="{D244B5FB-343B-4B81-B79B-75C634F3763B}"/>
              </a:ext>
            </a:extLst>
          </p:cNvPr>
          <p:cNvSpPr/>
          <p:nvPr/>
        </p:nvSpPr>
        <p:spPr>
          <a:xfrm>
            <a:off x="6019801" y="4646348"/>
            <a:ext cx="57903" cy="7805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a:stCxn id="37" idx="0"/>
          </p:cNvCxnSpPr>
          <p:nvPr/>
        </p:nvCxnSpPr>
        <p:spPr>
          <a:xfrm flipV="1">
            <a:off x="5690239" y="4668703"/>
            <a:ext cx="338589" cy="31444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flipV="1">
            <a:off x="5477956" y="5640291"/>
            <a:ext cx="618044" cy="41361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7319702" y="5350447"/>
            <a:ext cx="703579" cy="7857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4579144" y="3888943"/>
            <a:ext cx="1390018" cy="535285"/>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7214426" y="3874045"/>
            <a:ext cx="1784076" cy="122956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28" idx="0"/>
          </p:cNvCxnSpPr>
          <p:nvPr/>
        </p:nvCxnSpPr>
        <p:spPr>
          <a:xfrm flipV="1">
            <a:off x="3612545" y="4824955"/>
            <a:ext cx="645267" cy="572578"/>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28" idx="3"/>
          </p:cNvCxnSpPr>
          <p:nvPr/>
        </p:nvCxnSpPr>
        <p:spPr>
          <a:xfrm flipV="1">
            <a:off x="3615796" y="5235757"/>
            <a:ext cx="4911644" cy="553045"/>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082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8238" y="1058648"/>
            <a:ext cx="11656562" cy="5657578"/>
          </a:xfrm>
          <a:prstGeom prst="rect">
            <a:avLst/>
          </a:prstGeom>
        </p:spPr>
      </p:pic>
      <p:sp>
        <p:nvSpPr>
          <p:cNvPr id="9" name="Rectangle 8">
            <a:extLst>
              <a:ext uri="{FF2B5EF4-FFF2-40B4-BE49-F238E27FC236}">
                <a16:creationId xmlns:a16="http://schemas.microsoft.com/office/drawing/2014/main" id="{D47997E0-923D-4C9E-A82E-24666E0EB935}"/>
              </a:ext>
            </a:extLst>
          </p:cNvPr>
          <p:cNvSpPr/>
          <p:nvPr/>
        </p:nvSpPr>
        <p:spPr>
          <a:xfrm>
            <a:off x="8136601" y="1058648"/>
            <a:ext cx="3590641" cy="56998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marL="0" marR="0" lvl="0" indent="0" algn="ctr" defTabSz="6095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10DC3BE4-F35D-47FD-8130-765B09E98676}"/>
              </a:ext>
            </a:extLst>
          </p:cNvPr>
          <p:cNvSpPr/>
          <p:nvPr/>
        </p:nvSpPr>
        <p:spPr>
          <a:xfrm>
            <a:off x="3924330" y="1048104"/>
            <a:ext cx="4263453" cy="5688360"/>
          </a:xfrm>
          <a:prstGeom prst="rect">
            <a:avLst/>
          </a:prstGeom>
          <a:solidFill>
            <a:srgbClr val="1C95CB">
              <a:alpha val="80000"/>
            </a:srgbClr>
          </a:solidFill>
          <a:ln>
            <a:noFill/>
          </a:ln>
          <a:effectLst/>
        </p:spPr>
        <p:style>
          <a:lnRef idx="1">
            <a:schemeClr val="accent3"/>
          </a:lnRef>
          <a:fillRef idx="3">
            <a:schemeClr val="accent3"/>
          </a:fillRef>
          <a:effectRef idx="2">
            <a:schemeClr val="accent3"/>
          </a:effectRef>
          <a:fontRef idx="minor">
            <a:schemeClr val="lt1"/>
          </a:fontRef>
        </p:style>
        <p:txBody>
          <a:bodyPr lIns="90580" tIns="45293" rIns="90580" bIns="45293" anchor="ctr"/>
          <a:lstStyle/>
          <a:p>
            <a:pPr marL="0" marR="0" lvl="0" indent="0" algn="ctr" defTabSz="60930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Content Placeholder 2">
            <a:extLst>
              <a:ext uri="{FF2B5EF4-FFF2-40B4-BE49-F238E27FC236}">
                <a16:creationId xmlns:a16="http://schemas.microsoft.com/office/drawing/2014/main" id="{E31A3162-5BFE-42C2-9AFE-AA288CBDFD97}"/>
              </a:ext>
            </a:extLst>
          </p:cNvPr>
          <p:cNvSpPr txBox="1">
            <a:spLocks/>
          </p:cNvSpPr>
          <p:nvPr/>
        </p:nvSpPr>
        <p:spPr>
          <a:xfrm>
            <a:off x="3949773" y="1081525"/>
            <a:ext cx="4238010" cy="3354758"/>
          </a:xfrm>
          <a:prstGeom prst="rect">
            <a:avLst/>
          </a:prstGeom>
        </p:spPr>
        <p:txBody>
          <a:bodyPr wrap="square" lIns="121915" tIns="60957" rIns="121915" bIns="60957">
            <a:spAutoFit/>
          </a:bodyPr>
          <a:lstStyle/>
          <a:p>
            <a:pPr marL="191995" marR="0" lvl="0" indent="-191995" algn="l" defTabSz="60955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ea typeface="+mn-ea"/>
                <a:cs typeface="+mn-cs"/>
              </a:rPr>
              <a:t>Customer Challenge</a:t>
            </a:r>
            <a:endParaRPr kumimoji="0" lang="en-US" sz="1400" b="1" i="0" u="none" strike="noStrike" kern="1200" cap="none" spc="0" normalizeH="0" baseline="0" noProof="0" dirty="0">
              <a:ln>
                <a:noFill/>
              </a:ln>
              <a:solidFill>
                <a:prstClr val="white"/>
              </a:solidFill>
              <a:effectLst/>
              <a:uLnTx/>
              <a:uFillTx/>
              <a:ea typeface="+mn-ea"/>
              <a:cs typeface="+mn-cs"/>
            </a:endParaRPr>
          </a:p>
          <a:p>
            <a:pPr marL="0" marR="0" lvl="0" indent="0" algn="l" defTabSz="60955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ea typeface="+mn-ea"/>
                <a:cs typeface="+mn-cs"/>
              </a:rPr>
              <a:t>Aging infrastructure, aggressive resiliency and sustainability goals. </a:t>
            </a:r>
          </a:p>
          <a:p>
            <a:pPr marL="191995" marR="0" lvl="0" indent="-191995" algn="l" defTabSz="609559" rtl="0" eaLnBrk="1" fontAlgn="auto" latinLnBrk="0" hangingPunct="1">
              <a:lnSpc>
                <a:spcPct val="100000"/>
              </a:lnSpc>
              <a:spcBef>
                <a:spcPts val="0"/>
              </a:spcBef>
              <a:spcAft>
                <a:spcPts val="0"/>
              </a:spcAft>
              <a:buClrTx/>
              <a:buSzTx/>
              <a:buFont typeface="Arial"/>
              <a:buChar char="•"/>
              <a:tabLst/>
              <a:defRPr/>
            </a:pPr>
            <a:endParaRPr kumimoji="0" lang="en-US" sz="1100" b="1" i="0" u="none" strike="noStrike" kern="1200" cap="none" spc="0" normalizeH="0" baseline="0" noProof="0" dirty="0">
              <a:ln>
                <a:noFill/>
              </a:ln>
              <a:solidFill>
                <a:prstClr val="white"/>
              </a:solidFill>
              <a:effectLst/>
              <a:uLnTx/>
              <a:uFillTx/>
              <a:ea typeface="+mn-ea"/>
              <a:cs typeface="+mn-cs"/>
            </a:endParaRPr>
          </a:p>
          <a:p>
            <a:pPr marL="191995" marR="0" lvl="0" indent="-191995" algn="l" defTabSz="60955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ea typeface="+mn-ea"/>
                <a:cs typeface="+mn-cs"/>
              </a:rPr>
              <a:t>The Solution</a:t>
            </a:r>
          </a:p>
          <a:p>
            <a:pPr marL="0" marR="0" lvl="0" indent="-191995" algn="l" defTabSz="60955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ea typeface="+mn-ea"/>
                <a:cs typeface="+mn-cs"/>
              </a:rPr>
              <a:t>Microgrid-as-a-Service project at Duke Energy Renewables to improve reliable power supply for Montgomery County Public Safety HQ &amp; Correction Facility. </a:t>
            </a:r>
          </a:p>
          <a:p>
            <a:pPr marL="0" marR="0" lvl="0" indent="-191995" algn="l" defTabSz="6095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ea typeface="+mn-ea"/>
              <a:cs typeface="+mn-cs"/>
            </a:endParaRPr>
          </a:p>
          <a:p>
            <a:pPr marL="191995" marR="0" lvl="0" indent="-191995" algn="l" defTabSz="6095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ea typeface="+mn-ea"/>
                <a:cs typeface="+mn-cs"/>
              </a:rPr>
              <a:t>Customer Benefits </a:t>
            </a:r>
          </a:p>
          <a:p>
            <a:pPr marL="36599" marR="0" lvl="0" indent="-228594" algn="l" defTabSz="6095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ea typeface="+mn-ea"/>
                <a:cs typeface="+mn-cs"/>
              </a:rPr>
              <a:t>Secure resiliency of public services</a:t>
            </a:r>
          </a:p>
          <a:p>
            <a:pPr marL="36599" marR="0" lvl="0" indent="-228594" algn="l" defTabSz="6095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ea typeface="+mn-ea"/>
                <a:cs typeface="+mn-cs"/>
              </a:rPr>
              <a:t>Infrastructure upgrade – reduced capex </a:t>
            </a:r>
          </a:p>
          <a:p>
            <a:pPr marL="36599" marR="0" lvl="0" indent="-228594" algn="l" defTabSz="6095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ea typeface="+mn-ea"/>
                <a:cs typeface="+mn-cs"/>
              </a:rPr>
              <a:t>Protect critical operations during power outage</a:t>
            </a:r>
          </a:p>
          <a:p>
            <a:pPr marL="36599" marR="0" lvl="0" indent="-228594" algn="l" defTabSz="6095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ea typeface="+mn-ea"/>
                <a:cs typeface="+mn-cs"/>
              </a:rPr>
              <a:t>Mitigate risk of escalating energy prices</a:t>
            </a:r>
          </a:p>
          <a:p>
            <a:pPr marL="36599" marR="0" lvl="0" indent="-228594" algn="l" defTabSz="6095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ea typeface="+mn-ea"/>
                <a:cs typeface="+mn-cs"/>
              </a:rPr>
              <a:t>Reduce greenhouse gas and other emissions</a:t>
            </a:r>
          </a:p>
          <a:p>
            <a:pPr marL="191995" marR="0" lvl="0" indent="-191995" algn="l" defTabSz="609559"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ea typeface="+mn-ea"/>
              <a:cs typeface="+mn-cs"/>
            </a:endParaRPr>
          </a:p>
          <a:p>
            <a:pPr marL="191995" marR="0" lvl="0" indent="-191995" algn="l" defTabSz="60955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ea typeface="+mn-ea"/>
                <a:cs typeface="+mn-cs"/>
              </a:rPr>
              <a:t>The Results: Life is On with...</a:t>
            </a:r>
            <a:endParaRPr kumimoji="0" lang="en-US" sz="1400" b="1" i="0" u="none" strike="noStrike" kern="1200" cap="none" spc="0" normalizeH="0" baseline="0" noProof="0" dirty="0">
              <a:ln>
                <a:noFill/>
              </a:ln>
              <a:solidFill>
                <a:prstClr val="white"/>
              </a:solidFill>
              <a:effectLst/>
              <a:uLnTx/>
              <a:uFillTx/>
              <a:ea typeface="+mn-ea"/>
              <a:cs typeface="+mn-cs"/>
            </a:endParaRPr>
          </a:p>
          <a:p>
            <a:pPr marL="0" marR="0" lvl="0" indent="-191995" algn="l" defTabSz="60955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ea typeface="+mn-ea"/>
                <a:cs typeface="+mn-cs"/>
              </a:rPr>
              <a:t>No-money down microgrid providing greater operational reliability and ensure resiliency during severe weather and other incidents.</a:t>
            </a:r>
            <a:endParaRPr kumimoji="0" lang="en-US" sz="1100" b="0" i="0" u="none" strike="noStrike" kern="1200" cap="none" spc="0" normalizeH="0" baseline="0" noProof="0" dirty="0">
              <a:ln>
                <a:noFill/>
              </a:ln>
              <a:solidFill>
                <a:prstClr val="white"/>
              </a:solidFill>
              <a:effectLst/>
              <a:uLnTx/>
              <a:uFillTx/>
              <a:ea typeface="+mn-ea"/>
              <a:cs typeface="+mn-cs"/>
              <a:hlinkClick r:id="rId4">
                <a:extLst>
                  <a:ext uri="{A12FA001-AC4F-418D-AE19-62706E023703}">
                    <ahyp:hlinkClr xmlns:ahyp="http://schemas.microsoft.com/office/drawing/2018/hyperlinkcolor" val="tx"/>
                  </a:ext>
                </a:extLst>
              </a:hlinkClick>
            </a:endParaRPr>
          </a:p>
        </p:txBody>
      </p:sp>
      <p:sp>
        <p:nvSpPr>
          <p:cNvPr id="13" name="Rectangle 12">
            <a:extLst>
              <a:ext uri="{FF2B5EF4-FFF2-40B4-BE49-F238E27FC236}">
                <a16:creationId xmlns:a16="http://schemas.microsoft.com/office/drawing/2014/main" id="{EF339B52-CEA7-48C4-961C-0125A5342E01}"/>
              </a:ext>
            </a:extLst>
          </p:cNvPr>
          <p:cNvSpPr/>
          <p:nvPr/>
        </p:nvSpPr>
        <p:spPr>
          <a:xfrm>
            <a:off x="8152143" y="1092990"/>
            <a:ext cx="3693949" cy="1538883"/>
          </a:xfrm>
          <a:prstGeom prst="rect">
            <a:avLst/>
          </a:prstGeom>
        </p:spPr>
        <p:txBody>
          <a:bodyPr wrap="square">
            <a:spAutoFit/>
          </a:bodyPr>
          <a:lstStyle/>
          <a:p>
            <a:pPr marL="0" marR="0" lvl="0" indent="0" algn="l" defTabSz="609563"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3DCD58"/>
                </a:solidFill>
                <a:effectLst/>
                <a:uLnTx/>
                <a:uFillTx/>
                <a:latin typeface="Calibri" panose="020F0502020204030204" pitchFamily="34" charset="0"/>
                <a:cs typeface="Calibri" panose="020F0502020204030204" pitchFamily="34" charset="0"/>
              </a:rPr>
              <a:t>One of the first “No-Money Down” microgrids helping protecting Washington D.C. area citizens</a:t>
            </a:r>
          </a:p>
          <a:p>
            <a:pPr marL="0" marR="0" lvl="0" indent="0" algn="l" defTabSz="609563"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3DCD58"/>
                </a:solidFill>
                <a:effectLst/>
                <a:uLnTx/>
                <a:uFillTx/>
                <a:latin typeface="Calibri" panose="020F0502020204030204" pitchFamily="34" charset="0"/>
                <a:cs typeface="Calibri" panose="020F0502020204030204" pitchFamily="34" charset="0"/>
              </a:rPr>
              <a:t>First US GCI PEER Certified Campus microgrid</a:t>
            </a:r>
          </a:p>
          <a:p>
            <a:pPr marL="0" marR="0" lvl="0" indent="0" algn="l" defTabSz="60956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DCD5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5100553B-DA35-40A0-ACA2-4FED07CF7C51}"/>
              </a:ext>
            </a:extLst>
          </p:cNvPr>
          <p:cNvSpPr/>
          <p:nvPr/>
        </p:nvSpPr>
        <p:spPr>
          <a:xfrm>
            <a:off x="3899250" y="4699489"/>
            <a:ext cx="4233030" cy="1200323"/>
          </a:xfrm>
          <a:prstGeom prst="rect">
            <a:avLst/>
          </a:prstGeom>
          <a:noFill/>
        </p:spPr>
        <p:txBody>
          <a:bodyPr wrap="square" lIns="121915" tIns="60957" rIns="121915" bIns="60957">
            <a:spAutoFit/>
          </a:bodyPr>
          <a:lstStyle/>
          <a:p>
            <a:pPr marL="0" marR="0" lvl="0" indent="0" algn="l" defTabSz="609509"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Arial"/>
                <a:ea typeface="MS PGothic" pitchFamily="34" charset="-128"/>
                <a:cs typeface="+mn-cs"/>
              </a:rPr>
              <a:t>“</a:t>
            </a:r>
            <a:r>
              <a:rPr kumimoji="0" lang="en-US" sz="1000" b="0" i="1" u="none" strike="noStrike" kern="1200" cap="none" spc="0" normalizeH="0" baseline="0" noProof="0" dirty="0">
                <a:ln>
                  <a:noFill/>
                </a:ln>
                <a:solidFill>
                  <a:prstClr val="white"/>
                </a:solidFill>
                <a:effectLst/>
                <a:uLnTx/>
                <a:uFillTx/>
                <a:ea typeface="MS PGothic" pitchFamily="34" charset="-128"/>
                <a:cs typeface="+mn-cs"/>
              </a:rPr>
              <a:t>We’re making significant strides in our key priorities—sustainability, safety and security. Upgrades to critical facilities improve the County’s resiliency, so we can keep residents safe and provide needed services even in the event of prolonged power outages.” </a:t>
            </a:r>
          </a:p>
          <a:p>
            <a:pPr marL="0" marR="0" lvl="0" indent="0" algn="r" defTabSz="609509"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prstClr val="white"/>
                </a:solidFill>
                <a:effectLst/>
                <a:uLnTx/>
                <a:uFillTx/>
                <a:ea typeface="MS PGothic" pitchFamily="34" charset="-128"/>
                <a:cs typeface="+mn-cs"/>
              </a:rPr>
              <a:t>				</a:t>
            </a:r>
          </a:p>
          <a:p>
            <a:pPr marL="0" marR="0" lvl="0" indent="0" algn="r" defTabSz="609509"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prstClr val="white"/>
                </a:solidFill>
                <a:effectLst/>
                <a:uLnTx/>
                <a:uFillTx/>
                <a:ea typeface="MS PGothic" pitchFamily="34" charset="-128"/>
                <a:cs typeface="+mn-cs"/>
              </a:rPr>
              <a:t>Isiah Leggett, MD County Executive, Montgomery County</a:t>
            </a:r>
          </a:p>
          <a:p>
            <a:pPr marL="0" marR="0" lvl="0" indent="0" algn="r" defTabSz="609509" rtl="0" eaLnBrk="1" fontAlgn="base" latinLnBrk="0" hangingPunct="1">
              <a:lnSpc>
                <a:spcPct val="100000"/>
              </a:lnSpc>
              <a:spcBef>
                <a:spcPct val="0"/>
              </a:spcBef>
              <a:spcAft>
                <a:spcPct val="0"/>
              </a:spcAft>
              <a:buClrTx/>
              <a:buSzTx/>
              <a:buFontTx/>
              <a:buNone/>
              <a:tabLst/>
              <a:defRPr/>
            </a:pPr>
            <a:endParaRPr kumimoji="0" lang="en-US" sz="1000" b="0" i="1" u="none" strike="noStrike" kern="1200" cap="none" spc="0" normalizeH="0" baseline="0" noProof="0" dirty="0">
              <a:ln>
                <a:noFill/>
              </a:ln>
              <a:solidFill>
                <a:prstClr val="white"/>
              </a:solidFill>
              <a:effectLst/>
              <a:uLnTx/>
              <a:uFillTx/>
              <a:latin typeface="Arial"/>
              <a:ea typeface="MS PGothic" pitchFamily="34" charset="-128"/>
              <a:cs typeface="+mn-cs"/>
            </a:endParaRPr>
          </a:p>
        </p:txBody>
      </p:sp>
      <p:sp>
        <p:nvSpPr>
          <p:cNvPr id="17" name="Title 5">
            <a:extLst>
              <a:ext uri="{FF2B5EF4-FFF2-40B4-BE49-F238E27FC236}">
                <a16:creationId xmlns:a16="http://schemas.microsoft.com/office/drawing/2014/main" id="{0C61A3EB-442A-45F8-A0EE-A449A98223FE}"/>
              </a:ext>
            </a:extLst>
          </p:cNvPr>
          <p:cNvSpPr txBox="1">
            <a:spLocks/>
          </p:cNvSpPr>
          <p:nvPr/>
        </p:nvSpPr>
        <p:spPr>
          <a:xfrm>
            <a:off x="345641" y="1092990"/>
            <a:ext cx="2945108" cy="637407"/>
          </a:xfrm>
          <a:prstGeom prst="rect">
            <a:avLst/>
          </a:prstGeom>
        </p:spPr>
        <p:txBody>
          <a:bodyPr lIns="121915" tIns="60957" rIns="121915" bIns="60957"/>
          <a:lstStyle/>
          <a:p>
            <a:pPr marL="0" marR="0" lvl="0" indent="0" algn="l" defTabSz="60956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rPr>
              <a:t>Innovative Resiliency solution for Public Facilities</a:t>
            </a:r>
          </a:p>
          <a:p>
            <a:pPr marL="0" marR="0" lvl="0" indent="0" algn="l" defTabSz="609563"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36C746"/>
              </a:solidFill>
              <a:effectLst>
                <a:outerShdw blurRad="38100" dist="38100" dir="2700000" algn="tl">
                  <a:srgbClr val="000000">
                    <a:alpha val="43137"/>
                  </a:srgbClr>
                </a:outerShdw>
              </a:effectLst>
              <a:uLnTx/>
              <a:uFillTx/>
              <a:latin typeface="Arial"/>
              <a:ea typeface="+mn-ea"/>
              <a:cs typeface="Arial" pitchFamily="34" charset="0"/>
            </a:endParaRPr>
          </a:p>
        </p:txBody>
      </p:sp>
      <p:sp>
        <p:nvSpPr>
          <p:cNvPr id="37" name="AutoShape 2" descr="Image result for duke energy renewables logo">
            <a:extLst>
              <a:ext uri="{FF2B5EF4-FFF2-40B4-BE49-F238E27FC236}">
                <a16:creationId xmlns:a16="http://schemas.microsoft.com/office/drawing/2014/main" id="{9605F919-D697-46EE-961C-D7DC57F9052B}"/>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42" name="TextBox 41">
            <a:hlinkClick r:id="rId5"/>
            <a:extLst>
              <a:ext uri="{FF2B5EF4-FFF2-40B4-BE49-F238E27FC236}">
                <a16:creationId xmlns:a16="http://schemas.microsoft.com/office/drawing/2014/main" id="{8035A294-9083-4321-9108-2058F11A1DAB}"/>
              </a:ext>
            </a:extLst>
          </p:cNvPr>
          <p:cNvSpPr txBox="1"/>
          <p:nvPr/>
        </p:nvSpPr>
        <p:spPr>
          <a:xfrm>
            <a:off x="3960182" y="5771363"/>
            <a:ext cx="3176127" cy="769441"/>
          </a:xfrm>
          <a:prstGeom prst="rect">
            <a:avLst/>
          </a:prstGeom>
          <a:noFill/>
        </p:spPr>
        <p:txBody>
          <a:bodyPr wrap="square" rtlCol="0">
            <a:spAutoFit/>
          </a:bodyPr>
          <a:lstStyle>
            <a:defPPr>
              <a:defRPr lang="en-US"/>
            </a:defPPr>
            <a:lvl1pPr>
              <a:defRPr sz="1100" i="1" u="sng">
                <a:solidFill>
                  <a:schemeClr val="accent5"/>
                </a:solidFill>
              </a:defRPr>
            </a:lvl1pPr>
          </a:lstStyle>
          <a:p>
            <a:pPr marL="0" marR="0" lvl="0" indent="0" algn="l" defTabSz="609563" rtl="0" eaLnBrk="1" fontAlgn="auto" latinLnBrk="0" hangingPunct="1">
              <a:lnSpc>
                <a:spcPct val="100000"/>
              </a:lnSpc>
              <a:spcBef>
                <a:spcPts val="0"/>
              </a:spcBef>
              <a:spcAft>
                <a:spcPts val="0"/>
              </a:spcAft>
              <a:buClrTx/>
              <a:buSzTx/>
              <a:buFontTx/>
              <a:buNone/>
              <a:tabLst/>
              <a:defRPr/>
            </a:pPr>
            <a:r>
              <a:rPr kumimoji="0" lang="en-HK" i="0" u="sng"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Download Link</a:t>
            </a:r>
            <a:endParaRPr kumimoji="0" lang="en-HK" i="0" u="sng"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L="0" marR="0" lvl="0" indent="0" algn="l" defTabSz="609563" rtl="0" eaLnBrk="1" fontAlgn="auto" latinLnBrk="0" hangingPunct="1">
              <a:lnSpc>
                <a:spcPct val="100000"/>
              </a:lnSpc>
              <a:spcBef>
                <a:spcPts val="0"/>
              </a:spcBef>
              <a:spcAft>
                <a:spcPts val="0"/>
              </a:spcAft>
              <a:buClrTx/>
              <a:buSzTx/>
              <a:buFontTx/>
              <a:buNone/>
              <a:tabLst/>
              <a:defRPr/>
            </a:pPr>
            <a:r>
              <a:rPr kumimoji="0" lang="en-HK" i="0" u="sng"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Video Link</a:t>
            </a:r>
            <a:endParaRPr kumimoji="0" lang="en-HK" i="0" u="sng"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L="0" marR="0" lvl="0" indent="0" algn="l" defTabSz="609563" rtl="0" eaLnBrk="1" fontAlgn="auto" latinLnBrk="0" hangingPunct="1">
              <a:lnSpc>
                <a:spcPct val="100000"/>
              </a:lnSpc>
              <a:spcBef>
                <a:spcPts val="0"/>
              </a:spcBef>
              <a:spcAft>
                <a:spcPts val="0"/>
              </a:spcAft>
              <a:buClrTx/>
              <a:buSzTx/>
              <a:buFontTx/>
              <a:buNone/>
              <a:tabLst/>
              <a:defRPr/>
            </a:pPr>
            <a:r>
              <a:rPr kumimoji="0" lang="en-HK" i="0" u="sng"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Stakeholder Video Link</a:t>
            </a:r>
            <a:endParaRPr kumimoji="0" lang="en-HK" i="0" u="sng"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L="0" marR="0" lvl="0" indent="0" algn="l" defTabSz="609563" rtl="0" eaLnBrk="1" fontAlgn="auto" latinLnBrk="0" hangingPunct="1">
              <a:lnSpc>
                <a:spcPct val="100000"/>
              </a:lnSpc>
              <a:spcBef>
                <a:spcPts val="0"/>
              </a:spcBef>
              <a:spcAft>
                <a:spcPts val="0"/>
              </a:spcAft>
              <a:buClrTx/>
              <a:buSzTx/>
              <a:buFontTx/>
              <a:buNone/>
              <a:tabLst/>
              <a:defRPr/>
            </a:pPr>
            <a:r>
              <a:rPr kumimoji="0" lang="en-HK" i="0" u="sng"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www.schneider-electric.us/microgrid</a:t>
            </a:r>
            <a:endParaRPr kumimoji="0" lang="en-US" i="0" u="sng"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29EAE457-3FF2-4F00-A1F3-4D4412E26254}"/>
              </a:ext>
            </a:extLst>
          </p:cNvPr>
          <p:cNvGrpSpPr/>
          <p:nvPr/>
        </p:nvGrpSpPr>
        <p:grpSpPr>
          <a:xfrm>
            <a:off x="8168133" y="2942567"/>
            <a:ext cx="3659844" cy="3826524"/>
            <a:chOff x="6314288" y="1539676"/>
            <a:chExt cx="2744883" cy="2847324"/>
          </a:xfrm>
        </p:grpSpPr>
        <p:grpSp>
          <p:nvGrpSpPr>
            <p:cNvPr id="18" name="Group 17">
              <a:extLst>
                <a:ext uri="{FF2B5EF4-FFF2-40B4-BE49-F238E27FC236}">
                  <a16:creationId xmlns:a16="http://schemas.microsoft.com/office/drawing/2014/main" id="{768EF36A-8F95-4B96-91C3-D37D6081E4E9}"/>
                </a:ext>
              </a:extLst>
            </p:cNvPr>
            <p:cNvGrpSpPr/>
            <p:nvPr/>
          </p:nvGrpSpPr>
          <p:grpSpPr>
            <a:xfrm>
              <a:off x="6325487" y="1539676"/>
              <a:ext cx="2619519" cy="2823909"/>
              <a:chOff x="7703489" y="891217"/>
              <a:chExt cx="4415710" cy="4760248"/>
            </a:xfrm>
          </p:grpSpPr>
          <p:pic>
            <p:nvPicPr>
              <p:cNvPr id="19" name="Picture 18">
                <a:extLst>
                  <a:ext uri="{FF2B5EF4-FFF2-40B4-BE49-F238E27FC236}">
                    <a16:creationId xmlns:a16="http://schemas.microsoft.com/office/drawing/2014/main" id="{ADA3931F-7FB7-4708-BA50-8EA9F103D02C}"/>
                  </a:ext>
                </a:extLst>
              </p:cNvPr>
              <p:cNvPicPr>
                <a:picLocks noChangeAspect="1"/>
              </p:cNvPicPr>
              <p:nvPr/>
            </p:nvPicPr>
            <p:blipFill>
              <a:blip r:embed="rId9" cstate="print"/>
              <a:stretch>
                <a:fillRect/>
              </a:stretch>
            </p:blipFill>
            <p:spPr>
              <a:xfrm>
                <a:off x="9074579" y="4343294"/>
                <a:ext cx="3044619" cy="1308171"/>
              </a:xfrm>
              <a:prstGeom prst="rect">
                <a:avLst/>
              </a:prstGeom>
            </p:spPr>
          </p:pic>
          <p:pic>
            <p:nvPicPr>
              <p:cNvPr id="20" name="Picture 19">
                <a:extLst>
                  <a:ext uri="{FF2B5EF4-FFF2-40B4-BE49-F238E27FC236}">
                    <a16:creationId xmlns:a16="http://schemas.microsoft.com/office/drawing/2014/main" id="{54275554-E604-42D9-B4F5-305ABE58D8F6}"/>
                  </a:ext>
                </a:extLst>
              </p:cNvPr>
              <p:cNvPicPr>
                <a:picLocks noChangeAspect="1"/>
              </p:cNvPicPr>
              <p:nvPr/>
            </p:nvPicPr>
            <p:blipFill>
              <a:blip r:embed="rId9" cstate="print"/>
              <a:stretch>
                <a:fillRect/>
              </a:stretch>
            </p:blipFill>
            <p:spPr>
              <a:xfrm>
                <a:off x="9074579" y="2932788"/>
                <a:ext cx="3044619" cy="1395766"/>
              </a:xfrm>
              <a:prstGeom prst="rect">
                <a:avLst/>
              </a:prstGeom>
            </p:spPr>
          </p:pic>
          <p:sp>
            <p:nvSpPr>
              <p:cNvPr id="21" name="Freeform 3">
                <a:extLst>
                  <a:ext uri="{FF2B5EF4-FFF2-40B4-BE49-F238E27FC236}">
                    <a16:creationId xmlns:a16="http://schemas.microsoft.com/office/drawing/2014/main" id="{A68193D8-AB20-4FDD-89B1-10B4C92B5268}"/>
                  </a:ext>
                </a:extLst>
              </p:cNvPr>
              <p:cNvSpPr/>
              <p:nvPr/>
            </p:nvSpPr>
            <p:spPr>
              <a:xfrm>
                <a:off x="9074581" y="1555753"/>
                <a:ext cx="3044618" cy="1332971"/>
              </a:xfrm>
              <a:custGeom>
                <a:avLst/>
                <a:gdLst>
                  <a:gd name="connsiteX0" fmla="*/ 23092728 w 23092728"/>
                  <a:gd name="connsiteY0" fmla="*/ 2735745 h 2735745"/>
                  <a:gd name="connsiteX1" fmla="*/ 0 w 23092728"/>
                  <a:gd name="connsiteY1" fmla="*/ 2735745 h 2735745"/>
                  <a:gd name="connsiteX2" fmla="*/ 0 w 23092728"/>
                  <a:gd name="connsiteY2" fmla="*/ 0 h 2735745"/>
                  <a:gd name="connsiteX3" fmla="*/ 23092728 w 23092728"/>
                  <a:gd name="connsiteY3" fmla="*/ 0 h 2735745"/>
                  <a:gd name="connsiteX4" fmla="*/ 23092728 w 23092728"/>
                  <a:gd name="connsiteY4" fmla="*/ 2735745 h 273574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3092728" h="2735745">
                    <a:moveTo>
                      <a:pt x="23092728" y="2735745"/>
                    </a:moveTo>
                    <a:lnTo>
                      <a:pt x="0" y="2735745"/>
                    </a:lnTo>
                    <a:lnTo>
                      <a:pt x="0" y="0"/>
                    </a:lnTo>
                    <a:lnTo>
                      <a:pt x="23092728" y="0"/>
                    </a:lnTo>
                    <a:lnTo>
                      <a:pt x="23092728" y="2735745"/>
                    </a:lnTo>
                  </a:path>
                </a:pathLst>
              </a:custGeom>
              <a:solidFill>
                <a:schemeClr val="tx2">
                  <a:lumMod val="20000"/>
                  <a:lumOff val="80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865" tIns="60937" rIns="121865" bIns="60937" rtlCol="0" anchor="ctr"/>
              <a:lstStyle/>
              <a:p>
                <a:pPr marL="0" marR="0" lvl="0" indent="0" algn="ctr" defTabSz="810896" rtl="0" eaLnBrk="1" fontAlgn="auto" latinLnBrk="0" hangingPunct="1">
                  <a:lnSpc>
                    <a:spcPct val="100000"/>
                  </a:lnSpc>
                  <a:spcBef>
                    <a:spcPts val="0"/>
                  </a:spcBef>
                  <a:spcAft>
                    <a:spcPts val="0"/>
                  </a:spcAft>
                  <a:buClrTx/>
                  <a:buSzTx/>
                  <a:buFontTx/>
                  <a:buNone/>
                  <a:tabLst/>
                  <a:defRPr/>
                </a:pPr>
                <a:endParaRPr kumimoji="0" lang="zh-CN" altLang="en-US" sz="1244"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endParaRPr>
              </a:p>
            </p:txBody>
          </p:sp>
          <p:grpSp>
            <p:nvGrpSpPr>
              <p:cNvPr id="22" name="Group 50">
                <a:extLst>
                  <a:ext uri="{FF2B5EF4-FFF2-40B4-BE49-F238E27FC236}">
                    <a16:creationId xmlns:a16="http://schemas.microsoft.com/office/drawing/2014/main" id="{F365113B-3A79-4BAF-9914-3EF3229D6BDB}"/>
                  </a:ext>
                </a:extLst>
              </p:cNvPr>
              <p:cNvGrpSpPr/>
              <p:nvPr/>
            </p:nvGrpSpPr>
            <p:grpSpPr>
              <a:xfrm>
                <a:off x="7703489" y="1570821"/>
                <a:ext cx="1349350" cy="4069463"/>
                <a:chOff x="7387417" y="1215851"/>
                <a:chExt cx="1012278" cy="3034601"/>
              </a:xfrm>
            </p:grpSpPr>
            <p:sp>
              <p:nvSpPr>
                <p:cNvPr id="24" name="Freeform 3">
                  <a:extLst>
                    <a:ext uri="{FF2B5EF4-FFF2-40B4-BE49-F238E27FC236}">
                      <a16:creationId xmlns:a16="http://schemas.microsoft.com/office/drawing/2014/main" id="{8BDD4B95-FE47-4696-BD20-C47FFF46AA71}"/>
                    </a:ext>
                  </a:extLst>
                </p:cNvPr>
                <p:cNvSpPr/>
                <p:nvPr/>
              </p:nvSpPr>
              <p:spPr>
                <a:xfrm>
                  <a:off x="7387417" y="1215851"/>
                  <a:ext cx="1012278" cy="3034601"/>
                </a:xfrm>
                <a:custGeom>
                  <a:avLst/>
                  <a:gdLst>
                    <a:gd name="connsiteX0" fmla="*/ 23092728 w 23092728"/>
                    <a:gd name="connsiteY0" fmla="*/ 2735745 h 2735745"/>
                    <a:gd name="connsiteX1" fmla="*/ 0 w 23092728"/>
                    <a:gd name="connsiteY1" fmla="*/ 2735745 h 2735745"/>
                    <a:gd name="connsiteX2" fmla="*/ 0 w 23092728"/>
                    <a:gd name="connsiteY2" fmla="*/ 0 h 2735745"/>
                    <a:gd name="connsiteX3" fmla="*/ 23092728 w 23092728"/>
                    <a:gd name="connsiteY3" fmla="*/ 0 h 2735745"/>
                    <a:gd name="connsiteX4" fmla="*/ 23092728 w 23092728"/>
                    <a:gd name="connsiteY4" fmla="*/ 2735745 h 273574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3092728" h="2735745">
                      <a:moveTo>
                        <a:pt x="23092728" y="2735745"/>
                      </a:moveTo>
                      <a:lnTo>
                        <a:pt x="0" y="2735745"/>
                      </a:lnTo>
                      <a:lnTo>
                        <a:pt x="0" y="0"/>
                      </a:lnTo>
                      <a:lnTo>
                        <a:pt x="23092728" y="0"/>
                      </a:lnTo>
                      <a:lnTo>
                        <a:pt x="23092728" y="2735745"/>
                      </a:lnTo>
                    </a:path>
                  </a:pathLst>
                </a:custGeom>
                <a:solidFill>
                  <a:srgbClr val="1C95CB"/>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62496" tIns="81249" rIns="162496" bIns="81249" rtlCol="0" anchor="ctr"/>
                <a:lstStyle/>
                <a:p>
                  <a:pPr marL="0" marR="0" lvl="0" indent="0" algn="ctr" defTabSz="810896" rtl="0" eaLnBrk="1" fontAlgn="auto" latinLnBrk="0" hangingPunct="1">
                    <a:lnSpc>
                      <a:spcPct val="100000"/>
                    </a:lnSpc>
                    <a:spcBef>
                      <a:spcPts val="0"/>
                    </a:spcBef>
                    <a:spcAft>
                      <a:spcPts val="0"/>
                    </a:spcAft>
                    <a:buClrTx/>
                    <a:buSzTx/>
                    <a:buFontTx/>
                    <a:buNone/>
                    <a:tabLst/>
                    <a:defRPr/>
                  </a:pPr>
                  <a:endParaRPr kumimoji="0" lang="zh-CN" altLang="en-US" sz="1244"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endParaRPr>
                </a:p>
              </p:txBody>
            </p:sp>
            <p:sp>
              <p:nvSpPr>
                <p:cNvPr id="25" name="TextBox 1">
                  <a:extLst>
                    <a:ext uri="{FF2B5EF4-FFF2-40B4-BE49-F238E27FC236}">
                      <a16:creationId xmlns:a16="http://schemas.microsoft.com/office/drawing/2014/main" id="{285BA678-0A72-44AE-85AA-2748B670A36A}"/>
                    </a:ext>
                  </a:extLst>
                </p:cNvPr>
                <p:cNvSpPr txBox="1"/>
                <p:nvPr/>
              </p:nvSpPr>
              <p:spPr>
                <a:xfrm>
                  <a:off x="7469924" y="1389089"/>
                  <a:ext cx="852989" cy="681286"/>
                </a:xfrm>
                <a:prstGeom prst="rect">
                  <a:avLst/>
                </a:prstGeom>
                <a:noFill/>
              </p:spPr>
              <p:txBody>
                <a:bodyPr wrap="none" lIns="0" tIns="0" rIns="0" bIns="81249" rtlCol="0">
                  <a:spAutoFit/>
                </a:bodyPr>
                <a:lstStyle/>
                <a:p>
                  <a:pPr marL="0" marR="0" lvl="0" indent="0" algn="l" defTabSz="810896"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BFBFB"/>
                      </a:solidFill>
                      <a:effectLst/>
                      <a:uLnTx/>
                      <a:uFillTx/>
                      <a:ea typeface="黑体" panose="02010609060101010101" pitchFamily="49" charset="-122"/>
                      <a:cs typeface="Arial Rounded MT Bold"/>
                    </a:rPr>
                    <a:t>Apps,</a:t>
                  </a:r>
                </a:p>
                <a:p>
                  <a:pPr marL="0" marR="0" lvl="0" indent="0" algn="l" defTabSz="810896"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ea typeface="黑体" panose="02010609060101010101" pitchFamily="49" charset="-122"/>
                      <a:cs typeface="Arial Rounded MT Bold"/>
                    </a:rPr>
                    <a:t>analytics,</a:t>
                  </a:r>
                </a:p>
                <a:p>
                  <a:pPr marL="0" marR="0" lvl="0" indent="0" algn="l" defTabSz="810896"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BFBFB"/>
                      </a:solidFill>
                      <a:effectLst/>
                      <a:uLnTx/>
                      <a:uFillTx/>
                      <a:ea typeface="黑体" panose="02010609060101010101" pitchFamily="49" charset="-122"/>
                      <a:cs typeface="Arial Rounded MT Bold"/>
                    </a:rPr>
                    <a:t>and</a:t>
                  </a:r>
                  <a:r>
                    <a:rPr kumimoji="0" lang="en-US" altLang="zh-CN" sz="1400" b="0" i="0" u="none" strike="noStrike" kern="1200" cap="none" spc="0" normalizeH="0" baseline="0" noProof="0" dirty="0">
                      <a:ln>
                        <a:noFill/>
                      </a:ln>
                      <a:solidFill>
                        <a:prstClr val="black"/>
                      </a:solidFill>
                      <a:effectLst/>
                      <a:uLnTx/>
                      <a:uFillTx/>
                      <a:ea typeface="黑体" panose="02010609060101010101" pitchFamily="49" charset="-122"/>
                      <a:cs typeface="Arial Rounded MT Bold"/>
                    </a:rPr>
                    <a:t> </a:t>
                  </a:r>
                  <a:r>
                    <a:rPr kumimoji="0" lang="en-US" altLang="zh-CN" sz="1400" b="0" i="0" u="none" strike="noStrike" kern="1200" cap="none" spc="0" normalizeH="0" baseline="0" noProof="0" dirty="0">
                      <a:ln>
                        <a:noFill/>
                      </a:ln>
                      <a:solidFill>
                        <a:srgbClr val="FBFBFB"/>
                      </a:solidFill>
                      <a:effectLst/>
                      <a:uLnTx/>
                      <a:uFillTx/>
                      <a:ea typeface="黑体" panose="02010609060101010101" pitchFamily="49" charset="-122"/>
                      <a:cs typeface="Arial Rounded MT Bold"/>
                    </a:rPr>
                    <a:t>services</a:t>
                  </a:r>
                </a:p>
              </p:txBody>
            </p:sp>
            <p:sp>
              <p:nvSpPr>
                <p:cNvPr id="26" name="TextBox 1">
                  <a:extLst>
                    <a:ext uri="{FF2B5EF4-FFF2-40B4-BE49-F238E27FC236}">
                      <a16:creationId xmlns:a16="http://schemas.microsoft.com/office/drawing/2014/main" id="{3C05FDA6-24A2-41E5-A0D4-F51F138F3EF1}"/>
                    </a:ext>
                  </a:extLst>
                </p:cNvPr>
                <p:cNvSpPr txBox="1"/>
                <p:nvPr/>
              </p:nvSpPr>
              <p:spPr>
                <a:xfrm>
                  <a:off x="7423177" y="2450410"/>
                  <a:ext cx="491445" cy="479771"/>
                </a:xfrm>
                <a:prstGeom prst="rect">
                  <a:avLst/>
                </a:prstGeom>
                <a:noFill/>
              </p:spPr>
              <p:txBody>
                <a:bodyPr wrap="none" lIns="0" tIns="0" rIns="0" bIns="81249" rtlCol="0">
                  <a:spAutoFit/>
                </a:bodyPr>
                <a:lstStyle>
                  <a:defPPr>
                    <a:defRPr lang="en-US"/>
                  </a:defPPr>
                  <a:lvl1pPr defTabSz="608187">
                    <a:defRPr sz="1050">
                      <a:solidFill>
                        <a:srgbClr val="FBFBFB"/>
                      </a:solidFill>
                      <a:latin typeface="Arial"/>
                      <a:cs typeface="Arial Rounded MT Bold"/>
                    </a:defRPr>
                  </a:lvl1pPr>
                </a:lstStyle>
                <a:p>
                  <a:pPr marL="0" marR="0" lvl="0" indent="0" algn="l" defTabSz="810896" rtl="0" eaLnBrk="1" fontAlgn="auto" latinLnBrk="0" hangingPunct="1">
                    <a:lnSpc>
                      <a:spcPct val="100000"/>
                    </a:lnSpc>
                    <a:spcBef>
                      <a:spcPts val="0"/>
                    </a:spcBef>
                    <a:spcAft>
                      <a:spcPts val="0"/>
                    </a:spcAft>
                    <a:buClrTx/>
                    <a:buSzTx/>
                    <a:buFontTx/>
                    <a:buNone/>
                    <a:tabLst/>
                    <a:defRPr/>
                  </a:pPr>
                  <a:r>
                    <a:rPr kumimoji="0" lang="en-US" altLang="zh-CN" sz="1400" u="none" strike="noStrike" kern="1200" cap="none" spc="0" normalizeH="0" baseline="0" noProof="0" dirty="0">
                      <a:ln>
                        <a:noFill/>
                      </a:ln>
                      <a:solidFill>
                        <a:srgbClr val="FBFBFB"/>
                      </a:solidFill>
                      <a:effectLst/>
                      <a:uLnTx/>
                      <a:uFillTx/>
                      <a:latin typeface="Calibri" panose="020F0502020204030204" pitchFamily="34" charset="0"/>
                      <a:ea typeface="黑体" panose="02010609060101010101" pitchFamily="49" charset="-122"/>
                      <a:cs typeface="Calibri" panose="020F0502020204030204" pitchFamily="34" charset="0"/>
                    </a:rPr>
                    <a:t>Edge</a:t>
                  </a:r>
                  <a:br>
                    <a:rPr kumimoji="0" lang="en-US" altLang="zh-CN" sz="1400" u="none" strike="noStrike" kern="1200" cap="none" spc="0" normalizeH="0" baseline="0" noProof="0" dirty="0">
                      <a:ln>
                        <a:noFill/>
                      </a:ln>
                      <a:solidFill>
                        <a:srgbClr val="FBFBFB"/>
                      </a:solidFill>
                      <a:effectLst/>
                      <a:uLnTx/>
                      <a:uFillTx/>
                      <a:latin typeface="Calibri" panose="020F0502020204030204" pitchFamily="34" charset="0"/>
                      <a:ea typeface="黑体" panose="02010609060101010101" pitchFamily="49" charset="-122"/>
                      <a:cs typeface="Calibri" panose="020F0502020204030204" pitchFamily="34" charset="0"/>
                    </a:rPr>
                  </a:br>
                  <a:r>
                    <a:rPr kumimoji="0" lang="en-US" altLang="zh-CN" sz="1400" u="none" strike="noStrike" kern="1200" cap="none" spc="0" normalizeH="0" baseline="0" noProof="0" dirty="0">
                      <a:ln>
                        <a:noFill/>
                      </a:ln>
                      <a:solidFill>
                        <a:srgbClr val="FBFBFB"/>
                      </a:solidFill>
                      <a:effectLst/>
                      <a:uLnTx/>
                      <a:uFillTx/>
                      <a:latin typeface="Calibri" panose="020F0502020204030204" pitchFamily="34" charset="0"/>
                      <a:ea typeface="黑体" panose="02010609060101010101" pitchFamily="49" charset="-122"/>
                      <a:cs typeface="Calibri" panose="020F0502020204030204" pitchFamily="34" charset="0"/>
                    </a:rPr>
                    <a:t>control</a:t>
                  </a:r>
                </a:p>
              </p:txBody>
            </p:sp>
            <p:sp>
              <p:nvSpPr>
                <p:cNvPr id="27" name="TextBox 1">
                  <a:extLst>
                    <a:ext uri="{FF2B5EF4-FFF2-40B4-BE49-F238E27FC236}">
                      <a16:creationId xmlns:a16="http://schemas.microsoft.com/office/drawing/2014/main" id="{A3B61035-F362-4A1F-82BB-13A47A0C0B6A}"/>
                    </a:ext>
                  </a:extLst>
                </p:cNvPr>
                <p:cNvSpPr txBox="1"/>
                <p:nvPr/>
              </p:nvSpPr>
              <p:spPr>
                <a:xfrm>
                  <a:off x="7467335" y="3478636"/>
                  <a:ext cx="766267" cy="479771"/>
                </a:xfrm>
                <a:prstGeom prst="rect">
                  <a:avLst/>
                </a:prstGeom>
                <a:noFill/>
              </p:spPr>
              <p:txBody>
                <a:bodyPr wrap="none" lIns="0" tIns="0" rIns="0" bIns="81249" rtlCol="0">
                  <a:spAutoFit/>
                </a:bodyPr>
                <a:lstStyle>
                  <a:defPPr>
                    <a:defRPr lang="en-US"/>
                  </a:defPPr>
                  <a:lvl1pPr defTabSz="608187">
                    <a:defRPr sz="1050">
                      <a:solidFill>
                        <a:srgbClr val="FBFBFB"/>
                      </a:solidFill>
                      <a:latin typeface="Arial"/>
                      <a:cs typeface="Arial Rounded MT Bold"/>
                    </a:defRPr>
                  </a:lvl1pPr>
                </a:lstStyle>
                <a:p>
                  <a:pPr marL="0" marR="0" lvl="0" indent="0" algn="l" defTabSz="810896"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BFBFB"/>
                      </a:solidFill>
                      <a:effectLst/>
                      <a:uLnTx/>
                      <a:uFillTx/>
                      <a:latin typeface="+mn-ea"/>
                    </a:rPr>
                    <a:t>Connected</a:t>
                  </a:r>
                </a:p>
                <a:p>
                  <a:pPr marL="0" marR="0" lvl="0" indent="0" algn="l" defTabSz="810896"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BFBFB"/>
                      </a:solidFill>
                      <a:effectLst/>
                      <a:uLnTx/>
                      <a:uFillTx/>
                      <a:latin typeface="+mn-ea"/>
                    </a:rPr>
                    <a:t>products</a:t>
                  </a:r>
                </a:p>
              </p:txBody>
            </p:sp>
          </p:grpSp>
          <p:pic>
            <p:nvPicPr>
              <p:cNvPr id="23" name="Picture 22">
                <a:extLst>
                  <a:ext uri="{FF2B5EF4-FFF2-40B4-BE49-F238E27FC236}">
                    <a16:creationId xmlns:a16="http://schemas.microsoft.com/office/drawing/2014/main" id="{C57A8570-132E-44C8-9D74-ADF808482CD0}"/>
                  </a:ext>
                </a:extLst>
              </p:cNvPr>
              <p:cNvPicPr>
                <a:picLocks noChangeAspect="1"/>
              </p:cNvPicPr>
              <p:nvPr/>
            </p:nvPicPr>
            <p:blipFill rotWithShape="1">
              <a:blip r:embed="rId10"/>
              <a:srcRect t="1583" r="46602"/>
              <a:stretch/>
            </p:blipFill>
            <p:spPr>
              <a:xfrm>
                <a:off x="7717120" y="891217"/>
                <a:ext cx="2098905" cy="615444"/>
              </a:xfrm>
              <a:prstGeom prst="rect">
                <a:avLst/>
              </a:prstGeom>
            </p:spPr>
          </p:pic>
        </p:grpSp>
        <p:sp>
          <p:nvSpPr>
            <p:cNvPr id="28" name="Up-Down Arrow 36">
              <a:extLst>
                <a:ext uri="{FF2B5EF4-FFF2-40B4-BE49-F238E27FC236}">
                  <a16:creationId xmlns:a16="http://schemas.microsoft.com/office/drawing/2014/main" id="{08D6347A-E473-49D2-9831-2E8A95F641FA}"/>
                </a:ext>
              </a:extLst>
            </p:cNvPr>
            <p:cNvSpPr/>
            <p:nvPr/>
          </p:nvSpPr>
          <p:spPr>
            <a:xfrm>
              <a:off x="6722546" y="2597757"/>
              <a:ext cx="122192" cy="264022"/>
            </a:xfrm>
            <a:prstGeom prst="upDown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16671" tIns="108339" rIns="216671" bIns="108339" rtlCol="0" anchor="ctr"/>
            <a:lstStyle/>
            <a:p>
              <a:pPr marL="0" marR="0" lvl="0" indent="0" algn="ctr" defTabSz="810896" rtl="0" eaLnBrk="1" fontAlgn="auto" latinLnBrk="0" hangingPunct="1">
                <a:lnSpc>
                  <a:spcPct val="100000"/>
                </a:lnSpc>
                <a:spcBef>
                  <a:spcPts val="0"/>
                </a:spcBef>
                <a:spcAft>
                  <a:spcPts val="0"/>
                </a:spcAft>
                <a:buClrTx/>
                <a:buSzTx/>
                <a:buFontTx/>
                <a:buNone/>
                <a:tabLst/>
                <a:defRPr/>
              </a:pPr>
              <a:endParaRPr kumimoji="0" lang="en-US" sz="1955"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Up-Down Arrow 37">
              <a:extLst>
                <a:ext uri="{FF2B5EF4-FFF2-40B4-BE49-F238E27FC236}">
                  <a16:creationId xmlns:a16="http://schemas.microsoft.com/office/drawing/2014/main" id="{A32181FF-22A8-47C2-A705-6A6D543C5CC2}"/>
                </a:ext>
              </a:extLst>
            </p:cNvPr>
            <p:cNvSpPr/>
            <p:nvPr/>
          </p:nvSpPr>
          <p:spPr>
            <a:xfrm>
              <a:off x="6996839" y="2603881"/>
              <a:ext cx="116704" cy="1116017"/>
            </a:xfrm>
            <a:prstGeom prst="upDown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16671" tIns="108339" rIns="216671" bIns="108339" rtlCol="0" anchor="ctr"/>
            <a:lstStyle/>
            <a:p>
              <a:pPr marL="0" marR="0" lvl="0" indent="0" algn="ctr" defTabSz="810896" rtl="0" eaLnBrk="1" fontAlgn="auto" latinLnBrk="0" hangingPunct="1">
                <a:lnSpc>
                  <a:spcPct val="100000"/>
                </a:lnSpc>
                <a:spcBef>
                  <a:spcPts val="0"/>
                </a:spcBef>
                <a:spcAft>
                  <a:spcPts val="0"/>
                </a:spcAft>
                <a:buClrTx/>
                <a:buSzTx/>
                <a:buFontTx/>
                <a:buNone/>
                <a:tabLst/>
                <a:defRPr/>
              </a:pPr>
              <a:endParaRPr kumimoji="0" lang="en-US" sz="1955"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30" name="Straight Connector 29">
              <a:extLst>
                <a:ext uri="{FF2B5EF4-FFF2-40B4-BE49-F238E27FC236}">
                  <a16:creationId xmlns:a16="http://schemas.microsoft.com/office/drawing/2014/main" id="{33768DA8-2008-44BA-9CBE-92C694D3F859}"/>
                </a:ext>
              </a:extLst>
            </p:cNvPr>
            <p:cNvCxnSpPr/>
            <p:nvPr/>
          </p:nvCxnSpPr>
          <p:spPr>
            <a:xfrm flipV="1">
              <a:off x="6324958" y="3569189"/>
              <a:ext cx="2708585" cy="14764"/>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162DCE4F-A3CE-442A-AB0E-B2CEBEEB2ADF}"/>
                </a:ext>
              </a:extLst>
            </p:cNvPr>
            <p:cNvCxnSpPr/>
            <p:nvPr/>
          </p:nvCxnSpPr>
          <p:spPr>
            <a:xfrm flipV="1">
              <a:off x="6314288" y="2722687"/>
              <a:ext cx="2708585" cy="14764"/>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2" name="Up-Down Arrow 40">
              <a:extLst>
                <a:ext uri="{FF2B5EF4-FFF2-40B4-BE49-F238E27FC236}">
                  <a16:creationId xmlns:a16="http://schemas.microsoft.com/office/drawing/2014/main" id="{A99459AC-3BDA-4480-A966-B2A30D9CC6FD}"/>
                </a:ext>
              </a:extLst>
            </p:cNvPr>
            <p:cNvSpPr/>
            <p:nvPr/>
          </p:nvSpPr>
          <p:spPr>
            <a:xfrm>
              <a:off x="6721829" y="3462385"/>
              <a:ext cx="122192" cy="264022"/>
            </a:xfrm>
            <a:prstGeom prst="upDown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16671" tIns="108339" rIns="216671" bIns="108339" rtlCol="0" anchor="ctr"/>
            <a:lstStyle/>
            <a:p>
              <a:pPr marL="0" marR="0" lvl="0" indent="0" algn="ctr" defTabSz="810896" rtl="0" eaLnBrk="1" fontAlgn="auto" latinLnBrk="0" hangingPunct="1">
                <a:lnSpc>
                  <a:spcPct val="100000"/>
                </a:lnSpc>
                <a:spcBef>
                  <a:spcPts val="0"/>
                </a:spcBef>
                <a:spcAft>
                  <a:spcPts val="0"/>
                </a:spcAft>
                <a:buClrTx/>
                <a:buSzTx/>
                <a:buFontTx/>
                <a:buNone/>
                <a:tabLst/>
                <a:defRPr/>
              </a:pPr>
              <a:endParaRPr kumimoji="0" lang="en-US" sz="1955" b="0" i="0" u="none" strike="noStrike" kern="1200" cap="none" spc="0" normalizeH="0" baseline="0" noProof="0" dirty="0">
                <a:ln>
                  <a:noFill/>
                </a:ln>
                <a:solidFill>
                  <a:prstClr val="white"/>
                </a:solidFill>
                <a:effectLst/>
                <a:uLnTx/>
                <a:uFillTx/>
                <a:latin typeface="Arial"/>
                <a:ea typeface="+mn-ea"/>
                <a:cs typeface="+mn-cs"/>
              </a:endParaRPr>
            </a:p>
          </p:txBody>
        </p:sp>
        <p:sp>
          <p:nvSpPr>
            <p:cNvPr id="33" name="TextBox 80">
              <a:extLst>
                <a:ext uri="{FF2B5EF4-FFF2-40B4-BE49-F238E27FC236}">
                  <a16:creationId xmlns:a16="http://schemas.microsoft.com/office/drawing/2014/main" id="{E9AFB731-8E6E-42B2-A8DC-E63777064144}"/>
                </a:ext>
              </a:extLst>
            </p:cNvPr>
            <p:cNvSpPr txBox="1"/>
            <p:nvPr/>
          </p:nvSpPr>
          <p:spPr>
            <a:xfrm>
              <a:off x="7095983" y="2080652"/>
              <a:ext cx="944259" cy="538574"/>
            </a:xfrm>
            <a:prstGeom prst="rect">
              <a:avLst/>
            </a:prstGeom>
            <a:noFill/>
          </p:spPr>
          <p:txBody>
            <a:bodyPr wrap="square" lIns="162513" tIns="81257" rIns="162513" bIns="81257" rtlCol="0">
              <a:spAutoFit/>
            </a:bodyPr>
            <a:lstStyle/>
            <a:p>
              <a:pPr marL="0" marR="0" lvl="0" indent="0" algn="ctr" defTabSz="608237"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7F7F7F"/>
                  </a:solidFill>
                  <a:effectLst/>
                  <a:uLnTx/>
                  <a:uFillTx/>
                  <a:latin typeface="Calibri" panose="020F0502020204030204" pitchFamily="34" charset="0"/>
                  <a:cs typeface="Calibri" panose="020F0502020204030204" pitchFamily="34" charset="0"/>
                </a:rPr>
                <a:t>EcoStruxure Microgrid Advisor</a:t>
              </a:r>
            </a:p>
          </p:txBody>
        </p:sp>
        <p:sp>
          <p:nvSpPr>
            <p:cNvPr id="34" name="TextBox 80">
              <a:extLst>
                <a:ext uri="{FF2B5EF4-FFF2-40B4-BE49-F238E27FC236}">
                  <a16:creationId xmlns:a16="http://schemas.microsoft.com/office/drawing/2014/main" id="{249CDABA-5EE6-4A38-87E2-A59E100624F8}"/>
                </a:ext>
              </a:extLst>
            </p:cNvPr>
            <p:cNvSpPr txBox="1"/>
            <p:nvPr/>
          </p:nvSpPr>
          <p:spPr>
            <a:xfrm>
              <a:off x="7147566" y="2946197"/>
              <a:ext cx="917643" cy="538574"/>
            </a:xfrm>
            <a:prstGeom prst="rect">
              <a:avLst/>
            </a:prstGeom>
            <a:noFill/>
          </p:spPr>
          <p:txBody>
            <a:bodyPr wrap="square" lIns="162513" tIns="81257" rIns="162513" bIns="81257" rtlCol="0">
              <a:spAutoFit/>
            </a:bodyPr>
            <a:lstStyle/>
            <a:p>
              <a:pPr marL="0" marR="0" lvl="0" indent="0" algn="ctr" defTabSz="608237"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7F7F7F"/>
                  </a:solidFill>
                  <a:effectLst/>
                  <a:uLnTx/>
                  <a:uFillTx/>
                  <a:latin typeface="Calibri" panose="020F0502020204030204" pitchFamily="34" charset="0"/>
                  <a:cs typeface="Calibri" panose="020F0502020204030204" pitchFamily="34" charset="0"/>
                </a:rPr>
                <a:t>EcoStruxure Microgrid Controller</a:t>
              </a:r>
            </a:p>
          </p:txBody>
        </p:sp>
        <p:sp>
          <p:nvSpPr>
            <p:cNvPr id="35" name="TextBox 80">
              <a:extLst>
                <a:ext uri="{FF2B5EF4-FFF2-40B4-BE49-F238E27FC236}">
                  <a16:creationId xmlns:a16="http://schemas.microsoft.com/office/drawing/2014/main" id="{390D6AE5-8F46-45B4-B1BF-ECD5627F8D2F}"/>
                </a:ext>
              </a:extLst>
            </p:cNvPr>
            <p:cNvSpPr txBox="1"/>
            <p:nvPr/>
          </p:nvSpPr>
          <p:spPr>
            <a:xfrm>
              <a:off x="7031521" y="3760964"/>
              <a:ext cx="875298" cy="396929"/>
            </a:xfrm>
            <a:prstGeom prst="rect">
              <a:avLst/>
            </a:prstGeom>
            <a:noFill/>
          </p:spPr>
          <p:txBody>
            <a:bodyPr wrap="square" lIns="162513" tIns="81257" rIns="162513" bIns="81257" rtlCol="0">
              <a:spAutoFit/>
            </a:bodyPr>
            <a:lstStyle/>
            <a:p>
              <a:pPr marL="0" marR="0" lvl="0" indent="0" algn="ctr" defTabSz="608237"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7F7F7F"/>
                  </a:solidFill>
                  <a:effectLst/>
                  <a:uLnTx/>
                  <a:uFillTx/>
                  <a:latin typeface="Calibri" panose="020F0502020204030204" pitchFamily="34" charset="0"/>
                  <a:cs typeface="Calibri" panose="020F0502020204030204" pitchFamily="34" charset="0"/>
                </a:rPr>
                <a:t>Smart LV/MV Switchgear</a:t>
              </a:r>
            </a:p>
          </p:txBody>
        </p:sp>
        <p:pic>
          <p:nvPicPr>
            <p:cNvPr id="36" name="Picture 35">
              <a:extLst>
                <a:ext uri="{FF2B5EF4-FFF2-40B4-BE49-F238E27FC236}">
                  <a16:creationId xmlns:a16="http://schemas.microsoft.com/office/drawing/2014/main" id="{636B0B6D-75B9-4B5D-A854-3EE10649BE38}"/>
                </a:ext>
              </a:extLst>
            </p:cNvPr>
            <p:cNvPicPr>
              <a:picLocks noChangeAspect="1" noChangeArrowheads="1"/>
            </p:cNvPicPr>
            <p:nvPr/>
          </p:nvPicPr>
          <p:blipFill>
            <a:blip r:embed="rId11" cstate="screen">
              <a:clrChange>
                <a:clrFrom>
                  <a:srgbClr val="FFFFFF"/>
                </a:clrFrom>
                <a:clrTo>
                  <a:srgbClr val="FFFFFF">
                    <a:alpha val="0"/>
                  </a:srgbClr>
                </a:clrTo>
              </a:clrChange>
            </a:blip>
            <a:srcRect/>
            <a:stretch>
              <a:fillRect/>
            </a:stretch>
          </p:blipFill>
          <p:spPr bwMode="auto">
            <a:xfrm>
              <a:off x="7947039" y="2063825"/>
              <a:ext cx="911722" cy="538633"/>
            </a:xfrm>
            <a:prstGeom prst="rect">
              <a:avLst/>
            </a:prstGeom>
            <a:noFill/>
            <a:ln w="9525">
              <a:noFill/>
              <a:miter lim="800000"/>
              <a:headEnd/>
              <a:tailEnd/>
            </a:ln>
          </p:spPr>
        </p:pic>
        <p:pic>
          <p:nvPicPr>
            <p:cNvPr id="38" name="Picture 37">
              <a:extLst>
                <a:ext uri="{FF2B5EF4-FFF2-40B4-BE49-F238E27FC236}">
                  <a16:creationId xmlns:a16="http://schemas.microsoft.com/office/drawing/2014/main" id="{575FFCFE-A6C7-484F-97E2-3DF24484EAD3}"/>
                </a:ext>
              </a:extLst>
            </p:cNvPr>
            <p:cNvPicPr>
              <a:picLocks noChangeAspect="1"/>
            </p:cNvPicPr>
            <p:nvPr/>
          </p:nvPicPr>
          <p:blipFill rotWithShape="1">
            <a:blip r:embed="rId12"/>
            <a:srcRect l="12121" t="6068" r="12156" b="3699"/>
            <a:stretch/>
          </p:blipFill>
          <p:spPr>
            <a:xfrm>
              <a:off x="7821902" y="3603528"/>
              <a:ext cx="436679" cy="694577"/>
            </a:xfrm>
            <a:prstGeom prst="rect">
              <a:avLst/>
            </a:prstGeom>
          </p:spPr>
        </p:pic>
        <p:pic>
          <p:nvPicPr>
            <p:cNvPr id="39" name="Picture 38">
              <a:extLst>
                <a:ext uri="{FF2B5EF4-FFF2-40B4-BE49-F238E27FC236}">
                  <a16:creationId xmlns:a16="http://schemas.microsoft.com/office/drawing/2014/main" id="{82D8D379-375A-472C-A445-13823E536E0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026154" y="2895001"/>
              <a:ext cx="753492" cy="545979"/>
            </a:xfrm>
            <a:prstGeom prst="rect">
              <a:avLst/>
            </a:prstGeom>
          </p:spPr>
        </p:pic>
        <p:sp>
          <p:nvSpPr>
            <p:cNvPr id="43" name="TextBox 80">
              <a:extLst>
                <a:ext uri="{FF2B5EF4-FFF2-40B4-BE49-F238E27FC236}">
                  <a16:creationId xmlns:a16="http://schemas.microsoft.com/office/drawing/2014/main" id="{2E09640C-E75B-4C7C-BA0C-30B3F9C1F14E}"/>
                </a:ext>
              </a:extLst>
            </p:cNvPr>
            <p:cNvSpPr txBox="1"/>
            <p:nvPr/>
          </p:nvSpPr>
          <p:spPr>
            <a:xfrm>
              <a:off x="8183873" y="4125425"/>
              <a:ext cx="875298" cy="261575"/>
            </a:xfrm>
            <a:prstGeom prst="rect">
              <a:avLst/>
            </a:prstGeom>
            <a:noFill/>
          </p:spPr>
          <p:txBody>
            <a:bodyPr wrap="square" lIns="162513" tIns="81257" rIns="162513" bIns="81257" rtlCol="0">
              <a:spAutoFit/>
            </a:bodyPr>
            <a:lstStyle/>
            <a:p>
              <a:pPr marL="0" marR="0" lvl="0" indent="0" algn="ctr" defTabSz="60823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F7F7F"/>
                  </a:solidFill>
                  <a:effectLst/>
                  <a:uLnTx/>
                  <a:uFillTx/>
                  <a:ea typeface="+mn-ea"/>
                  <a:cs typeface="+mn-cs"/>
                </a:rPr>
                <a:t>Inverters</a:t>
              </a:r>
            </a:p>
          </p:txBody>
        </p:sp>
        <p:pic>
          <p:nvPicPr>
            <p:cNvPr id="44" name="Picture 6" descr="Image result for XW+ inverter image">
              <a:extLst>
                <a:ext uri="{FF2B5EF4-FFF2-40B4-BE49-F238E27FC236}">
                  <a16:creationId xmlns:a16="http://schemas.microsoft.com/office/drawing/2014/main" id="{06BAA9CC-863C-43BB-BA90-D9E799DB9C9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64347" y="3690493"/>
              <a:ext cx="482566" cy="474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a:extLst>
              <a:ext uri="{FF2B5EF4-FFF2-40B4-BE49-F238E27FC236}">
                <a16:creationId xmlns:a16="http://schemas.microsoft.com/office/drawing/2014/main" id="{0ECC9FF7-2581-4F39-BB18-2E0ECFD15236}"/>
              </a:ext>
            </a:extLst>
          </p:cNvPr>
          <p:cNvGrpSpPr/>
          <p:nvPr/>
        </p:nvGrpSpPr>
        <p:grpSpPr>
          <a:xfrm>
            <a:off x="8671643" y="2471223"/>
            <a:ext cx="2520555" cy="468081"/>
            <a:chOff x="6495328" y="375962"/>
            <a:chExt cx="2598032" cy="528533"/>
          </a:xfrm>
        </p:grpSpPr>
        <p:grpSp>
          <p:nvGrpSpPr>
            <p:cNvPr id="46" name="Group 9">
              <a:extLst>
                <a:ext uri="{FF2B5EF4-FFF2-40B4-BE49-F238E27FC236}">
                  <a16:creationId xmlns:a16="http://schemas.microsoft.com/office/drawing/2014/main" id="{FA07878D-E513-4F81-B804-4A12CEE8A790}"/>
                </a:ext>
              </a:extLst>
            </p:cNvPr>
            <p:cNvGrpSpPr/>
            <p:nvPr/>
          </p:nvGrpSpPr>
          <p:grpSpPr>
            <a:xfrm>
              <a:off x="6495328" y="386812"/>
              <a:ext cx="489299" cy="489299"/>
              <a:chOff x="1062632" y="2371000"/>
              <a:chExt cx="489299" cy="489299"/>
            </a:xfrm>
          </p:grpSpPr>
          <p:sp>
            <p:nvSpPr>
              <p:cNvPr id="74" name="Oval 10">
                <a:extLst>
                  <a:ext uri="{FF2B5EF4-FFF2-40B4-BE49-F238E27FC236}">
                    <a16:creationId xmlns:a16="http://schemas.microsoft.com/office/drawing/2014/main" id="{ACFF6299-1A11-4223-B837-2BBFDB18430B}"/>
                  </a:ext>
                </a:extLst>
              </p:cNvPr>
              <p:cNvSpPr/>
              <p:nvPr/>
            </p:nvSpPr>
            <p:spPr>
              <a:xfrm>
                <a:off x="1062632" y="2371000"/>
                <a:ext cx="489299" cy="489299"/>
              </a:xfrm>
              <a:prstGeom prst="ellipse">
                <a:avLst/>
              </a:prstGeom>
              <a:solidFill>
                <a:schemeClr val="bg1"/>
              </a:solidFill>
              <a:ln w="127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12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75" name="Freeform 6">
                <a:extLst>
                  <a:ext uri="{FF2B5EF4-FFF2-40B4-BE49-F238E27FC236}">
                    <a16:creationId xmlns:a16="http://schemas.microsoft.com/office/drawing/2014/main" id="{CFE1C2A7-547B-4437-8D28-933A84793C2B}"/>
                  </a:ext>
                </a:extLst>
              </p:cNvPr>
              <p:cNvSpPr>
                <a:spLocks/>
              </p:cNvSpPr>
              <p:nvPr/>
            </p:nvSpPr>
            <p:spPr bwMode="auto">
              <a:xfrm>
                <a:off x="1135536" y="2448612"/>
                <a:ext cx="343490" cy="343610"/>
              </a:xfrm>
              <a:custGeom>
                <a:avLst/>
                <a:gdLst>
                  <a:gd name="T0" fmla="*/ 2815 w 5526"/>
                  <a:gd name="T1" fmla="*/ 242 h 5530"/>
                  <a:gd name="T2" fmla="*/ 3047 w 5526"/>
                  <a:gd name="T3" fmla="*/ 1029 h 5530"/>
                  <a:gd name="T4" fmla="*/ 3734 w 5526"/>
                  <a:gd name="T5" fmla="*/ 1051 h 5530"/>
                  <a:gd name="T6" fmla="*/ 4568 w 5526"/>
                  <a:gd name="T7" fmla="*/ 401 h 5530"/>
                  <a:gd name="T8" fmla="*/ 4919 w 5526"/>
                  <a:gd name="T9" fmla="*/ 217 h 5530"/>
                  <a:gd name="T10" fmla="*/ 5007 w 5526"/>
                  <a:gd name="T11" fmla="*/ 527 h 5530"/>
                  <a:gd name="T12" fmla="*/ 4522 w 5526"/>
                  <a:gd name="T13" fmla="*/ 1275 h 5530"/>
                  <a:gd name="T14" fmla="*/ 4258 w 5526"/>
                  <a:gd name="T15" fmla="*/ 2012 h 5530"/>
                  <a:gd name="T16" fmla="*/ 5004 w 5526"/>
                  <a:gd name="T17" fmla="*/ 2339 h 5530"/>
                  <a:gd name="T18" fmla="*/ 5494 w 5526"/>
                  <a:gd name="T19" fmla="*/ 2498 h 5530"/>
                  <a:gd name="T20" fmla="*/ 5368 w 5526"/>
                  <a:gd name="T21" fmla="*/ 2784 h 5530"/>
                  <a:gd name="T22" fmla="*/ 4662 w 5526"/>
                  <a:gd name="T23" fmla="*/ 3005 h 5530"/>
                  <a:gd name="T24" fmla="*/ 4250 w 5526"/>
                  <a:gd name="T25" fmla="*/ 3109 h 5530"/>
                  <a:gd name="T26" fmla="*/ 4144 w 5526"/>
                  <a:gd name="T27" fmla="*/ 2826 h 5530"/>
                  <a:gd name="T28" fmla="*/ 4315 w 5526"/>
                  <a:gd name="T29" fmla="*/ 2542 h 5530"/>
                  <a:gd name="T30" fmla="*/ 3881 w 5526"/>
                  <a:gd name="T31" fmla="*/ 1990 h 5530"/>
                  <a:gd name="T32" fmla="*/ 4166 w 5526"/>
                  <a:gd name="T33" fmla="*/ 1227 h 5530"/>
                  <a:gd name="T34" fmla="*/ 3496 w 5526"/>
                  <a:gd name="T35" fmla="*/ 1607 h 5530"/>
                  <a:gd name="T36" fmla="*/ 2807 w 5526"/>
                  <a:gd name="T37" fmla="*/ 1356 h 5530"/>
                  <a:gd name="T38" fmla="*/ 2519 w 5526"/>
                  <a:gd name="T39" fmla="*/ 1341 h 5530"/>
                  <a:gd name="T40" fmla="*/ 1920 w 5526"/>
                  <a:gd name="T41" fmla="*/ 1697 h 5530"/>
                  <a:gd name="T42" fmla="*/ 1105 w 5526"/>
                  <a:gd name="T43" fmla="*/ 1276 h 5530"/>
                  <a:gd name="T44" fmla="*/ 1598 w 5526"/>
                  <a:gd name="T45" fmla="*/ 2067 h 5530"/>
                  <a:gd name="T46" fmla="*/ 1319 w 5526"/>
                  <a:gd name="T47" fmla="*/ 2736 h 5530"/>
                  <a:gd name="T48" fmla="*/ 1403 w 5526"/>
                  <a:gd name="T49" fmla="*/ 3036 h 5530"/>
                  <a:gd name="T50" fmla="*/ 1729 w 5526"/>
                  <a:gd name="T51" fmla="*/ 3675 h 5530"/>
                  <a:gd name="T52" fmla="*/ 1313 w 5526"/>
                  <a:gd name="T53" fmla="*/ 4451 h 5530"/>
                  <a:gd name="T54" fmla="*/ 2192 w 5526"/>
                  <a:gd name="T55" fmla="*/ 3988 h 5530"/>
                  <a:gd name="T56" fmla="*/ 2798 w 5526"/>
                  <a:gd name="T57" fmla="*/ 4458 h 5530"/>
                  <a:gd name="T58" fmla="*/ 3064 w 5526"/>
                  <a:gd name="T59" fmla="*/ 4092 h 5530"/>
                  <a:gd name="T60" fmla="*/ 3700 w 5526"/>
                  <a:gd name="T61" fmla="*/ 3796 h 5530"/>
                  <a:gd name="T62" fmla="*/ 4355 w 5526"/>
                  <a:gd name="T63" fmla="*/ 4099 h 5530"/>
                  <a:gd name="T64" fmla="*/ 3984 w 5526"/>
                  <a:gd name="T65" fmla="*/ 3380 h 5530"/>
                  <a:gd name="T66" fmla="*/ 4253 w 5526"/>
                  <a:gd name="T67" fmla="*/ 3458 h 5530"/>
                  <a:gd name="T68" fmla="*/ 4662 w 5526"/>
                  <a:gd name="T69" fmla="*/ 3971 h 5530"/>
                  <a:gd name="T70" fmla="*/ 5225 w 5526"/>
                  <a:gd name="T71" fmla="*/ 4709 h 5530"/>
                  <a:gd name="T72" fmla="*/ 5262 w 5526"/>
                  <a:gd name="T73" fmla="*/ 5015 h 5530"/>
                  <a:gd name="T74" fmla="*/ 4922 w 5526"/>
                  <a:gd name="T75" fmla="*/ 4966 h 5530"/>
                  <a:gd name="T76" fmla="*/ 4109 w 5526"/>
                  <a:gd name="T77" fmla="*/ 4427 h 5530"/>
                  <a:gd name="T78" fmla="*/ 3307 w 5526"/>
                  <a:gd name="T79" fmla="*/ 4342 h 5530"/>
                  <a:gd name="T80" fmla="*/ 3159 w 5526"/>
                  <a:gd name="T81" fmla="*/ 5160 h 5530"/>
                  <a:gd name="T82" fmla="*/ 2974 w 5526"/>
                  <a:gd name="T83" fmla="*/ 5524 h 5530"/>
                  <a:gd name="T84" fmla="*/ 2711 w 5526"/>
                  <a:gd name="T85" fmla="*/ 5288 h 5530"/>
                  <a:gd name="T86" fmla="*/ 2480 w 5526"/>
                  <a:gd name="T87" fmla="*/ 4501 h 5530"/>
                  <a:gd name="T88" fmla="*/ 1791 w 5526"/>
                  <a:gd name="T89" fmla="*/ 4480 h 5530"/>
                  <a:gd name="T90" fmla="*/ 957 w 5526"/>
                  <a:gd name="T91" fmla="*/ 5129 h 5530"/>
                  <a:gd name="T92" fmla="*/ 606 w 5526"/>
                  <a:gd name="T93" fmla="*/ 5313 h 5530"/>
                  <a:gd name="T94" fmla="*/ 519 w 5526"/>
                  <a:gd name="T95" fmla="*/ 5003 h 5530"/>
                  <a:gd name="T96" fmla="*/ 1005 w 5526"/>
                  <a:gd name="T97" fmla="*/ 4255 h 5530"/>
                  <a:gd name="T98" fmla="*/ 1261 w 5526"/>
                  <a:gd name="T99" fmla="*/ 3514 h 5530"/>
                  <a:gd name="T100" fmla="*/ 521 w 5526"/>
                  <a:gd name="T101" fmla="*/ 3191 h 5530"/>
                  <a:gd name="T102" fmla="*/ 33 w 5526"/>
                  <a:gd name="T103" fmla="*/ 3032 h 5530"/>
                  <a:gd name="T104" fmla="*/ 157 w 5526"/>
                  <a:gd name="T105" fmla="*/ 2746 h 5530"/>
                  <a:gd name="T106" fmla="*/ 896 w 5526"/>
                  <a:gd name="T107" fmla="*/ 2518 h 5530"/>
                  <a:gd name="T108" fmla="*/ 1144 w 5526"/>
                  <a:gd name="T109" fmla="*/ 1910 h 5530"/>
                  <a:gd name="T110" fmla="*/ 501 w 5526"/>
                  <a:gd name="T111" fmla="*/ 1091 h 5530"/>
                  <a:gd name="T112" fmla="*/ 217 w 5526"/>
                  <a:gd name="T113" fmla="*/ 626 h 5530"/>
                  <a:gd name="T114" fmla="*/ 480 w 5526"/>
                  <a:gd name="T115" fmla="*/ 494 h 5530"/>
                  <a:gd name="T116" fmla="*/ 1100 w 5526"/>
                  <a:gd name="T117" fmla="*/ 888 h 5530"/>
                  <a:gd name="T118" fmla="*/ 1816 w 5526"/>
                  <a:gd name="T119" fmla="*/ 1377 h 5530"/>
                  <a:gd name="T120" fmla="*/ 2301 w 5526"/>
                  <a:gd name="T121" fmla="*/ 711 h 5530"/>
                  <a:gd name="T122" fmla="*/ 2454 w 5526"/>
                  <a:gd name="T123" fmla="*/ 79 h 5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26" h="5530">
                    <a:moveTo>
                      <a:pt x="2587" y="0"/>
                    </a:moveTo>
                    <a:lnTo>
                      <a:pt x="2625" y="2"/>
                    </a:lnTo>
                    <a:lnTo>
                      <a:pt x="2657" y="11"/>
                    </a:lnTo>
                    <a:lnTo>
                      <a:pt x="2684" y="24"/>
                    </a:lnTo>
                    <a:lnTo>
                      <a:pt x="2710" y="45"/>
                    </a:lnTo>
                    <a:lnTo>
                      <a:pt x="2732" y="69"/>
                    </a:lnTo>
                    <a:lnTo>
                      <a:pt x="2752" y="98"/>
                    </a:lnTo>
                    <a:lnTo>
                      <a:pt x="2769" y="130"/>
                    </a:lnTo>
                    <a:lnTo>
                      <a:pt x="2786" y="166"/>
                    </a:lnTo>
                    <a:lnTo>
                      <a:pt x="2800" y="203"/>
                    </a:lnTo>
                    <a:lnTo>
                      <a:pt x="2815" y="242"/>
                    </a:lnTo>
                    <a:lnTo>
                      <a:pt x="2829" y="282"/>
                    </a:lnTo>
                    <a:lnTo>
                      <a:pt x="2849" y="343"/>
                    </a:lnTo>
                    <a:lnTo>
                      <a:pt x="2871" y="414"/>
                    </a:lnTo>
                    <a:lnTo>
                      <a:pt x="2895" y="493"/>
                    </a:lnTo>
                    <a:lnTo>
                      <a:pt x="2921" y="580"/>
                    </a:lnTo>
                    <a:lnTo>
                      <a:pt x="2950" y="675"/>
                    </a:lnTo>
                    <a:lnTo>
                      <a:pt x="2970" y="750"/>
                    </a:lnTo>
                    <a:lnTo>
                      <a:pt x="2991" y="825"/>
                    </a:lnTo>
                    <a:lnTo>
                      <a:pt x="3011" y="896"/>
                    </a:lnTo>
                    <a:lnTo>
                      <a:pt x="3030" y="966"/>
                    </a:lnTo>
                    <a:lnTo>
                      <a:pt x="3047" y="1029"/>
                    </a:lnTo>
                    <a:lnTo>
                      <a:pt x="3062" y="1087"/>
                    </a:lnTo>
                    <a:lnTo>
                      <a:pt x="3076" y="1137"/>
                    </a:lnTo>
                    <a:lnTo>
                      <a:pt x="3178" y="1159"/>
                    </a:lnTo>
                    <a:lnTo>
                      <a:pt x="3280" y="1186"/>
                    </a:lnTo>
                    <a:lnTo>
                      <a:pt x="3379" y="1218"/>
                    </a:lnTo>
                    <a:lnTo>
                      <a:pt x="3476" y="1259"/>
                    </a:lnTo>
                    <a:lnTo>
                      <a:pt x="3516" y="1227"/>
                    </a:lnTo>
                    <a:lnTo>
                      <a:pt x="3562" y="1189"/>
                    </a:lnTo>
                    <a:lnTo>
                      <a:pt x="3615" y="1147"/>
                    </a:lnTo>
                    <a:lnTo>
                      <a:pt x="3673" y="1101"/>
                    </a:lnTo>
                    <a:lnTo>
                      <a:pt x="3734" y="1051"/>
                    </a:lnTo>
                    <a:lnTo>
                      <a:pt x="3801" y="999"/>
                    </a:lnTo>
                    <a:lnTo>
                      <a:pt x="3869" y="944"/>
                    </a:lnTo>
                    <a:lnTo>
                      <a:pt x="3940" y="888"/>
                    </a:lnTo>
                    <a:lnTo>
                      <a:pt x="4012" y="830"/>
                    </a:lnTo>
                    <a:lnTo>
                      <a:pt x="4087" y="772"/>
                    </a:lnTo>
                    <a:lnTo>
                      <a:pt x="4184" y="695"/>
                    </a:lnTo>
                    <a:lnTo>
                      <a:pt x="4274" y="626"/>
                    </a:lnTo>
                    <a:lnTo>
                      <a:pt x="4359" y="561"/>
                    </a:lnTo>
                    <a:lnTo>
                      <a:pt x="4435" y="501"/>
                    </a:lnTo>
                    <a:lnTo>
                      <a:pt x="4505" y="448"/>
                    </a:lnTo>
                    <a:lnTo>
                      <a:pt x="4568" y="401"/>
                    </a:lnTo>
                    <a:lnTo>
                      <a:pt x="4621" y="363"/>
                    </a:lnTo>
                    <a:lnTo>
                      <a:pt x="4665" y="329"/>
                    </a:lnTo>
                    <a:lnTo>
                      <a:pt x="4704" y="302"/>
                    </a:lnTo>
                    <a:lnTo>
                      <a:pt x="4738" y="280"/>
                    </a:lnTo>
                    <a:lnTo>
                      <a:pt x="4757" y="266"/>
                    </a:lnTo>
                    <a:lnTo>
                      <a:pt x="4779" y="254"/>
                    </a:lnTo>
                    <a:lnTo>
                      <a:pt x="4803" y="241"/>
                    </a:lnTo>
                    <a:lnTo>
                      <a:pt x="4830" y="229"/>
                    </a:lnTo>
                    <a:lnTo>
                      <a:pt x="4859" y="220"/>
                    </a:lnTo>
                    <a:lnTo>
                      <a:pt x="4888" y="215"/>
                    </a:lnTo>
                    <a:lnTo>
                      <a:pt x="4919" y="217"/>
                    </a:lnTo>
                    <a:lnTo>
                      <a:pt x="4949" y="224"/>
                    </a:lnTo>
                    <a:lnTo>
                      <a:pt x="4980" y="239"/>
                    </a:lnTo>
                    <a:lnTo>
                      <a:pt x="5011" y="264"/>
                    </a:lnTo>
                    <a:lnTo>
                      <a:pt x="5033" y="292"/>
                    </a:lnTo>
                    <a:lnTo>
                      <a:pt x="5048" y="319"/>
                    </a:lnTo>
                    <a:lnTo>
                      <a:pt x="5057" y="348"/>
                    </a:lnTo>
                    <a:lnTo>
                      <a:pt x="5058" y="375"/>
                    </a:lnTo>
                    <a:lnTo>
                      <a:pt x="5053" y="419"/>
                    </a:lnTo>
                    <a:lnTo>
                      <a:pt x="5040" y="460"/>
                    </a:lnTo>
                    <a:lnTo>
                      <a:pt x="5024" y="496"/>
                    </a:lnTo>
                    <a:lnTo>
                      <a:pt x="5007" y="527"/>
                    </a:lnTo>
                    <a:lnTo>
                      <a:pt x="4987" y="563"/>
                    </a:lnTo>
                    <a:lnTo>
                      <a:pt x="4963" y="603"/>
                    </a:lnTo>
                    <a:lnTo>
                      <a:pt x="4934" y="649"/>
                    </a:lnTo>
                    <a:lnTo>
                      <a:pt x="4900" y="704"/>
                    </a:lnTo>
                    <a:lnTo>
                      <a:pt x="4859" y="769"/>
                    </a:lnTo>
                    <a:lnTo>
                      <a:pt x="4811" y="840"/>
                    </a:lnTo>
                    <a:lnTo>
                      <a:pt x="4759" y="920"/>
                    </a:lnTo>
                    <a:lnTo>
                      <a:pt x="4701" y="1007"/>
                    </a:lnTo>
                    <a:lnTo>
                      <a:pt x="4640" y="1101"/>
                    </a:lnTo>
                    <a:lnTo>
                      <a:pt x="4572" y="1201"/>
                    </a:lnTo>
                    <a:lnTo>
                      <a:pt x="4522" y="1275"/>
                    </a:lnTo>
                    <a:lnTo>
                      <a:pt x="4473" y="1346"/>
                    </a:lnTo>
                    <a:lnTo>
                      <a:pt x="4425" y="1418"/>
                    </a:lnTo>
                    <a:lnTo>
                      <a:pt x="4378" y="1486"/>
                    </a:lnTo>
                    <a:lnTo>
                      <a:pt x="4332" y="1552"/>
                    </a:lnTo>
                    <a:lnTo>
                      <a:pt x="4289" y="1615"/>
                    </a:lnTo>
                    <a:lnTo>
                      <a:pt x="4248" y="1673"/>
                    </a:lnTo>
                    <a:lnTo>
                      <a:pt x="4212" y="1728"/>
                    </a:lnTo>
                    <a:lnTo>
                      <a:pt x="4178" y="1775"/>
                    </a:lnTo>
                    <a:lnTo>
                      <a:pt x="4149" y="1818"/>
                    </a:lnTo>
                    <a:lnTo>
                      <a:pt x="4207" y="1912"/>
                    </a:lnTo>
                    <a:lnTo>
                      <a:pt x="4258" y="2012"/>
                    </a:lnTo>
                    <a:lnTo>
                      <a:pt x="4303" y="2114"/>
                    </a:lnTo>
                    <a:lnTo>
                      <a:pt x="4340" y="2220"/>
                    </a:lnTo>
                    <a:lnTo>
                      <a:pt x="4391" y="2228"/>
                    </a:lnTo>
                    <a:lnTo>
                      <a:pt x="4451" y="2239"/>
                    </a:lnTo>
                    <a:lnTo>
                      <a:pt x="4515" y="2251"/>
                    </a:lnTo>
                    <a:lnTo>
                      <a:pt x="4587" y="2263"/>
                    </a:lnTo>
                    <a:lnTo>
                      <a:pt x="4662" y="2276"/>
                    </a:lnTo>
                    <a:lnTo>
                      <a:pt x="4738" y="2290"/>
                    </a:lnTo>
                    <a:lnTo>
                      <a:pt x="4817" y="2303"/>
                    </a:lnTo>
                    <a:lnTo>
                      <a:pt x="4914" y="2322"/>
                    </a:lnTo>
                    <a:lnTo>
                      <a:pt x="5004" y="2339"/>
                    </a:lnTo>
                    <a:lnTo>
                      <a:pt x="5084" y="2354"/>
                    </a:lnTo>
                    <a:lnTo>
                      <a:pt x="5155" y="2370"/>
                    </a:lnTo>
                    <a:lnTo>
                      <a:pt x="5220" y="2383"/>
                    </a:lnTo>
                    <a:lnTo>
                      <a:pt x="5264" y="2394"/>
                    </a:lnTo>
                    <a:lnTo>
                      <a:pt x="5307" y="2404"/>
                    </a:lnTo>
                    <a:lnTo>
                      <a:pt x="5346" y="2414"/>
                    </a:lnTo>
                    <a:lnTo>
                      <a:pt x="5383" y="2428"/>
                    </a:lnTo>
                    <a:lnTo>
                      <a:pt x="5417" y="2441"/>
                    </a:lnTo>
                    <a:lnTo>
                      <a:pt x="5446" y="2457"/>
                    </a:lnTo>
                    <a:lnTo>
                      <a:pt x="5472" y="2475"/>
                    </a:lnTo>
                    <a:lnTo>
                      <a:pt x="5494" y="2498"/>
                    </a:lnTo>
                    <a:lnTo>
                      <a:pt x="5509" y="2525"/>
                    </a:lnTo>
                    <a:lnTo>
                      <a:pt x="5519" y="2554"/>
                    </a:lnTo>
                    <a:lnTo>
                      <a:pt x="5525" y="2590"/>
                    </a:lnTo>
                    <a:lnTo>
                      <a:pt x="5526" y="2600"/>
                    </a:lnTo>
                    <a:lnTo>
                      <a:pt x="5521" y="2637"/>
                    </a:lnTo>
                    <a:lnTo>
                      <a:pt x="5511" y="2671"/>
                    </a:lnTo>
                    <a:lnTo>
                      <a:pt x="5492" y="2700"/>
                    </a:lnTo>
                    <a:lnTo>
                      <a:pt x="5468" y="2724"/>
                    </a:lnTo>
                    <a:lnTo>
                      <a:pt x="5439" y="2746"/>
                    </a:lnTo>
                    <a:lnTo>
                      <a:pt x="5405" y="2767"/>
                    </a:lnTo>
                    <a:lnTo>
                      <a:pt x="5368" y="2784"/>
                    </a:lnTo>
                    <a:lnTo>
                      <a:pt x="5329" y="2801"/>
                    </a:lnTo>
                    <a:lnTo>
                      <a:pt x="5286" y="2816"/>
                    </a:lnTo>
                    <a:lnTo>
                      <a:pt x="5244" y="2830"/>
                    </a:lnTo>
                    <a:lnTo>
                      <a:pt x="5182" y="2852"/>
                    </a:lnTo>
                    <a:lnTo>
                      <a:pt x="5113" y="2874"/>
                    </a:lnTo>
                    <a:lnTo>
                      <a:pt x="5033" y="2898"/>
                    </a:lnTo>
                    <a:lnTo>
                      <a:pt x="4946" y="2923"/>
                    </a:lnTo>
                    <a:lnTo>
                      <a:pt x="4851" y="2951"/>
                    </a:lnTo>
                    <a:lnTo>
                      <a:pt x="4788" y="2969"/>
                    </a:lnTo>
                    <a:lnTo>
                      <a:pt x="4723" y="2986"/>
                    </a:lnTo>
                    <a:lnTo>
                      <a:pt x="4662" y="3005"/>
                    </a:lnTo>
                    <a:lnTo>
                      <a:pt x="4600" y="3021"/>
                    </a:lnTo>
                    <a:lnTo>
                      <a:pt x="4544" y="3036"/>
                    </a:lnTo>
                    <a:lnTo>
                      <a:pt x="4490" y="3051"/>
                    </a:lnTo>
                    <a:lnTo>
                      <a:pt x="4442" y="3063"/>
                    </a:lnTo>
                    <a:lnTo>
                      <a:pt x="4398" y="3075"/>
                    </a:lnTo>
                    <a:lnTo>
                      <a:pt x="4360" y="3085"/>
                    </a:lnTo>
                    <a:lnTo>
                      <a:pt x="4330" y="3094"/>
                    </a:lnTo>
                    <a:lnTo>
                      <a:pt x="4308" y="3099"/>
                    </a:lnTo>
                    <a:lnTo>
                      <a:pt x="4292" y="3102"/>
                    </a:lnTo>
                    <a:lnTo>
                      <a:pt x="4287" y="3104"/>
                    </a:lnTo>
                    <a:lnTo>
                      <a:pt x="4250" y="3109"/>
                    </a:lnTo>
                    <a:lnTo>
                      <a:pt x="4214" y="3106"/>
                    </a:lnTo>
                    <a:lnTo>
                      <a:pt x="4182" y="3095"/>
                    </a:lnTo>
                    <a:lnTo>
                      <a:pt x="4151" y="3078"/>
                    </a:lnTo>
                    <a:lnTo>
                      <a:pt x="4126" y="3053"/>
                    </a:lnTo>
                    <a:lnTo>
                      <a:pt x="4105" y="3024"/>
                    </a:lnTo>
                    <a:lnTo>
                      <a:pt x="4092" y="2990"/>
                    </a:lnTo>
                    <a:lnTo>
                      <a:pt x="4087" y="2949"/>
                    </a:lnTo>
                    <a:lnTo>
                      <a:pt x="4090" y="2915"/>
                    </a:lnTo>
                    <a:lnTo>
                      <a:pt x="4102" y="2881"/>
                    </a:lnTo>
                    <a:lnTo>
                      <a:pt x="4121" y="2852"/>
                    </a:lnTo>
                    <a:lnTo>
                      <a:pt x="4144" y="2826"/>
                    </a:lnTo>
                    <a:lnTo>
                      <a:pt x="4173" y="2808"/>
                    </a:lnTo>
                    <a:lnTo>
                      <a:pt x="4207" y="2794"/>
                    </a:lnTo>
                    <a:lnTo>
                      <a:pt x="4330" y="2762"/>
                    </a:lnTo>
                    <a:lnTo>
                      <a:pt x="4454" y="2729"/>
                    </a:lnTo>
                    <a:lnTo>
                      <a:pt x="4578" y="2695"/>
                    </a:lnTo>
                    <a:lnTo>
                      <a:pt x="4699" y="2661"/>
                    </a:lnTo>
                    <a:lnTo>
                      <a:pt x="4813" y="2629"/>
                    </a:lnTo>
                    <a:lnTo>
                      <a:pt x="4696" y="2607"/>
                    </a:lnTo>
                    <a:lnTo>
                      <a:pt x="4572" y="2584"/>
                    </a:lnTo>
                    <a:lnTo>
                      <a:pt x="4444" y="2562"/>
                    </a:lnTo>
                    <a:lnTo>
                      <a:pt x="4315" y="2542"/>
                    </a:lnTo>
                    <a:lnTo>
                      <a:pt x="4185" y="2520"/>
                    </a:lnTo>
                    <a:lnTo>
                      <a:pt x="4148" y="2509"/>
                    </a:lnTo>
                    <a:lnTo>
                      <a:pt x="4115" y="2491"/>
                    </a:lnTo>
                    <a:lnTo>
                      <a:pt x="4088" y="2464"/>
                    </a:lnTo>
                    <a:lnTo>
                      <a:pt x="4068" y="2433"/>
                    </a:lnTo>
                    <a:lnTo>
                      <a:pt x="4054" y="2395"/>
                    </a:lnTo>
                    <a:lnTo>
                      <a:pt x="4034" y="2310"/>
                    </a:lnTo>
                    <a:lnTo>
                      <a:pt x="4003" y="2227"/>
                    </a:lnTo>
                    <a:lnTo>
                      <a:pt x="3967" y="2143"/>
                    </a:lnTo>
                    <a:lnTo>
                      <a:pt x="3927" y="2065"/>
                    </a:lnTo>
                    <a:lnTo>
                      <a:pt x="3881" y="1990"/>
                    </a:lnTo>
                    <a:lnTo>
                      <a:pt x="3830" y="1922"/>
                    </a:lnTo>
                    <a:lnTo>
                      <a:pt x="3809" y="1889"/>
                    </a:lnTo>
                    <a:lnTo>
                      <a:pt x="3797" y="1855"/>
                    </a:lnTo>
                    <a:lnTo>
                      <a:pt x="3794" y="1820"/>
                    </a:lnTo>
                    <a:lnTo>
                      <a:pt x="3795" y="1789"/>
                    </a:lnTo>
                    <a:lnTo>
                      <a:pt x="3806" y="1757"/>
                    </a:lnTo>
                    <a:lnTo>
                      <a:pt x="3821" y="1728"/>
                    </a:lnTo>
                    <a:lnTo>
                      <a:pt x="3908" y="1603"/>
                    </a:lnTo>
                    <a:lnTo>
                      <a:pt x="3996" y="1477"/>
                    </a:lnTo>
                    <a:lnTo>
                      <a:pt x="4081" y="1351"/>
                    </a:lnTo>
                    <a:lnTo>
                      <a:pt x="4166" y="1227"/>
                    </a:lnTo>
                    <a:lnTo>
                      <a:pt x="4250" y="1106"/>
                    </a:lnTo>
                    <a:lnTo>
                      <a:pt x="4328" y="988"/>
                    </a:lnTo>
                    <a:lnTo>
                      <a:pt x="4212" y="1080"/>
                    </a:lnTo>
                    <a:lnTo>
                      <a:pt x="4093" y="1174"/>
                    </a:lnTo>
                    <a:lnTo>
                      <a:pt x="3971" y="1273"/>
                    </a:lnTo>
                    <a:lnTo>
                      <a:pt x="3847" y="1372"/>
                    </a:lnTo>
                    <a:lnTo>
                      <a:pt x="3722" y="1472"/>
                    </a:lnTo>
                    <a:lnTo>
                      <a:pt x="3600" y="1571"/>
                    </a:lnTo>
                    <a:lnTo>
                      <a:pt x="3567" y="1591"/>
                    </a:lnTo>
                    <a:lnTo>
                      <a:pt x="3532" y="1603"/>
                    </a:lnTo>
                    <a:lnTo>
                      <a:pt x="3496" y="1607"/>
                    </a:lnTo>
                    <a:lnTo>
                      <a:pt x="3459" y="1602"/>
                    </a:lnTo>
                    <a:lnTo>
                      <a:pt x="3424" y="1588"/>
                    </a:lnTo>
                    <a:lnTo>
                      <a:pt x="3331" y="1544"/>
                    </a:lnTo>
                    <a:lnTo>
                      <a:pt x="3234" y="1506"/>
                    </a:lnTo>
                    <a:lnTo>
                      <a:pt x="3135" y="1476"/>
                    </a:lnTo>
                    <a:lnTo>
                      <a:pt x="3035" y="1453"/>
                    </a:lnTo>
                    <a:lnTo>
                      <a:pt x="2931" y="1440"/>
                    </a:lnTo>
                    <a:lnTo>
                      <a:pt x="2894" y="1431"/>
                    </a:lnTo>
                    <a:lnTo>
                      <a:pt x="2858" y="1413"/>
                    </a:lnTo>
                    <a:lnTo>
                      <a:pt x="2829" y="1389"/>
                    </a:lnTo>
                    <a:lnTo>
                      <a:pt x="2807" y="1356"/>
                    </a:lnTo>
                    <a:lnTo>
                      <a:pt x="2793" y="1321"/>
                    </a:lnTo>
                    <a:lnTo>
                      <a:pt x="2761" y="1198"/>
                    </a:lnTo>
                    <a:lnTo>
                      <a:pt x="2727" y="1072"/>
                    </a:lnTo>
                    <a:lnTo>
                      <a:pt x="2693" y="949"/>
                    </a:lnTo>
                    <a:lnTo>
                      <a:pt x="2660" y="828"/>
                    </a:lnTo>
                    <a:lnTo>
                      <a:pt x="2626" y="712"/>
                    </a:lnTo>
                    <a:lnTo>
                      <a:pt x="2604" y="832"/>
                    </a:lnTo>
                    <a:lnTo>
                      <a:pt x="2582" y="956"/>
                    </a:lnTo>
                    <a:lnTo>
                      <a:pt x="2562" y="1084"/>
                    </a:lnTo>
                    <a:lnTo>
                      <a:pt x="2540" y="1213"/>
                    </a:lnTo>
                    <a:lnTo>
                      <a:pt x="2519" y="1341"/>
                    </a:lnTo>
                    <a:lnTo>
                      <a:pt x="2507" y="1378"/>
                    </a:lnTo>
                    <a:lnTo>
                      <a:pt x="2488" y="1411"/>
                    </a:lnTo>
                    <a:lnTo>
                      <a:pt x="2463" y="1438"/>
                    </a:lnTo>
                    <a:lnTo>
                      <a:pt x="2431" y="1459"/>
                    </a:lnTo>
                    <a:lnTo>
                      <a:pt x="2393" y="1472"/>
                    </a:lnTo>
                    <a:lnTo>
                      <a:pt x="2310" y="1494"/>
                    </a:lnTo>
                    <a:lnTo>
                      <a:pt x="2225" y="1523"/>
                    </a:lnTo>
                    <a:lnTo>
                      <a:pt x="2143" y="1559"/>
                    </a:lnTo>
                    <a:lnTo>
                      <a:pt x="2063" y="1600"/>
                    </a:lnTo>
                    <a:lnTo>
                      <a:pt x="1988" y="1648"/>
                    </a:lnTo>
                    <a:lnTo>
                      <a:pt x="1920" y="1697"/>
                    </a:lnTo>
                    <a:lnTo>
                      <a:pt x="1891" y="1717"/>
                    </a:lnTo>
                    <a:lnTo>
                      <a:pt x="1859" y="1729"/>
                    </a:lnTo>
                    <a:lnTo>
                      <a:pt x="1825" y="1734"/>
                    </a:lnTo>
                    <a:lnTo>
                      <a:pt x="1791" y="1731"/>
                    </a:lnTo>
                    <a:lnTo>
                      <a:pt x="1758" y="1723"/>
                    </a:lnTo>
                    <a:lnTo>
                      <a:pt x="1728" y="1706"/>
                    </a:lnTo>
                    <a:lnTo>
                      <a:pt x="1602" y="1619"/>
                    </a:lnTo>
                    <a:lnTo>
                      <a:pt x="1476" y="1532"/>
                    </a:lnTo>
                    <a:lnTo>
                      <a:pt x="1350" y="1445"/>
                    </a:lnTo>
                    <a:lnTo>
                      <a:pt x="1226" y="1360"/>
                    </a:lnTo>
                    <a:lnTo>
                      <a:pt x="1105" y="1276"/>
                    </a:lnTo>
                    <a:lnTo>
                      <a:pt x="987" y="1198"/>
                    </a:lnTo>
                    <a:lnTo>
                      <a:pt x="1078" y="1312"/>
                    </a:lnTo>
                    <a:lnTo>
                      <a:pt x="1171" y="1433"/>
                    </a:lnTo>
                    <a:lnTo>
                      <a:pt x="1270" y="1554"/>
                    </a:lnTo>
                    <a:lnTo>
                      <a:pt x="1369" y="1678"/>
                    </a:lnTo>
                    <a:lnTo>
                      <a:pt x="1467" y="1803"/>
                    </a:lnTo>
                    <a:lnTo>
                      <a:pt x="1568" y="1927"/>
                    </a:lnTo>
                    <a:lnTo>
                      <a:pt x="1588" y="1958"/>
                    </a:lnTo>
                    <a:lnTo>
                      <a:pt x="1600" y="1992"/>
                    </a:lnTo>
                    <a:lnTo>
                      <a:pt x="1604" y="2027"/>
                    </a:lnTo>
                    <a:lnTo>
                      <a:pt x="1598" y="2067"/>
                    </a:lnTo>
                    <a:lnTo>
                      <a:pt x="1585" y="2102"/>
                    </a:lnTo>
                    <a:lnTo>
                      <a:pt x="1541" y="2194"/>
                    </a:lnTo>
                    <a:lnTo>
                      <a:pt x="1503" y="2290"/>
                    </a:lnTo>
                    <a:lnTo>
                      <a:pt x="1474" y="2389"/>
                    </a:lnTo>
                    <a:lnTo>
                      <a:pt x="1452" y="2491"/>
                    </a:lnTo>
                    <a:lnTo>
                      <a:pt x="1438" y="2596"/>
                    </a:lnTo>
                    <a:lnTo>
                      <a:pt x="1430" y="2636"/>
                    </a:lnTo>
                    <a:lnTo>
                      <a:pt x="1413" y="2670"/>
                    </a:lnTo>
                    <a:lnTo>
                      <a:pt x="1387" y="2699"/>
                    </a:lnTo>
                    <a:lnTo>
                      <a:pt x="1355" y="2721"/>
                    </a:lnTo>
                    <a:lnTo>
                      <a:pt x="1319" y="2736"/>
                    </a:lnTo>
                    <a:lnTo>
                      <a:pt x="1197" y="2768"/>
                    </a:lnTo>
                    <a:lnTo>
                      <a:pt x="1073" y="2801"/>
                    </a:lnTo>
                    <a:lnTo>
                      <a:pt x="950" y="2835"/>
                    </a:lnTo>
                    <a:lnTo>
                      <a:pt x="829" y="2869"/>
                    </a:lnTo>
                    <a:lnTo>
                      <a:pt x="714" y="2901"/>
                    </a:lnTo>
                    <a:lnTo>
                      <a:pt x="860" y="2929"/>
                    </a:lnTo>
                    <a:lnTo>
                      <a:pt x="1015" y="2954"/>
                    </a:lnTo>
                    <a:lnTo>
                      <a:pt x="1173" y="2981"/>
                    </a:lnTo>
                    <a:lnTo>
                      <a:pt x="1331" y="3007"/>
                    </a:lnTo>
                    <a:lnTo>
                      <a:pt x="1369" y="3017"/>
                    </a:lnTo>
                    <a:lnTo>
                      <a:pt x="1403" y="3036"/>
                    </a:lnTo>
                    <a:lnTo>
                      <a:pt x="1430" y="3063"/>
                    </a:lnTo>
                    <a:lnTo>
                      <a:pt x="1450" y="3095"/>
                    </a:lnTo>
                    <a:lnTo>
                      <a:pt x="1462" y="3131"/>
                    </a:lnTo>
                    <a:lnTo>
                      <a:pt x="1484" y="3213"/>
                    </a:lnTo>
                    <a:lnTo>
                      <a:pt x="1515" y="3296"/>
                    </a:lnTo>
                    <a:lnTo>
                      <a:pt x="1551" y="3380"/>
                    </a:lnTo>
                    <a:lnTo>
                      <a:pt x="1595" y="3460"/>
                    </a:lnTo>
                    <a:lnTo>
                      <a:pt x="1644" y="3538"/>
                    </a:lnTo>
                    <a:lnTo>
                      <a:pt x="1697" y="3608"/>
                    </a:lnTo>
                    <a:lnTo>
                      <a:pt x="1718" y="3641"/>
                    </a:lnTo>
                    <a:lnTo>
                      <a:pt x="1729" y="3675"/>
                    </a:lnTo>
                    <a:lnTo>
                      <a:pt x="1733" y="3710"/>
                    </a:lnTo>
                    <a:lnTo>
                      <a:pt x="1729" y="3743"/>
                    </a:lnTo>
                    <a:lnTo>
                      <a:pt x="1721" y="3773"/>
                    </a:lnTo>
                    <a:lnTo>
                      <a:pt x="1704" y="3802"/>
                    </a:lnTo>
                    <a:lnTo>
                      <a:pt x="1617" y="3927"/>
                    </a:lnTo>
                    <a:lnTo>
                      <a:pt x="1530" y="4053"/>
                    </a:lnTo>
                    <a:lnTo>
                      <a:pt x="1444" y="4179"/>
                    </a:lnTo>
                    <a:lnTo>
                      <a:pt x="1358" y="4303"/>
                    </a:lnTo>
                    <a:lnTo>
                      <a:pt x="1275" y="4426"/>
                    </a:lnTo>
                    <a:lnTo>
                      <a:pt x="1197" y="4543"/>
                    </a:lnTo>
                    <a:lnTo>
                      <a:pt x="1313" y="4451"/>
                    </a:lnTo>
                    <a:lnTo>
                      <a:pt x="1432" y="4358"/>
                    </a:lnTo>
                    <a:lnTo>
                      <a:pt x="1554" y="4261"/>
                    </a:lnTo>
                    <a:lnTo>
                      <a:pt x="1678" y="4162"/>
                    </a:lnTo>
                    <a:lnTo>
                      <a:pt x="1803" y="4061"/>
                    </a:lnTo>
                    <a:lnTo>
                      <a:pt x="1925" y="3961"/>
                    </a:lnTo>
                    <a:lnTo>
                      <a:pt x="1958" y="3942"/>
                    </a:lnTo>
                    <a:lnTo>
                      <a:pt x="1993" y="3930"/>
                    </a:lnTo>
                    <a:lnTo>
                      <a:pt x="2029" y="3927"/>
                    </a:lnTo>
                    <a:lnTo>
                      <a:pt x="2066" y="3930"/>
                    </a:lnTo>
                    <a:lnTo>
                      <a:pt x="2100" y="3945"/>
                    </a:lnTo>
                    <a:lnTo>
                      <a:pt x="2192" y="3988"/>
                    </a:lnTo>
                    <a:lnTo>
                      <a:pt x="2288" y="4025"/>
                    </a:lnTo>
                    <a:lnTo>
                      <a:pt x="2386" y="4054"/>
                    </a:lnTo>
                    <a:lnTo>
                      <a:pt x="2488" y="4077"/>
                    </a:lnTo>
                    <a:lnTo>
                      <a:pt x="2594" y="4090"/>
                    </a:lnTo>
                    <a:lnTo>
                      <a:pt x="2633" y="4100"/>
                    </a:lnTo>
                    <a:lnTo>
                      <a:pt x="2667" y="4117"/>
                    </a:lnTo>
                    <a:lnTo>
                      <a:pt x="2696" y="4141"/>
                    </a:lnTo>
                    <a:lnTo>
                      <a:pt x="2720" y="4174"/>
                    </a:lnTo>
                    <a:lnTo>
                      <a:pt x="2734" y="4211"/>
                    </a:lnTo>
                    <a:lnTo>
                      <a:pt x="2766" y="4334"/>
                    </a:lnTo>
                    <a:lnTo>
                      <a:pt x="2798" y="4458"/>
                    </a:lnTo>
                    <a:lnTo>
                      <a:pt x="2832" y="4581"/>
                    </a:lnTo>
                    <a:lnTo>
                      <a:pt x="2866" y="4702"/>
                    </a:lnTo>
                    <a:lnTo>
                      <a:pt x="2900" y="4818"/>
                    </a:lnTo>
                    <a:lnTo>
                      <a:pt x="2921" y="4700"/>
                    </a:lnTo>
                    <a:lnTo>
                      <a:pt x="2943" y="4576"/>
                    </a:lnTo>
                    <a:lnTo>
                      <a:pt x="2965" y="4446"/>
                    </a:lnTo>
                    <a:lnTo>
                      <a:pt x="2987" y="4318"/>
                    </a:lnTo>
                    <a:lnTo>
                      <a:pt x="3008" y="4189"/>
                    </a:lnTo>
                    <a:lnTo>
                      <a:pt x="3018" y="4152"/>
                    </a:lnTo>
                    <a:lnTo>
                      <a:pt x="3038" y="4119"/>
                    </a:lnTo>
                    <a:lnTo>
                      <a:pt x="3064" y="4092"/>
                    </a:lnTo>
                    <a:lnTo>
                      <a:pt x="3096" y="4071"/>
                    </a:lnTo>
                    <a:lnTo>
                      <a:pt x="3132" y="4058"/>
                    </a:lnTo>
                    <a:lnTo>
                      <a:pt x="3217" y="4036"/>
                    </a:lnTo>
                    <a:lnTo>
                      <a:pt x="3302" y="4007"/>
                    </a:lnTo>
                    <a:lnTo>
                      <a:pt x="3384" y="3971"/>
                    </a:lnTo>
                    <a:lnTo>
                      <a:pt x="3464" y="3930"/>
                    </a:lnTo>
                    <a:lnTo>
                      <a:pt x="3539" y="3882"/>
                    </a:lnTo>
                    <a:lnTo>
                      <a:pt x="3607" y="3833"/>
                    </a:lnTo>
                    <a:lnTo>
                      <a:pt x="3636" y="3813"/>
                    </a:lnTo>
                    <a:lnTo>
                      <a:pt x="3668" y="3801"/>
                    </a:lnTo>
                    <a:lnTo>
                      <a:pt x="3700" y="3796"/>
                    </a:lnTo>
                    <a:lnTo>
                      <a:pt x="3734" y="3799"/>
                    </a:lnTo>
                    <a:lnTo>
                      <a:pt x="3768" y="3807"/>
                    </a:lnTo>
                    <a:lnTo>
                      <a:pt x="3799" y="3824"/>
                    </a:lnTo>
                    <a:lnTo>
                      <a:pt x="3925" y="3911"/>
                    </a:lnTo>
                    <a:lnTo>
                      <a:pt x="4051" y="4000"/>
                    </a:lnTo>
                    <a:lnTo>
                      <a:pt x="4177" y="4087"/>
                    </a:lnTo>
                    <a:lnTo>
                      <a:pt x="4301" y="4172"/>
                    </a:lnTo>
                    <a:lnTo>
                      <a:pt x="4423" y="4255"/>
                    </a:lnTo>
                    <a:lnTo>
                      <a:pt x="4541" y="4334"/>
                    </a:lnTo>
                    <a:lnTo>
                      <a:pt x="4451" y="4220"/>
                    </a:lnTo>
                    <a:lnTo>
                      <a:pt x="4355" y="4099"/>
                    </a:lnTo>
                    <a:lnTo>
                      <a:pt x="4258" y="3976"/>
                    </a:lnTo>
                    <a:lnTo>
                      <a:pt x="4160" y="3853"/>
                    </a:lnTo>
                    <a:lnTo>
                      <a:pt x="4061" y="3727"/>
                    </a:lnTo>
                    <a:lnTo>
                      <a:pt x="3961" y="3605"/>
                    </a:lnTo>
                    <a:lnTo>
                      <a:pt x="3942" y="3572"/>
                    </a:lnTo>
                    <a:lnTo>
                      <a:pt x="3930" y="3540"/>
                    </a:lnTo>
                    <a:lnTo>
                      <a:pt x="3925" y="3504"/>
                    </a:lnTo>
                    <a:lnTo>
                      <a:pt x="3930" y="3468"/>
                    </a:lnTo>
                    <a:lnTo>
                      <a:pt x="3940" y="3436"/>
                    </a:lnTo>
                    <a:lnTo>
                      <a:pt x="3959" y="3405"/>
                    </a:lnTo>
                    <a:lnTo>
                      <a:pt x="3984" y="3380"/>
                    </a:lnTo>
                    <a:lnTo>
                      <a:pt x="4017" y="3359"/>
                    </a:lnTo>
                    <a:lnTo>
                      <a:pt x="4049" y="3348"/>
                    </a:lnTo>
                    <a:lnTo>
                      <a:pt x="4085" y="3344"/>
                    </a:lnTo>
                    <a:lnTo>
                      <a:pt x="4121" y="3348"/>
                    </a:lnTo>
                    <a:lnTo>
                      <a:pt x="4153" y="3359"/>
                    </a:lnTo>
                    <a:lnTo>
                      <a:pt x="4184" y="3378"/>
                    </a:lnTo>
                    <a:lnTo>
                      <a:pt x="4211" y="3404"/>
                    </a:lnTo>
                    <a:lnTo>
                      <a:pt x="4212" y="3407"/>
                    </a:lnTo>
                    <a:lnTo>
                      <a:pt x="4221" y="3417"/>
                    </a:lnTo>
                    <a:lnTo>
                      <a:pt x="4235" y="3434"/>
                    </a:lnTo>
                    <a:lnTo>
                      <a:pt x="4253" y="3458"/>
                    </a:lnTo>
                    <a:lnTo>
                      <a:pt x="4275" y="3486"/>
                    </a:lnTo>
                    <a:lnTo>
                      <a:pt x="4303" y="3518"/>
                    </a:lnTo>
                    <a:lnTo>
                      <a:pt x="4333" y="3555"/>
                    </a:lnTo>
                    <a:lnTo>
                      <a:pt x="4366" y="3598"/>
                    </a:lnTo>
                    <a:lnTo>
                      <a:pt x="4403" y="3642"/>
                    </a:lnTo>
                    <a:lnTo>
                      <a:pt x="4440" y="3692"/>
                    </a:lnTo>
                    <a:lnTo>
                      <a:pt x="4481" y="3743"/>
                    </a:lnTo>
                    <a:lnTo>
                      <a:pt x="4526" y="3797"/>
                    </a:lnTo>
                    <a:lnTo>
                      <a:pt x="4570" y="3853"/>
                    </a:lnTo>
                    <a:lnTo>
                      <a:pt x="4616" y="3911"/>
                    </a:lnTo>
                    <a:lnTo>
                      <a:pt x="4662" y="3971"/>
                    </a:lnTo>
                    <a:lnTo>
                      <a:pt x="4709" y="4031"/>
                    </a:lnTo>
                    <a:lnTo>
                      <a:pt x="4757" y="4090"/>
                    </a:lnTo>
                    <a:lnTo>
                      <a:pt x="4832" y="4187"/>
                    </a:lnTo>
                    <a:lnTo>
                      <a:pt x="4903" y="4279"/>
                    </a:lnTo>
                    <a:lnTo>
                      <a:pt x="4968" y="4363"/>
                    </a:lnTo>
                    <a:lnTo>
                      <a:pt x="5026" y="4439"/>
                    </a:lnTo>
                    <a:lnTo>
                      <a:pt x="5079" y="4509"/>
                    </a:lnTo>
                    <a:lnTo>
                      <a:pt x="5126" y="4572"/>
                    </a:lnTo>
                    <a:lnTo>
                      <a:pt x="5164" y="4625"/>
                    </a:lnTo>
                    <a:lnTo>
                      <a:pt x="5196" y="4669"/>
                    </a:lnTo>
                    <a:lnTo>
                      <a:pt x="5225" y="4709"/>
                    </a:lnTo>
                    <a:lnTo>
                      <a:pt x="5247" y="4743"/>
                    </a:lnTo>
                    <a:lnTo>
                      <a:pt x="5259" y="4761"/>
                    </a:lnTo>
                    <a:lnTo>
                      <a:pt x="5273" y="4783"/>
                    </a:lnTo>
                    <a:lnTo>
                      <a:pt x="5285" y="4807"/>
                    </a:lnTo>
                    <a:lnTo>
                      <a:pt x="5296" y="4835"/>
                    </a:lnTo>
                    <a:lnTo>
                      <a:pt x="5305" y="4864"/>
                    </a:lnTo>
                    <a:lnTo>
                      <a:pt x="5310" y="4892"/>
                    </a:lnTo>
                    <a:lnTo>
                      <a:pt x="5308" y="4923"/>
                    </a:lnTo>
                    <a:lnTo>
                      <a:pt x="5302" y="4954"/>
                    </a:lnTo>
                    <a:lnTo>
                      <a:pt x="5286" y="4984"/>
                    </a:lnTo>
                    <a:lnTo>
                      <a:pt x="5262" y="5015"/>
                    </a:lnTo>
                    <a:lnTo>
                      <a:pt x="5230" y="5041"/>
                    </a:lnTo>
                    <a:lnTo>
                      <a:pt x="5198" y="5054"/>
                    </a:lnTo>
                    <a:lnTo>
                      <a:pt x="5165" y="5061"/>
                    </a:lnTo>
                    <a:lnTo>
                      <a:pt x="5133" y="5061"/>
                    </a:lnTo>
                    <a:lnTo>
                      <a:pt x="5102" y="5056"/>
                    </a:lnTo>
                    <a:lnTo>
                      <a:pt x="5074" y="5047"/>
                    </a:lnTo>
                    <a:lnTo>
                      <a:pt x="5045" y="5036"/>
                    </a:lnTo>
                    <a:lnTo>
                      <a:pt x="5021" y="5022"/>
                    </a:lnTo>
                    <a:lnTo>
                      <a:pt x="4999" y="5010"/>
                    </a:lnTo>
                    <a:lnTo>
                      <a:pt x="4963" y="4991"/>
                    </a:lnTo>
                    <a:lnTo>
                      <a:pt x="4922" y="4966"/>
                    </a:lnTo>
                    <a:lnTo>
                      <a:pt x="4876" y="4937"/>
                    </a:lnTo>
                    <a:lnTo>
                      <a:pt x="4823" y="4904"/>
                    </a:lnTo>
                    <a:lnTo>
                      <a:pt x="4757" y="4862"/>
                    </a:lnTo>
                    <a:lnTo>
                      <a:pt x="4686" y="4816"/>
                    </a:lnTo>
                    <a:lnTo>
                      <a:pt x="4606" y="4763"/>
                    </a:lnTo>
                    <a:lnTo>
                      <a:pt x="4519" y="4705"/>
                    </a:lnTo>
                    <a:lnTo>
                      <a:pt x="4425" y="4642"/>
                    </a:lnTo>
                    <a:lnTo>
                      <a:pt x="4325" y="4574"/>
                    </a:lnTo>
                    <a:lnTo>
                      <a:pt x="4252" y="4525"/>
                    </a:lnTo>
                    <a:lnTo>
                      <a:pt x="4180" y="4477"/>
                    </a:lnTo>
                    <a:lnTo>
                      <a:pt x="4109" y="4427"/>
                    </a:lnTo>
                    <a:lnTo>
                      <a:pt x="4041" y="4381"/>
                    </a:lnTo>
                    <a:lnTo>
                      <a:pt x="3974" y="4335"/>
                    </a:lnTo>
                    <a:lnTo>
                      <a:pt x="3911" y="4293"/>
                    </a:lnTo>
                    <a:lnTo>
                      <a:pt x="3853" y="4252"/>
                    </a:lnTo>
                    <a:lnTo>
                      <a:pt x="3799" y="4215"/>
                    </a:lnTo>
                    <a:lnTo>
                      <a:pt x="3751" y="4182"/>
                    </a:lnTo>
                    <a:lnTo>
                      <a:pt x="3709" y="4153"/>
                    </a:lnTo>
                    <a:lnTo>
                      <a:pt x="3615" y="4211"/>
                    </a:lnTo>
                    <a:lnTo>
                      <a:pt x="3516" y="4262"/>
                    </a:lnTo>
                    <a:lnTo>
                      <a:pt x="3413" y="4307"/>
                    </a:lnTo>
                    <a:lnTo>
                      <a:pt x="3307" y="4342"/>
                    </a:lnTo>
                    <a:lnTo>
                      <a:pt x="3299" y="4395"/>
                    </a:lnTo>
                    <a:lnTo>
                      <a:pt x="3288" y="4453"/>
                    </a:lnTo>
                    <a:lnTo>
                      <a:pt x="3276" y="4519"/>
                    </a:lnTo>
                    <a:lnTo>
                      <a:pt x="3265" y="4591"/>
                    </a:lnTo>
                    <a:lnTo>
                      <a:pt x="3253" y="4664"/>
                    </a:lnTo>
                    <a:lnTo>
                      <a:pt x="3239" y="4743"/>
                    </a:lnTo>
                    <a:lnTo>
                      <a:pt x="3224" y="4819"/>
                    </a:lnTo>
                    <a:lnTo>
                      <a:pt x="3207" y="4918"/>
                    </a:lnTo>
                    <a:lnTo>
                      <a:pt x="3190" y="5007"/>
                    </a:lnTo>
                    <a:lnTo>
                      <a:pt x="3173" y="5088"/>
                    </a:lnTo>
                    <a:lnTo>
                      <a:pt x="3159" y="5160"/>
                    </a:lnTo>
                    <a:lnTo>
                      <a:pt x="3144" y="5223"/>
                    </a:lnTo>
                    <a:lnTo>
                      <a:pt x="3133" y="5269"/>
                    </a:lnTo>
                    <a:lnTo>
                      <a:pt x="3123" y="5311"/>
                    </a:lnTo>
                    <a:lnTo>
                      <a:pt x="3113" y="5351"/>
                    </a:lnTo>
                    <a:lnTo>
                      <a:pt x="3101" y="5388"/>
                    </a:lnTo>
                    <a:lnTo>
                      <a:pt x="3088" y="5422"/>
                    </a:lnTo>
                    <a:lnTo>
                      <a:pt x="3071" y="5451"/>
                    </a:lnTo>
                    <a:lnTo>
                      <a:pt x="3052" y="5477"/>
                    </a:lnTo>
                    <a:lnTo>
                      <a:pt x="3030" y="5499"/>
                    </a:lnTo>
                    <a:lnTo>
                      <a:pt x="3004" y="5514"/>
                    </a:lnTo>
                    <a:lnTo>
                      <a:pt x="2974" y="5524"/>
                    </a:lnTo>
                    <a:lnTo>
                      <a:pt x="2938" y="5530"/>
                    </a:lnTo>
                    <a:lnTo>
                      <a:pt x="2902" y="5528"/>
                    </a:lnTo>
                    <a:lnTo>
                      <a:pt x="2870" y="5519"/>
                    </a:lnTo>
                    <a:lnTo>
                      <a:pt x="2841" y="5506"/>
                    </a:lnTo>
                    <a:lnTo>
                      <a:pt x="2817" y="5485"/>
                    </a:lnTo>
                    <a:lnTo>
                      <a:pt x="2795" y="5461"/>
                    </a:lnTo>
                    <a:lnTo>
                      <a:pt x="2774" y="5432"/>
                    </a:lnTo>
                    <a:lnTo>
                      <a:pt x="2757" y="5400"/>
                    </a:lnTo>
                    <a:lnTo>
                      <a:pt x="2740" y="5364"/>
                    </a:lnTo>
                    <a:lnTo>
                      <a:pt x="2725" y="5327"/>
                    </a:lnTo>
                    <a:lnTo>
                      <a:pt x="2711" y="5288"/>
                    </a:lnTo>
                    <a:lnTo>
                      <a:pt x="2698" y="5248"/>
                    </a:lnTo>
                    <a:lnTo>
                      <a:pt x="2677" y="5187"/>
                    </a:lnTo>
                    <a:lnTo>
                      <a:pt x="2655" y="5116"/>
                    </a:lnTo>
                    <a:lnTo>
                      <a:pt x="2630" y="5037"/>
                    </a:lnTo>
                    <a:lnTo>
                      <a:pt x="2604" y="4950"/>
                    </a:lnTo>
                    <a:lnTo>
                      <a:pt x="2577" y="4855"/>
                    </a:lnTo>
                    <a:lnTo>
                      <a:pt x="2557" y="4780"/>
                    </a:lnTo>
                    <a:lnTo>
                      <a:pt x="2534" y="4705"/>
                    </a:lnTo>
                    <a:lnTo>
                      <a:pt x="2516" y="4634"/>
                    </a:lnTo>
                    <a:lnTo>
                      <a:pt x="2497" y="4565"/>
                    </a:lnTo>
                    <a:lnTo>
                      <a:pt x="2480" y="4501"/>
                    </a:lnTo>
                    <a:lnTo>
                      <a:pt x="2465" y="4443"/>
                    </a:lnTo>
                    <a:lnTo>
                      <a:pt x="2451" y="4393"/>
                    </a:lnTo>
                    <a:lnTo>
                      <a:pt x="2346" y="4373"/>
                    </a:lnTo>
                    <a:lnTo>
                      <a:pt x="2245" y="4346"/>
                    </a:lnTo>
                    <a:lnTo>
                      <a:pt x="2145" y="4313"/>
                    </a:lnTo>
                    <a:lnTo>
                      <a:pt x="2049" y="4274"/>
                    </a:lnTo>
                    <a:lnTo>
                      <a:pt x="2009" y="4305"/>
                    </a:lnTo>
                    <a:lnTo>
                      <a:pt x="1963" y="4342"/>
                    </a:lnTo>
                    <a:lnTo>
                      <a:pt x="1910" y="4385"/>
                    </a:lnTo>
                    <a:lnTo>
                      <a:pt x="1852" y="4431"/>
                    </a:lnTo>
                    <a:lnTo>
                      <a:pt x="1791" y="4480"/>
                    </a:lnTo>
                    <a:lnTo>
                      <a:pt x="1724" y="4533"/>
                    </a:lnTo>
                    <a:lnTo>
                      <a:pt x="1656" y="4588"/>
                    </a:lnTo>
                    <a:lnTo>
                      <a:pt x="1585" y="4644"/>
                    </a:lnTo>
                    <a:lnTo>
                      <a:pt x="1513" y="4702"/>
                    </a:lnTo>
                    <a:lnTo>
                      <a:pt x="1440" y="4760"/>
                    </a:lnTo>
                    <a:lnTo>
                      <a:pt x="1341" y="4835"/>
                    </a:lnTo>
                    <a:lnTo>
                      <a:pt x="1251" y="4906"/>
                    </a:lnTo>
                    <a:lnTo>
                      <a:pt x="1168" y="4971"/>
                    </a:lnTo>
                    <a:lnTo>
                      <a:pt x="1090" y="5030"/>
                    </a:lnTo>
                    <a:lnTo>
                      <a:pt x="1020" y="5083"/>
                    </a:lnTo>
                    <a:lnTo>
                      <a:pt x="957" y="5129"/>
                    </a:lnTo>
                    <a:lnTo>
                      <a:pt x="906" y="5168"/>
                    </a:lnTo>
                    <a:lnTo>
                      <a:pt x="860" y="5201"/>
                    </a:lnTo>
                    <a:lnTo>
                      <a:pt x="821" y="5228"/>
                    </a:lnTo>
                    <a:lnTo>
                      <a:pt x="787" y="5252"/>
                    </a:lnTo>
                    <a:lnTo>
                      <a:pt x="768" y="5264"/>
                    </a:lnTo>
                    <a:lnTo>
                      <a:pt x="746" y="5276"/>
                    </a:lnTo>
                    <a:lnTo>
                      <a:pt x="722" y="5289"/>
                    </a:lnTo>
                    <a:lnTo>
                      <a:pt x="695" y="5301"/>
                    </a:lnTo>
                    <a:lnTo>
                      <a:pt x="668" y="5310"/>
                    </a:lnTo>
                    <a:lnTo>
                      <a:pt x="637" y="5315"/>
                    </a:lnTo>
                    <a:lnTo>
                      <a:pt x="606" y="5313"/>
                    </a:lnTo>
                    <a:lnTo>
                      <a:pt x="576" y="5306"/>
                    </a:lnTo>
                    <a:lnTo>
                      <a:pt x="545" y="5291"/>
                    </a:lnTo>
                    <a:lnTo>
                      <a:pt x="516" y="5266"/>
                    </a:lnTo>
                    <a:lnTo>
                      <a:pt x="492" y="5238"/>
                    </a:lnTo>
                    <a:lnTo>
                      <a:pt x="479" y="5211"/>
                    </a:lnTo>
                    <a:lnTo>
                      <a:pt x="470" y="5184"/>
                    </a:lnTo>
                    <a:lnTo>
                      <a:pt x="467" y="5155"/>
                    </a:lnTo>
                    <a:lnTo>
                      <a:pt x="474" y="5111"/>
                    </a:lnTo>
                    <a:lnTo>
                      <a:pt x="485" y="5070"/>
                    </a:lnTo>
                    <a:lnTo>
                      <a:pt x="502" y="5034"/>
                    </a:lnTo>
                    <a:lnTo>
                      <a:pt x="519" y="5003"/>
                    </a:lnTo>
                    <a:lnTo>
                      <a:pt x="540" y="4967"/>
                    </a:lnTo>
                    <a:lnTo>
                      <a:pt x="564" y="4927"/>
                    </a:lnTo>
                    <a:lnTo>
                      <a:pt x="593" y="4881"/>
                    </a:lnTo>
                    <a:lnTo>
                      <a:pt x="627" y="4826"/>
                    </a:lnTo>
                    <a:lnTo>
                      <a:pt x="668" y="4761"/>
                    </a:lnTo>
                    <a:lnTo>
                      <a:pt x="715" y="4690"/>
                    </a:lnTo>
                    <a:lnTo>
                      <a:pt x="766" y="4610"/>
                    </a:lnTo>
                    <a:lnTo>
                      <a:pt x="824" y="4523"/>
                    </a:lnTo>
                    <a:lnTo>
                      <a:pt x="887" y="4429"/>
                    </a:lnTo>
                    <a:lnTo>
                      <a:pt x="955" y="4329"/>
                    </a:lnTo>
                    <a:lnTo>
                      <a:pt x="1005" y="4255"/>
                    </a:lnTo>
                    <a:lnTo>
                      <a:pt x="1054" y="4184"/>
                    </a:lnTo>
                    <a:lnTo>
                      <a:pt x="1102" y="4112"/>
                    </a:lnTo>
                    <a:lnTo>
                      <a:pt x="1149" y="4044"/>
                    </a:lnTo>
                    <a:lnTo>
                      <a:pt x="1193" y="3978"/>
                    </a:lnTo>
                    <a:lnTo>
                      <a:pt x="1236" y="3915"/>
                    </a:lnTo>
                    <a:lnTo>
                      <a:pt x="1277" y="3857"/>
                    </a:lnTo>
                    <a:lnTo>
                      <a:pt x="1314" y="3802"/>
                    </a:lnTo>
                    <a:lnTo>
                      <a:pt x="1347" y="3755"/>
                    </a:lnTo>
                    <a:lnTo>
                      <a:pt x="1376" y="3712"/>
                    </a:lnTo>
                    <a:lnTo>
                      <a:pt x="1316" y="3617"/>
                    </a:lnTo>
                    <a:lnTo>
                      <a:pt x="1261" y="3514"/>
                    </a:lnTo>
                    <a:lnTo>
                      <a:pt x="1216" y="3411"/>
                    </a:lnTo>
                    <a:lnTo>
                      <a:pt x="1180" y="3307"/>
                    </a:lnTo>
                    <a:lnTo>
                      <a:pt x="1129" y="3298"/>
                    </a:lnTo>
                    <a:lnTo>
                      <a:pt x="1069" y="3288"/>
                    </a:lnTo>
                    <a:lnTo>
                      <a:pt x="1005" y="3278"/>
                    </a:lnTo>
                    <a:lnTo>
                      <a:pt x="935" y="3266"/>
                    </a:lnTo>
                    <a:lnTo>
                      <a:pt x="860" y="3252"/>
                    </a:lnTo>
                    <a:lnTo>
                      <a:pt x="783" y="3239"/>
                    </a:lnTo>
                    <a:lnTo>
                      <a:pt x="707" y="3225"/>
                    </a:lnTo>
                    <a:lnTo>
                      <a:pt x="610" y="3208"/>
                    </a:lnTo>
                    <a:lnTo>
                      <a:pt x="521" y="3191"/>
                    </a:lnTo>
                    <a:lnTo>
                      <a:pt x="440" y="3176"/>
                    </a:lnTo>
                    <a:lnTo>
                      <a:pt x="368" y="3160"/>
                    </a:lnTo>
                    <a:lnTo>
                      <a:pt x="305" y="3147"/>
                    </a:lnTo>
                    <a:lnTo>
                      <a:pt x="261" y="3136"/>
                    </a:lnTo>
                    <a:lnTo>
                      <a:pt x="218" y="3126"/>
                    </a:lnTo>
                    <a:lnTo>
                      <a:pt x="179" y="3116"/>
                    </a:lnTo>
                    <a:lnTo>
                      <a:pt x="142" y="3102"/>
                    </a:lnTo>
                    <a:lnTo>
                      <a:pt x="109" y="3089"/>
                    </a:lnTo>
                    <a:lnTo>
                      <a:pt x="79" y="3073"/>
                    </a:lnTo>
                    <a:lnTo>
                      <a:pt x="53" y="3055"/>
                    </a:lnTo>
                    <a:lnTo>
                      <a:pt x="33" y="3032"/>
                    </a:lnTo>
                    <a:lnTo>
                      <a:pt x="16" y="3007"/>
                    </a:lnTo>
                    <a:lnTo>
                      <a:pt x="6" y="2976"/>
                    </a:lnTo>
                    <a:lnTo>
                      <a:pt x="0" y="2940"/>
                    </a:lnTo>
                    <a:lnTo>
                      <a:pt x="0" y="2930"/>
                    </a:lnTo>
                    <a:lnTo>
                      <a:pt x="4" y="2893"/>
                    </a:lnTo>
                    <a:lnTo>
                      <a:pt x="16" y="2860"/>
                    </a:lnTo>
                    <a:lnTo>
                      <a:pt x="34" y="2831"/>
                    </a:lnTo>
                    <a:lnTo>
                      <a:pt x="58" y="2806"/>
                    </a:lnTo>
                    <a:lnTo>
                      <a:pt x="87" y="2784"/>
                    </a:lnTo>
                    <a:lnTo>
                      <a:pt x="121" y="2763"/>
                    </a:lnTo>
                    <a:lnTo>
                      <a:pt x="157" y="2746"/>
                    </a:lnTo>
                    <a:lnTo>
                      <a:pt x="198" y="2729"/>
                    </a:lnTo>
                    <a:lnTo>
                      <a:pt x="239" y="2714"/>
                    </a:lnTo>
                    <a:lnTo>
                      <a:pt x="283" y="2700"/>
                    </a:lnTo>
                    <a:lnTo>
                      <a:pt x="344" y="2680"/>
                    </a:lnTo>
                    <a:lnTo>
                      <a:pt x="414" y="2656"/>
                    </a:lnTo>
                    <a:lnTo>
                      <a:pt x="492" y="2632"/>
                    </a:lnTo>
                    <a:lnTo>
                      <a:pt x="579" y="2607"/>
                    </a:lnTo>
                    <a:lnTo>
                      <a:pt x="674" y="2579"/>
                    </a:lnTo>
                    <a:lnTo>
                      <a:pt x="749" y="2557"/>
                    </a:lnTo>
                    <a:lnTo>
                      <a:pt x="824" y="2537"/>
                    </a:lnTo>
                    <a:lnTo>
                      <a:pt x="896" y="2518"/>
                    </a:lnTo>
                    <a:lnTo>
                      <a:pt x="964" y="2499"/>
                    </a:lnTo>
                    <a:lnTo>
                      <a:pt x="1027" y="2482"/>
                    </a:lnTo>
                    <a:lnTo>
                      <a:pt x="1084" y="2467"/>
                    </a:lnTo>
                    <a:lnTo>
                      <a:pt x="1136" y="2453"/>
                    </a:lnTo>
                    <a:lnTo>
                      <a:pt x="1156" y="2348"/>
                    </a:lnTo>
                    <a:lnTo>
                      <a:pt x="1183" y="2245"/>
                    </a:lnTo>
                    <a:lnTo>
                      <a:pt x="1216" y="2145"/>
                    </a:lnTo>
                    <a:lnTo>
                      <a:pt x="1255" y="2050"/>
                    </a:lnTo>
                    <a:lnTo>
                      <a:pt x="1222" y="2009"/>
                    </a:lnTo>
                    <a:lnTo>
                      <a:pt x="1187" y="1963"/>
                    </a:lnTo>
                    <a:lnTo>
                      <a:pt x="1144" y="1910"/>
                    </a:lnTo>
                    <a:lnTo>
                      <a:pt x="1098" y="1852"/>
                    </a:lnTo>
                    <a:lnTo>
                      <a:pt x="1049" y="1791"/>
                    </a:lnTo>
                    <a:lnTo>
                      <a:pt x="996" y="1726"/>
                    </a:lnTo>
                    <a:lnTo>
                      <a:pt x="942" y="1656"/>
                    </a:lnTo>
                    <a:lnTo>
                      <a:pt x="885" y="1586"/>
                    </a:lnTo>
                    <a:lnTo>
                      <a:pt x="829" y="1513"/>
                    </a:lnTo>
                    <a:lnTo>
                      <a:pt x="771" y="1440"/>
                    </a:lnTo>
                    <a:lnTo>
                      <a:pt x="695" y="1343"/>
                    </a:lnTo>
                    <a:lnTo>
                      <a:pt x="623" y="1252"/>
                    </a:lnTo>
                    <a:lnTo>
                      <a:pt x="559" y="1167"/>
                    </a:lnTo>
                    <a:lnTo>
                      <a:pt x="501" y="1091"/>
                    </a:lnTo>
                    <a:lnTo>
                      <a:pt x="448" y="1021"/>
                    </a:lnTo>
                    <a:lnTo>
                      <a:pt x="400" y="958"/>
                    </a:lnTo>
                    <a:lnTo>
                      <a:pt x="363" y="907"/>
                    </a:lnTo>
                    <a:lnTo>
                      <a:pt x="329" y="861"/>
                    </a:lnTo>
                    <a:lnTo>
                      <a:pt x="302" y="821"/>
                    </a:lnTo>
                    <a:lnTo>
                      <a:pt x="280" y="787"/>
                    </a:lnTo>
                    <a:lnTo>
                      <a:pt x="264" y="764"/>
                    </a:lnTo>
                    <a:lnTo>
                      <a:pt x="247" y="733"/>
                    </a:lnTo>
                    <a:lnTo>
                      <a:pt x="232" y="701"/>
                    </a:lnTo>
                    <a:lnTo>
                      <a:pt x="220" y="665"/>
                    </a:lnTo>
                    <a:lnTo>
                      <a:pt x="217" y="626"/>
                    </a:lnTo>
                    <a:lnTo>
                      <a:pt x="218" y="598"/>
                    </a:lnTo>
                    <a:lnTo>
                      <a:pt x="227" y="571"/>
                    </a:lnTo>
                    <a:lnTo>
                      <a:pt x="242" y="542"/>
                    </a:lnTo>
                    <a:lnTo>
                      <a:pt x="264" y="515"/>
                    </a:lnTo>
                    <a:lnTo>
                      <a:pt x="295" y="491"/>
                    </a:lnTo>
                    <a:lnTo>
                      <a:pt x="327" y="476"/>
                    </a:lnTo>
                    <a:lnTo>
                      <a:pt x="360" y="469"/>
                    </a:lnTo>
                    <a:lnTo>
                      <a:pt x="392" y="469"/>
                    </a:lnTo>
                    <a:lnTo>
                      <a:pt x="422" y="474"/>
                    </a:lnTo>
                    <a:lnTo>
                      <a:pt x="453" y="483"/>
                    </a:lnTo>
                    <a:lnTo>
                      <a:pt x="480" y="494"/>
                    </a:lnTo>
                    <a:lnTo>
                      <a:pt x="506" y="508"/>
                    </a:lnTo>
                    <a:lnTo>
                      <a:pt x="528" y="520"/>
                    </a:lnTo>
                    <a:lnTo>
                      <a:pt x="562" y="539"/>
                    </a:lnTo>
                    <a:lnTo>
                      <a:pt x="603" y="564"/>
                    </a:lnTo>
                    <a:lnTo>
                      <a:pt x="651" y="593"/>
                    </a:lnTo>
                    <a:lnTo>
                      <a:pt x="703" y="626"/>
                    </a:lnTo>
                    <a:lnTo>
                      <a:pt x="768" y="668"/>
                    </a:lnTo>
                    <a:lnTo>
                      <a:pt x="841" y="714"/>
                    </a:lnTo>
                    <a:lnTo>
                      <a:pt x="919" y="767"/>
                    </a:lnTo>
                    <a:lnTo>
                      <a:pt x="1006" y="825"/>
                    </a:lnTo>
                    <a:lnTo>
                      <a:pt x="1100" y="888"/>
                    </a:lnTo>
                    <a:lnTo>
                      <a:pt x="1200" y="956"/>
                    </a:lnTo>
                    <a:lnTo>
                      <a:pt x="1273" y="1005"/>
                    </a:lnTo>
                    <a:lnTo>
                      <a:pt x="1347" y="1053"/>
                    </a:lnTo>
                    <a:lnTo>
                      <a:pt x="1416" y="1103"/>
                    </a:lnTo>
                    <a:lnTo>
                      <a:pt x="1486" y="1149"/>
                    </a:lnTo>
                    <a:lnTo>
                      <a:pt x="1552" y="1195"/>
                    </a:lnTo>
                    <a:lnTo>
                      <a:pt x="1614" y="1237"/>
                    </a:lnTo>
                    <a:lnTo>
                      <a:pt x="1673" y="1278"/>
                    </a:lnTo>
                    <a:lnTo>
                      <a:pt x="1726" y="1315"/>
                    </a:lnTo>
                    <a:lnTo>
                      <a:pt x="1774" y="1348"/>
                    </a:lnTo>
                    <a:lnTo>
                      <a:pt x="1816" y="1377"/>
                    </a:lnTo>
                    <a:lnTo>
                      <a:pt x="1910" y="1319"/>
                    </a:lnTo>
                    <a:lnTo>
                      <a:pt x="2010" y="1268"/>
                    </a:lnTo>
                    <a:lnTo>
                      <a:pt x="2114" y="1223"/>
                    </a:lnTo>
                    <a:lnTo>
                      <a:pt x="2220" y="1188"/>
                    </a:lnTo>
                    <a:lnTo>
                      <a:pt x="2228" y="1135"/>
                    </a:lnTo>
                    <a:lnTo>
                      <a:pt x="2238" y="1077"/>
                    </a:lnTo>
                    <a:lnTo>
                      <a:pt x="2249" y="1011"/>
                    </a:lnTo>
                    <a:lnTo>
                      <a:pt x="2260" y="941"/>
                    </a:lnTo>
                    <a:lnTo>
                      <a:pt x="2274" y="866"/>
                    </a:lnTo>
                    <a:lnTo>
                      <a:pt x="2288" y="789"/>
                    </a:lnTo>
                    <a:lnTo>
                      <a:pt x="2301" y="711"/>
                    </a:lnTo>
                    <a:lnTo>
                      <a:pt x="2320" y="612"/>
                    </a:lnTo>
                    <a:lnTo>
                      <a:pt x="2337" y="523"/>
                    </a:lnTo>
                    <a:lnTo>
                      <a:pt x="2352" y="442"/>
                    </a:lnTo>
                    <a:lnTo>
                      <a:pt x="2368" y="370"/>
                    </a:lnTo>
                    <a:lnTo>
                      <a:pt x="2381" y="307"/>
                    </a:lnTo>
                    <a:lnTo>
                      <a:pt x="2391" y="263"/>
                    </a:lnTo>
                    <a:lnTo>
                      <a:pt x="2402" y="220"/>
                    </a:lnTo>
                    <a:lnTo>
                      <a:pt x="2414" y="179"/>
                    </a:lnTo>
                    <a:lnTo>
                      <a:pt x="2426" y="142"/>
                    </a:lnTo>
                    <a:lnTo>
                      <a:pt x="2439" y="109"/>
                    </a:lnTo>
                    <a:lnTo>
                      <a:pt x="2454" y="79"/>
                    </a:lnTo>
                    <a:lnTo>
                      <a:pt x="2473" y="53"/>
                    </a:lnTo>
                    <a:lnTo>
                      <a:pt x="2497" y="33"/>
                    </a:lnTo>
                    <a:lnTo>
                      <a:pt x="2523" y="16"/>
                    </a:lnTo>
                    <a:lnTo>
                      <a:pt x="2553" y="6"/>
                    </a:lnTo>
                    <a:lnTo>
                      <a:pt x="2587"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ctr" defTabSz="812709" rtl="0" eaLnBrk="1" fontAlgn="auto" latinLnBrk="0" hangingPunct="1">
                  <a:lnSpc>
                    <a:spcPct val="100000"/>
                  </a:lnSpc>
                  <a:spcBef>
                    <a:spcPts val="0"/>
                  </a:spcBef>
                  <a:spcAft>
                    <a:spcPts val="0"/>
                  </a:spcAft>
                  <a:buClrTx/>
                  <a:buSzTx/>
                  <a:buFontTx/>
                  <a:buNone/>
                  <a:tabLst/>
                  <a:defRPr/>
                </a:pPr>
                <a:endParaRPr kumimoji="0" lang="en-AU" sz="1067"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7" name="Gruppieren 107">
              <a:extLst>
                <a:ext uri="{FF2B5EF4-FFF2-40B4-BE49-F238E27FC236}">
                  <a16:creationId xmlns:a16="http://schemas.microsoft.com/office/drawing/2014/main" id="{F987EF69-50A3-4533-88DD-D9B7D698DC31}"/>
                </a:ext>
              </a:extLst>
            </p:cNvPr>
            <p:cNvGrpSpPr/>
            <p:nvPr/>
          </p:nvGrpSpPr>
          <p:grpSpPr>
            <a:xfrm>
              <a:off x="6496760" y="386812"/>
              <a:ext cx="506413" cy="517525"/>
              <a:chOff x="8424863" y="627063"/>
              <a:chExt cx="506413" cy="517525"/>
            </a:xfrm>
          </p:grpSpPr>
          <p:sp>
            <p:nvSpPr>
              <p:cNvPr id="63" name="Oval 67">
                <a:extLst>
                  <a:ext uri="{FF2B5EF4-FFF2-40B4-BE49-F238E27FC236}">
                    <a16:creationId xmlns:a16="http://schemas.microsoft.com/office/drawing/2014/main" id="{AEC58C28-20CD-401F-B8F3-20429EBE3911}"/>
                  </a:ext>
                </a:extLst>
              </p:cNvPr>
              <p:cNvSpPr>
                <a:spLocks noChangeArrowheads="1"/>
              </p:cNvSpPr>
              <p:nvPr/>
            </p:nvSpPr>
            <p:spPr bwMode="auto">
              <a:xfrm>
                <a:off x="8424863" y="628650"/>
                <a:ext cx="506413" cy="515938"/>
              </a:xfrm>
              <a:prstGeom prst="ellipse">
                <a:avLst/>
              </a:prstGeom>
              <a:solidFill>
                <a:srgbClr val="FFFFFF"/>
              </a:solidFill>
              <a:ln w="0">
                <a:solidFill>
                  <a:srgbClr val="000000"/>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5F178C2A-D6AF-4732-ADED-0781B6A36905}"/>
                  </a:ext>
                </a:extLst>
              </p:cNvPr>
              <p:cNvSpPr>
                <a:spLocks/>
              </p:cNvSpPr>
              <p:nvPr/>
            </p:nvSpPr>
            <p:spPr bwMode="auto">
              <a:xfrm>
                <a:off x="8424863" y="627063"/>
                <a:ext cx="506413" cy="517525"/>
              </a:xfrm>
              <a:custGeom>
                <a:avLst/>
                <a:gdLst>
                  <a:gd name="T0" fmla="*/ 319 w 319"/>
                  <a:gd name="T1" fmla="*/ 163 h 326"/>
                  <a:gd name="T2" fmla="*/ 159 w 319"/>
                  <a:gd name="T3" fmla="*/ 0 h 326"/>
                  <a:gd name="T4" fmla="*/ 0 w 319"/>
                  <a:gd name="T5" fmla="*/ 163 h 326"/>
                  <a:gd name="T6" fmla="*/ 159 w 319"/>
                  <a:gd name="T7" fmla="*/ 326 h 326"/>
                  <a:gd name="T8" fmla="*/ 319 w 319"/>
                  <a:gd name="T9" fmla="*/ 163 h 326"/>
                </a:gdLst>
                <a:ahLst/>
                <a:cxnLst>
                  <a:cxn ang="0">
                    <a:pos x="T0" y="T1"/>
                  </a:cxn>
                  <a:cxn ang="0">
                    <a:pos x="T2" y="T3"/>
                  </a:cxn>
                  <a:cxn ang="0">
                    <a:pos x="T4" y="T5"/>
                  </a:cxn>
                  <a:cxn ang="0">
                    <a:pos x="T6" y="T7"/>
                  </a:cxn>
                  <a:cxn ang="0">
                    <a:pos x="T8" y="T9"/>
                  </a:cxn>
                </a:cxnLst>
                <a:rect l="0" t="0" r="r" b="b"/>
                <a:pathLst>
                  <a:path w="319" h="326">
                    <a:moveTo>
                      <a:pt x="319" y="163"/>
                    </a:moveTo>
                    <a:cubicBezTo>
                      <a:pt x="319" y="73"/>
                      <a:pt x="248" y="0"/>
                      <a:pt x="159" y="0"/>
                    </a:cubicBezTo>
                    <a:cubicBezTo>
                      <a:pt x="72" y="0"/>
                      <a:pt x="0" y="73"/>
                      <a:pt x="0" y="163"/>
                    </a:cubicBezTo>
                    <a:cubicBezTo>
                      <a:pt x="0" y="253"/>
                      <a:pt x="72" y="326"/>
                      <a:pt x="159" y="326"/>
                    </a:cubicBezTo>
                    <a:cubicBezTo>
                      <a:pt x="248" y="326"/>
                      <a:pt x="319" y="253"/>
                      <a:pt x="319" y="163"/>
                    </a:cubicBezTo>
                  </a:path>
                </a:pathLst>
              </a:custGeom>
              <a:noFill/>
              <a:ln w="33338" cap="rnd">
                <a:solidFill>
                  <a:srgbClr val="3DCD5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3B2218AA-389C-47B4-ADDC-9627F0BF097D}"/>
                  </a:ext>
                </a:extLst>
              </p:cNvPr>
              <p:cNvSpPr>
                <a:spLocks/>
              </p:cNvSpPr>
              <p:nvPr/>
            </p:nvSpPr>
            <p:spPr bwMode="auto">
              <a:xfrm>
                <a:off x="8759825" y="708025"/>
                <a:ext cx="76200" cy="84138"/>
              </a:xfrm>
              <a:custGeom>
                <a:avLst/>
                <a:gdLst>
                  <a:gd name="T0" fmla="*/ 48 w 48"/>
                  <a:gd name="T1" fmla="*/ 48 h 53"/>
                  <a:gd name="T2" fmla="*/ 3 w 48"/>
                  <a:gd name="T3" fmla="*/ 0 h 53"/>
                </a:gdLst>
                <a:ahLst/>
                <a:cxnLst>
                  <a:cxn ang="0">
                    <a:pos x="T0" y="T1"/>
                  </a:cxn>
                  <a:cxn ang="0">
                    <a:pos x="T2" y="T3"/>
                  </a:cxn>
                </a:cxnLst>
                <a:rect l="0" t="0" r="r" b="b"/>
                <a:pathLst>
                  <a:path w="48" h="53">
                    <a:moveTo>
                      <a:pt x="48" y="48"/>
                    </a:moveTo>
                    <a:cubicBezTo>
                      <a:pt x="19" y="53"/>
                      <a:pt x="0" y="32"/>
                      <a:pt x="3" y="0"/>
                    </a:cubicBezTo>
                  </a:path>
                </a:pathLst>
              </a:custGeom>
              <a:noFill/>
              <a:ln w="11113" cap="rnd">
                <a:solidFill>
                  <a:srgbClr val="5959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66" name="Line 70">
                <a:extLst>
                  <a:ext uri="{FF2B5EF4-FFF2-40B4-BE49-F238E27FC236}">
                    <a16:creationId xmlns:a16="http://schemas.microsoft.com/office/drawing/2014/main" id="{26C7BE84-D80F-4801-9B7B-75F60E375DB0}"/>
                  </a:ext>
                </a:extLst>
              </p:cNvPr>
              <p:cNvSpPr>
                <a:spLocks noChangeShapeType="1"/>
              </p:cNvSpPr>
              <p:nvPr/>
            </p:nvSpPr>
            <p:spPr bwMode="auto">
              <a:xfrm>
                <a:off x="8705850" y="715963"/>
                <a:ext cx="33338" cy="0"/>
              </a:xfrm>
              <a:prstGeom prst="line">
                <a:avLst/>
              </a:prstGeom>
              <a:noFill/>
              <a:ln w="11113" cap="rnd">
                <a:solidFill>
                  <a:srgbClr val="59595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67" name="Line 71">
                <a:extLst>
                  <a:ext uri="{FF2B5EF4-FFF2-40B4-BE49-F238E27FC236}">
                    <a16:creationId xmlns:a16="http://schemas.microsoft.com/office/drawing/2014/main" id="{C994E554-283B-4733-8798-1278C259D72E}"/>
                  </a:ext>
                </a:extLst>
              </p:cNvPr>
              <p:cNvSpPr>
                <a:spLocks noChangeShapeType="1"/>
              </p:cNvSpPr>
              <p:nvPr/>
            </p:nvSpPr>
            <p:spPr bwMode="auto">
              <a:xfrm>
                <a:off x="8831263" y="815975"/>
                <a:ext cx="0" cy="33338"/>
              </a:xfrm>
              <a:prstGeom prst="line">
                <a:avLst/>
              </a:prstGeom>
              <a:noFill/>
              <a:ln w="11113" cap="rnd">
                <a:solidFill>
                  <a:srgbClr val="59595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68" name="Line 72">
                <a:extLst>
                  <a:ext uri="{FF2B5EF4-FFF2-40B4-BE49-F238E27FC236}">
                    <a16:creationId xmlns:a16="http://schemas.microsoft.com/office/drawing/2014/main" id="{E47ACF31-8D0A-4A10-B6D0-40DECFB5C0A4}"/>
                  </a:ext>
                </a:extLst>
              </p:cNvPr>
              <p:cNvSpPr>
                <a:spLocks noChangeShapeType="1"/>
              </p:cNvSpPr>
              <p:nvPr/>
            </p:nvSpPr>
            <p:spPr bwMode="auto">
              <a:xfrm flipH="1">
                <a:off x="8759825" y="801688"/>
                <a:ext cx="20638" cy="30163"/>
              </a:xfrm>
              <a:prstGeom prst="line">
                <a:avLst/>
              </a:prstGeom>
              <a:noFill/>
              <a:ln w="11113" cap="rnd">
                <a:solidFill>
                  <a:srgbClr val="59595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69" name="Line 73">
                <a:extLst>
                  <a:ext uri="{FF2B5EF4-FFF2-40B4-BE49-F238E27FC236}">
                    <a16:creationId xmlns:a16="http://schemas.microsoft.com/office/drawing/2014/main" id="{50864298-792E-489C-B815-96B7EAA615D6}"/>
                  </a:ext>
                </a:extLst>
              </p:cNvPr>
              <p:cNvSpPr>
                <a:spLocks noChangeShapeType="1"/>
              </p:cNvSpPr>
              <p:nvPr/>
            </p:nvSpPr>
            <p:spPr bwMode="auto">
              <a:xfrm flipH="1">
                <a:off x="8718550" y="763588"/>
                <a:ext cx="28575" cy="20638"/>
              </a:xfrm>
              <a:prstGeom prst="line">
                <a:avLst/>
              </a:prstGeom>
              <a:noFill/>
              <a:ln w="11113" cap="rnd">
                <a:solidFill>
                  <a:srgbClr val="59595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70" name="Freeform 74">
                <a:extLst>
                  <a:ext uri="{FF2B5EF4-FFF2-40B4-BE49-F238E27FC236}">
                    <a16:creationId xmlns:a16="http://schemas.microsoft.com/office/drawing/2014/main" id="{62CDFC58-21AF-45C3-BFDF-F5C253A8F362}"/>
                  </a:ext>
                </a:extLst>
              </p:cNvPr>
              <p:cNvSpPr>
                <a:spLocks/>
              </p:cNvSpPr>
              <p:nvPr/>
            </p:nvSpPr>
            <p:spPr bwMode="auto">
              <a:xfrm>
                <a:off x="8520113" y="896938"/>
                <a:ext cx="295275" cy="125413"/>
              </a:xfrm>
              <a:custGeom>
                <a:avLst/>
                <a:gdLst>
                  <a:gd name="T0" fmla="*/ 0 w 186"/>
                  <a:gd name="T1" fmla="*/ 0 h 79"/>
                  <a:gd name="T2" fmla="*/ 138 w 186"/>
                  <a:gd name="T3" fmla="*/ 0 h 79"/>
                  <a:gd name="T4" fmla="*/ 186 w 186"/>
                  <a:gd name="T5" fmla="*/ 79 h 79"/>
                  <a:gd name="T6" fmla="*/ 45 w 186"/>
                  <a:gd name="T7" fmla="*/ 79 h 79"/>
                  <a:gd name="T8" fmla="*/ 0 w 186"/>
                  <a:gd name="T9" fmla="*/ 0 h 79"/>
                </a:gdLst>
                <a:ahLst/>
                <a:cxnLst>
                  <a:cxn ang="0">
                    <a:pos x="T0" y="T1"/>
                  </a:cxn>
                  <a:cxn ang="0">
                    <a:pos x="T2" y="T3"/>
                  </a:cxn>
                  <a:cxn ang="0">
                    <a:pos x="T4" y="T5"/>
                  </a:cxn>
                  <a:cxn ang="0">
                    <a:pos x="T6" y="T7"/>
                  </a:cxn>
                  <a:cxn ang="0">
                    <a:pos x="T8" y="T9"/>
                  </a:cxn>
                </a:cxnLst>
                <a:rect l="0" t="0" r="r" b="b"/>
                <a:pathLst>
                  <a:path w="186" h="79">
                    <a:moveTo>
                      <a:pt x="0" y="0"/>
                    </a:moveTo>
                    <a:lnTo>
                      <a:pt x="138" y="0"/>
                    </a:lnTo>
                    <a:lnTo>
                      <a:pt x="186" y="79"/>
                    </a:lnTo>
                    <a:lnTo>
                      <a:pt x="45" y="79"/>
                    </a:lnTo>
                    <a:lnTo>
                      <a:pt x="0" y="0"/>
                    </a:lnTo>
                  </a:path>
                </a:pathLst>
              </a:custGeom>
              <a:noFill/>
              <a:ln w="11113" cap="rnd">
                <a:solidFill>
                  <a:srgbClr val="5959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71" name="Freeform 75">
                <a:extLst>
                  <a:ext uri="{FF2B5EF4-FFF2-40B4-BE49-F238E27FC236}">
                    <a16:creationId xmlns:a16="http://schemas.microsoft.com/office/drawing/2014/main" id="{BDB7695A-D483-4DE2-BF69-A15A77EE848E}"/>
                  </a:ext>
                </a:extLst>
              </p:cNvPr>
              <p:cNvSpPr>
                <a:spLocks/>
              </p:cNvSpPr>
              <p:nvPr/>
            </p:nvSpPr>
            <p:spPr bwMode="auto">
              <a:xfrm>
                <a:off x="8532813" y="919163"/>
                <a:ext cx="44450" cy="76200"/>
              </a:xfrm>
              <a:custGeom>
                <a:avLst/>
                <a:gdLst>
                  <a:gd name="T0" fmla="*/ 0 w 28"/>
                  <a:gd name="T1" fmla="*/ 0 h 48"/>
                  <a:gd name="T2" fmla="*/ 0 w 28"/>
                  <a:gd name="T3" fmla="*/ 48 h 48"/>
                  <a:gd name="T4" fmla="*/ 28 w 28"/>
                  <a:gd name="T5" fmla="*/ 48 h 48"/>
                </a:gdLst>
                <a:ahLst/>
                <a:cxnLst>
                  <a:cxn ang="0">
                    <a:pos x="T0" y="T1"/>
                  </a:cxn>
                  <a:cxn ang="0">
                    <a:pos x="T2" y="T3"/>
                  </a:cxn>
                  <a:cxn ang="0">
                    <a:pos x="T4" y="T5"/>
                  </a:cxn>
                </a:cxnLst>
                <a:rect l="0" t="0" r="r" b="b"/>
                <a:pathLst>
                  <a:path w="28" h="48">
                    <a:moveTo>
                      <a:pt x="0" y="0"/>
                    </a:moveTo>
                    <a:lnTo>
                      <a:pt x="0" y="48"/>
                    </a:lnTo>
                    <a:lnTo>
                      <a:pt x="28" y="48"/>
                    </a:lnTo>
                  </a:path>
                </a:pathLst>
              </a:custGeom>
              <a:noFill/>
              <a:ln w="11113" cap="rnd">
                <a:solidFill>
                  <a:srgbClr val="5959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72" name="Line 76">
                <a:extLst>
                  <a:ext uri="{FF2B5EF4-FFF2-40B4-BE49-F238E27FC236}">
                    <a16:creationId xmlns:a16="http://schemas.microsoft.com/office/drawing/2014/main" id="{1769C0AC-9BD1-40F3-9E86-6BF67937AE7E}"/>
                  </a:ext>
                </a:extLst>
              </p:cNvPr>
              <p:cNvSpPr>
                <a:spLocks noChangeShapeType="1"/>
              </p:cNvSpPr>
              <p:nvPr/>
            </p:nvSpPr>
            <p:spPr bwMode="auto">
              <a:xfrm>
                <a:off x="8594725" y="896938"/>
                <a:ext cx="76200" cy="125413"/>
              </a:xfrm>
              <a:prstGeom prst="line">
                <a:avLst/>
              </a:prstGeom>
              <a:noFill/>
              <a:ln w="11113" cap="rnd">
                <a:solidFill>
                  <a:srgbClr val="59595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73" name="Line 77">
                <a:extLst>
                  <a:ext uri="{FF2B5EF4-FFF2-40B4-BE49-F238E27FC236}">
                    <a16:creationId xmlns:a16="http://schemas.microsoft.com/office/drawing/2014/main" id="{26C325A6-D9E2-46A7-A49F-FB18DA4D16B8}"/>
                  </a:ext>
                </a:extLst>
              </p:cNvPr>
              <p:cNvSpPr>
                <a:spLocks noChangeShapeType="1"/>
              </p:cNvSpPr>
              <p:nvPr/>
            </p:nvSpPr>
            <p:spPr bwMode="auto">
              <a:xfrm>
                <a:off x="8670925" y="896938"/>
                <a:ext cx="76200" cy="125413"/>
              </a:xfrm>
              <a:prstGeom prst="line">
                <a:avLst/>
              </a:prstGeom>
              <a:noFill/>
              <a:ln w="11113" cap="rnd">
                <a:solidFill>
                  <a:srgbClr val="59595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8" name="Gruppieren 2079">
              <a:extLst>
                <a:ext uri="{FF2B5EF4-FFF2-40B4-BE49-F238E27FC236}">
                  <a16:creationId xmlns:a16="http://schemas.microsoft.com/office/drawing/2014/main" id="{9819B02F-6DDC-47BE-AC7B-E45EFC9488EA}"/>
                </a:ext>
              </a:extLst>
            </p:cNvPr>
            <p:cNvGrpSpPr/>
            <p:nvPr/>
          </p:nvGrpSpPr>
          <p:grpSpPr>
            <a:xfrm>
              <a:off x="8588535" y="386812"/>
              <a:ext cx="504825" cy="517525"/>
              <a:chOff x="12176125" y="627063"/>
              <a:chExt cx="504825" cy="517525"/>
            </a:xfrm>
          </p:grpSpPr>
          <p:sp>
            <p:nvSpPr>
              <p:cNvPr id="60" name="Oval 41">
                <a:extLst>
                  <a:ext uri="{FF2B5EF4-FFF2-40B4-BE49-F238E27FC236}">
                    <a16:creationId xmlns:a16="http://schemas.microsoft.com/office/drawing/2014/main" id="{F78FB6F7-169D-48FD-9F80-D2171BD3F925}"/>
                  </a:ext>
                </a:extLst>
              </p:cNvPr>
              <p:cNvSpPr>
                <a:spLocks noChangeArrowheads="1"/>
              </p:cNvSpPr>
              <p:nvPr/>
            </p:nvSpPr>
            <p:spPr bwMode="auto">
              <a:xfrm>
                <a:off x="12176125" y="628650"/>
                <a:ext cx="504825" cy="515938"/>
              </a:xfrm>
              <a:prstGeom prst="ellipse">
                <a:avLst/>
              </a:prstGeom>
              <a:solidFill>
                <a:srgbClr val="FFFFFF"/>
              </a:solidFill>
              <a:ln w="0">
                <a:solidFill>
                  <a:srgbClr val="000000"/>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61" name="Oval 42">
                <a:extLst>
                  <a:ext uri="{FF2B5EF4-FFF2-40B4-BE49-F238E27FC236}">
                    <a16:creationId xmlns:a16="http://schemas.microsoft.com/office/drawing/2014/main" id="{90D962C5-447C-4567-85A7-5399F61DA2DF}"/>
                  </a:ext>
                </a:extLst>
              </p:cNvPr>
              <p:cNvSpPr>
                <a:spLocks noChangeArrowheads="1"/>
              </p:cNvSpPr>
              <p:nvPr/>
            </p:nvSpPr>
            <p:spPr bwMode="auto">
              <a:xfrm>
                <a:off x="12176125" y="627063"/>
                <a:ext cx="504825" cy="517525"/>
              </a:xfrm>
              <a:prstGeom prst="ellipse">
                <a:avLst/>
              </a:prstGeom>
              <a:noFill/>
              <a:ln w="33338" cap="rnd">
                <a:solidFill>
                  <a:srgbClr val="3DCD5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62" name="Freeform 43">
                <a:extLst>
                  <a:ext uri="{FF2B5EF4-FFF2-40B4-BE49-F238E27FC236}">
                    <a16:creationId xmlns:a16="http://schemas.microsoft.com/office/drawing/2014/main" id="{DD7A3AFD-C4F7-470F-A647-CD78E5CB710F}"/>
                  </a:ext>
                </a:extLst>
              </p:cNvPr>
              <p:cNvSpPr>
                <a:spLocks/>
              </p:cNvSpPr>
              <p:nvPr/>
            </p:nvSpPr>
            <p:spPr bwMode="auto">
              <a:xfrm>
                <a:off x="12304713" y="706438"/>
                <a:ext cx="246063" cy="354013"/>
              </a:xfrm>
              <a:custGeom>
                <a:avLst/>
                <a:gdLst>
                  <a:gd name="T0" fmla="*/ 5240 w 6736"/>
                  <a:gd name="T1" fmla="*/ 172 h 9584"/>
                  <a:gd name="T2" fmla="*/ 4448 w 6736"/>
                  <a:gd name="T3" fmla="*/ 1370 h 9584"/>
                  <a:gd name="T4" fmla="*/ 2289 w 6736"/>
                  <a:gd name="T5" fmla="*/ 1370 h 9584"/>
                  <a:gd name="T6" fmla="*/ 1497 w 6736"/>
                  <a:gd name="T7" fmla="*/ 172 h 9584"/>
                  <a:gd name="T8" fmla="*/ 1155 w 6736"/>
                  <a:gd name="T9" fmla="*/ 43 h 9584"/>
                  <a:gd name="T10" fmla="*/ 963 w 6736"/>
                  <a:gd name="T11" fmla="*/ 321 h 9584"/>
                  <a:gd name="T12" fmla="*/ 963 w 6736"/>
                  <a:gd name="T13" fmla="*/ 364 h 9584"/>
                  <a:gd name="T14" fmla="*/ 1112 w 6736"/>
                  <a:gd name="T15" fmla="*/ 1519 h 9584"/>
                  <a:gd name="T16" fmla="*/ 172 w 6736"/>
                  <a:gd name="T17" fmla="*/ 1926 h 9584"/>
                  <a:gd name="T18" fmla="*/ 0 w 6736"/>
                  <a:gd name="T19" fmla="*/ 2183 h 9584"/>
                  <a:gd name="T20" fmla="*/ 0 w 6736"/>
                  <a:gd name="T21" fmla="*/ 2247 h 9584"/>
                  <a:gd name="T22" fmla="*/ 278 w 6736"/>
                  <a:gd name="T23" fmla="*/ 2482 h 9584"/>
                  <a:gd name="T24" fmla="*/ 1390 w 6736"/>
                  <a:gd name="T25" fmla="*/ 2482 h 9584"/>
                  <a:gd name="T26" fmla="*/ 2117 w 6736"/>
                  <a:gd name="T27" fmla="*/ 4600 h 9584"/>
                  <a:gd name="T28" fmla="*/ 941 w 6736"/>
                  <a:gd name="T29" fmla="*/ 9199 h 9584"/>
                  <a:gd name="T30" fmla="*/ 941 w 6736"/>
                  <a:gd name="T31" fmla="*/ 9285 h 9584"/>
                  <a:gd name="T32" fmla="*/ 1091 w 6736"/>
                  <a:gd name="T33" fmla="*/ 9520 h 9584"/>
                  <a:gd name="T34" fmla="*/ 1433 w 6736"/>
                  <a:gd name="T35" fmla="*/ 9478 h 9584"/>
                  <a:gd name="T36" fmla="*/ 3614 w 6736"/>
                  <a:gd name="T37" fmla="*/ 7274 h 9584"/>
                  <a:gd name="T38" fmla="*/ 3614 w 6736"/>
                  <a:gd name="T39" fmla="*/ 6868 h 9584"/>
                  <a:gd name="T40" fmla="*/ 3208 w 6736"/>
                  <a:gd name="T41" fmla="*/ 6868 h 9584"/>
                  <a:gd name="T42" fmla="*/ 1754 w 6736"/>
                  <a:gd name="T43" fmla="*/ 8344 h 9584"/>
                  <a:gd name="T44" fmla="*/ 2695 w 6736"/>
                  <a:gd name="T45" fmla="*/ 4643 h 9584"/>
                  <a:gd name="T46" fmla="*/ 2695 w 6736"/>
                  <a:gd name="T47" fmla="*/ 4579 h 9584"/>
                  <a:gd name="T48" fmla="*/ 2695 w 6736"/>
                  <a:gd name="T49" fmla="*/ 4493 h 9584"/>
                  <a:gd name="T50" fmla="*/ 1861 w 6736"/>
                  <a:gd name="T51" fmla="*/ 2118 h 9584"/>
                  <a:gd name="T52" fmla="*/ 1583 w 6736"/>
                  <a:gd name="T53" fmla="*/ 1926 h 9584"/>
                  <a:gd name="T54" fmla="*/ 1711 w 6736"/>
                  <a:gd name="T55" fmla="*/ 1691 h 9584"/>
                  <a:gd name="T56" fmla="*/ 1711 w 6736"/>
                  <a:gd name="T57" fmla="*/ 1669 h 9584"/>
                  <a:gd name="T58" fmla="*/ 1668 w 6736"/>
                  <a:gd name="T59" fmla="*/ 1477 h 9584"/>
                  <a:gd name="T60" fmla="*/ 1904 w 6736"/>
                  <a:gd name="T61" fmla="*/ 1819 h 9584"/>
                  <a:gd name="T62" fmla="*/ 2139 w 6736"/>
                  <a:gd name="T63" fmla="*/ 1947 h 9584"/>
                  <a:gd name="T64" fmla="*/ 4598 w 6736"/>
                  <a:gd name="T65" fmla="*/ 1947 h 9584"/>
                  <a:gd name="T66" fmla="*/ 4833 w 6736"/>
                  <a:gd name="T67" fmla="*/ 1819 h 9584"/>
                  <a:gd name="T68" fmla="*/ 5047 w 6736"/>
                  <a:gd name="T69" fmla="*/ 1477 h 9584"/>
                  <a:gd name="T70" fmla="*/ 5026 w 6736"/>
                  <a:gd name="T71" fmla="*/ 1669 h 9584"/>
                  <a:gd name="T72" fmla="*/ 5026 w 6736"/>
                  <a:gd name="T73" fmla="*/ 1691 h 9584"/>
                  <a:gd name="T74" fmla="*/ 5133 w 6736"/>
                  <a:gd name="T75" fmla="*/ 1926 h 9584"/>
                  <a:gd name="T76" fmla="*/ 4876 w 6736"/>
                  <a:gd name="T77" fmla="*/ 2118 h 9584"/>
                  <a:gd name="T78" fmla="*/ 4042 w 6736"/>
                  <a:gd name="T79" fmla="*/ 4493 h 9584"/>
                  <a:gd name="T80" fmla="*/ 4021 w 6736"/>
                  <a:gd name="T81" fmla="*/ 4579 h 9584"/>
                  <a:gd name="T82" fmla="*/ 4042 w 6736"/>
                  <a:gd name="T83" fmla="*/ 4643 h 9584"/>
                  <a:gd name="T84" fmla="*/ 5240 w 6736"/>
                  <a:gd name="T85" fmla="*/ 9349 h 9584"/>
                  <a:gd name="T86" fmla="*/ 5582 w 6736"/>
                  <a:gd name="T87" fmla="*/ 9563 h 9584"/>
                  <a:gd name="T88" fmla="*/ 5796 w 6736"/>
                  <a:gd name="T89" fmla="*/ 9285 h 9584"/>
                  <a:gd name="T90" fmla="*/ 5774 w 6736"/>
                  <a:gd name="T91" fmla="*/ 9199 h 9584"/>
                  <a:gd name="T92" fmla="*/ 4619 w 6736"/>
                  <a:gd name="T93" fmla="*/ 4600 h 9584"/>
                  <a:gd name="T94" fmla="*/ 5347 w 6736"/>
                  <a:gd name="T95" fmla="*/ 2482 h 9584"/>
                  <a:gd name="T96" fmla="*/ 6458 w 6736"/>
                  <a:gd name="T97" fmla="*/ 2482 h 9584"/>
                  <a:gd name="T98" fmla="*/ 6736 w 6736"/>
                  <a:gd name="T99" fmla="*/ 2247 h 9584"/>
                  <a:gd name="T100" fmla="*/ 6736 w 6736"/>
                  <a:gd name="T101" fmla="*/ 2183 h 9584"/>
                  <a:gd name="T102" fmla="*/ 6565 w 6736"/>
                  <a:gd name="T103" fmla="*/ 1926 h 9584"/>
                  <a:gd name="T104" fmla="*/ 5624 w 6736"/>
                  <a:gd name="T105" fmla="*/ 1519 h 9584"/>
                  <a:gd name="T106" fmla="*/ 5753 w 6736"/>
                  <a:gd name="T107" fmla="*/ 364 h 9584"/>
                  <a:gd name="T108" fmla="*/ 5774 w 6736"/>
                  <a:gd name="T109" fmla="*/ 321 h 9584"/>
                  <a:gd name="T110" fmla="*/ 5582 w 6736"/>
                  <a:gd name="T111" fmla="*/ 43 h 9584"/>
                  <a:gd name="T112" fmla="*/ 5240 w 6736"/>
                  <a:gd name="T113" fmla="*/ 172 h 9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36" h="9584">
                    <a:moveTo>
                      <a:pt x="5240" y="172"/>
                    </a:moveTo>
                    <a:cubicBezTo>
                      <a:pt x="5240" y="172"/>
                      <a:pt x="4577" y="1156"/>
                      <a:pt x="4448" y="1370"/>
                    </a:cubicBezTo>
                    <a:cubicBezTo>
                      <a:pt x="4192" y="1370"/>
                      <a:pt x="2545" y="1370"/>
                      <a:pt x="2289" y="1370"/>
                    </a:cubicBezTo>
                    <a:cubicBezTo>
                      <a:pt x="2160" y="1156"/>
                      <a:pt x="1497" y="172"/>
                      <a:pt x="1497" y="172"/>
                    </a:cubicBezTo>
                    <a:cubicBezTo>
                      <a:pt x="1412" y="43"/>
                      <a:pt x="1284" y="0"/>
                      <a:pt x="1155" y="43"/>
                    </a:cubicBezTo>
                    <a:cubicBezTo>
                      <a:pt x="1048" y="86"/>
                      <a:pt x="963" y="193"/>
                      <a:pt x="963" y="321"/>
                    </a:cubicBezTo>
                    <a:cubicBezTo>
                      <a:pt x="963" y="343"/>
                      <a:pt x="963" y="343"/>
                      <a:pt x="963" y="364"/>
                    </a:cubicBezTo>
                    <a:cubicBezTo>
                      <a:pt x="963" y="364"/>
                      <a:pt x="1070" y="1220"/>
                      <a:pt x="1112" y="1519"/>
                    </a:cubicBezTo>
                    <a:cubicBezTo>
                      <a:pt x="834" y="1626"/>
                      <a:pt x="172" y="1926"/>
                      <a:pt x="172" y="1926"/>
                    </a:cubicBezTo>
                    <a:cubicBezTo>
                      <a:pt x="65" y="1969"/>
                      <a:pt x="0" y="2076"/>
                      <a:pt x="0" y="2183"/>
                    </a:cubicBezTo>
                    <a:cubicBezTo>
                      <a:pt x="0" y="2204"/>
                      <a:pt x="0" y="2225"/>
                      <a:pt x="0" y="2247"/>
                    </a:cubicBezTo>
                    <a:cubicBezTo>
                      <a:pt x="22" y="2375"/>
                      <a:pt x="150" y="2482"/>
                      <a:pt x="278" y="2482"/>
                    </a:cubicBezTo>
                    <a:cubicBezTo>
                      <a:pt x="278" y="2482"/>
                      <a:pt x="1091" y="2482"/>
                      <a:pt x="1390" y="2482"/>
                    </a:cubicBezTo>
                    <a:cubicBezTo>
                      <a:pt x="1497" y="2803"/>
                      <a:pt x="2075" y="4450"/>
                      <a:pt x="2117" y="4600"/>
                    </a:cubicBezTo>
                    <a:cubicBezTo>
                      <a:pt x="2075" y="4750"/>
                      <a:pt x="941" y="9199"/>
                      <a:pt x="941" y="9199"/>
                    </a:cubicBezTo>
                    <a:cubicBezTo>
                      <a:pt x="941" y="9221"/>
                      <a:pt x="941" y="9264"/>
                      <a:pt x="941" y="9285"/>
                    </a:cubicBezTo>
                    <a:cubicBezTo>
                      <a:pt x="941" y="9371"/>
                      <a:pt x="984" y="9478"/>
                      <a:pt x="1091" y="9520"/>
                    </a:cubicBezTo>
                    <a:cubicBezTo>
                      <a:pt x="1198" y="9584"/>
                      <a:pt x="1326" y="9563"/>
                      <a:pt x="1433" y="9478"/>
                    </a:cubicBezTo>
                    <a:cubicBezTo>
                      <a:pt x="3614" y="7274"/>
                      <a:pt x="3614" y="7274"/>
                      <a:pt x="3614" y="7274"/>
                    </a:cubicBezTo>
                    <a:cubicBezTo>
                      <a:pt x="3721" y="7167"/>
                      <a:pt x="3721" y="6975"/>
                      <a:pt x="3614" y="6868"/>
                    </a:cubicBezTo>
                    <a:cubicBezTo>
                      <a:pt x="3507" y="6761"/>
                      <a:pt x="3315" y="6761"/>
                      <a:pt x="3208" y="6868"/>
                    </a:cubicBezTo>
                    <a:cubicBezTo>
                      <a:pt x="3208" y="6868"/>
                      <a:pt x="2395" y="7681"/>
                      <a:pt x="1754" y="8344"/>
                    </a:cubicBezTo>
                    <a:cubicBezTo>
                      <a:pt x="2075" y="7082"/>
                      <a:pt x="2695" y="4643"/>
                      <a:pt x="2695" y="4643"/>
                    </a:cubicBezTo>
                    <a:cubicBezTo>
                      <a:pt x="2695" y="4621"/>
                      <a:pt x="2695" y="4600"/>
                      <a:pt x="2695" y="4579"/>
                    </a:cubicBezTo>
                    <a:cubicBezTo>
                      <a:pt x="2695" y="4536"/>
                      <a:pt x="2695" y="4514"/>
                      <a:pt x="2695" y="4493"/>
                    </a:cubicBezTo>
                    <a:cubicBezTo>
                      <a:pt x="1861" y="2118"/>
                      <a:pt x="1861" y="2118"/>
                      <a:pt x="1861" y="2118"/>
                    </a:cubicBezTo>
                    <a:cubicBezTo>
                      <a:pt x="1818" y="1990"/>
                      <a:pt x="1711" y="1926"/>
                      <a:pt x="1583" y="1926"/>
                    </a:cubicBezTo>
                    <a:cubicBezTo>
                      <a:pt x="1668" y="1862"/>
                      <a:pt x="1711" y="1776"/>
                      <a:pt x="1711" y="1691"/>
                    </a:cubicBezTo>
                    <a:cubicBezTo>
                      <a:pt x="1711" y="1691"/>
                      <a:pt x="1711" y="1669"/>
                      <a:pt x="1711" y="1669"/>
                    </a:cubicBezTo>
                    <a:cubicBezTo>
                      <a:pt x="1711" y="1669"/>
                      <a:pt x="1690" y="1519"/>
                      <a:pt x="1668" y="1477"/>
                    </a:cubicBezTo>
                    <a:cubicBezTo>
                      <a:pt x="1754" y="1605"/>
                      <a:pt x="1904" y="1819"/>
                      <a:pt x="1904" y="1819"/>
                    </a:cubicBezTo>
                    <a:cubicBezTo>
                      <a:pt x="1946" y="1883"/>
                      <a:pt x="2053" y="1947"/>
                      <a:pt x="2139" y="1947"/>
                    </a:cubicBezTo>
                    <a:cubicBezTo>
                      <a:pt x="4598" y="1947"/>
                      <a:pt x="4598" y="1947"/>
                      <a:pt x="4598" y="1947"/>
                    </a:cubicBezTo>
                    <a:cubicBezTo>
                      <a:pt x="4684" y="1947"/>
                      <a:pt x="4769" y="1883"/>
                      <a:pt x="4833" y="1819"/>
                    </a:cubicBezTo>
                    <a:cubicBezTo>
                      <a:pt x="4833" y="1819"/>
                      <a:pt x="4962" y="1605"/>
                      <a:pt x="5047" y="1477"/>
                    </a:cubicBezTo>
                    <a:cubicBezTo>
                      <a:pt x="5047" y="1519"/>
                      <a:pt x="5026" y="1669"/>
                      <a:pt x="5026" y="1669"/>
                    </a:cubicBezTo>
                    <a:cubicBezTo>
                      <a:pt x="5026" y="1669"/>
                      <a:pt x="5026" y="1691"/>
                      <a:pt x="5026" y="1691"/>
                    </a:cubicBezTo>
                    <a:cubicBezTo>
                      <a:pt x="5026" y="1776"/>
                      <a:pt x="5069" y="1862"/>
                      <a:pt x="5133" y="1926"/>
                    </a:cubicBezTo>
                    <a:cubicBezTo>
                      <a:pt x="5026" y="1926"/>
                      <a:pt x="4919" y="1990"/>
                      <a:pt x="4876" y="2118"/>
                    </a:cubicBezTo>
                    <a:cubicBezTo>
                      <a:pt x="4042" y="4493"/>
                      <a:pt x="4042" y="4493"/>
                      <a:pt x="4042" y="4493"/>
                    </a:cubicBezTo>
                    <a:cubicBezTo>
                      <a:pt x="4042" y="4514"/>
                      <a:pt x="4021" y="4536"/>
                      <a:pt x="4021" y="4579"/>
                    </a:cubicBezTo>
                    <a:cubicBezTo>
                      <a:pt x="4021" y="4600"/>
                      <a:pt x="4042" y="4621"/>
                      <a:pt x="4042" y="4643"/>
                    </a:cubicBezTo>
                    <a:cubicBezTo>
                      <a:pt x="5240" y="9349"/>
                      <a:pt x="5240" y="9349"/>
                      <a:pt x="5240" y="9349"/>
                    </a:cubicBezTo>
                    <a:cubicBezTo>
                      <a:pt x="5261" y="9499"/>
                      <a:pt x="5432" y="9584"/>
                      <a:pt x="5582" y="9563"/>
                    </a:cubicBezTo>
                    <a:cubicBezTo>
                      <a:pt x="5710" y="9520"/>
                      <a:pt x="5796" y="9413"/>
                      <a:pt x="5796" y="9285"/>
                    </a:cubicBezTo>
                    <a:cubicBezTo>
                      <a:pt x="5796" y="9264"/>
                      <a:pt x="5796" y="9221"/>
                      <a:pt x="5774" y="9199"/>
                    </a:cubicBezTo>
                    <a:cubicBezTo>
                      <a:pt x="5774" y="9199"/>
                      <a:pt x="4662" y="4750"/>
                      <a:pt x="4619" y="4600"/>
                    </a:cubicBezTo>
                    <a:cubicBezTo>
                      <a:pt x="4662" y="4450"/>
                      <a:pt x="5240" y="2803"/>
                      <a:pt x="5347" y="2482"/>
                    </a:cubicBezTo>
                    <a:cubicBezTo>
                      <a:pt x="5624" y="2482"/>
                      <a:pt x="6458" y="2482"/>
                      <a:pt x="6458" y="2482"/>
                    </a:cubicBezTo>
                    <a:cubicBezTo>
                      <a:pt x="6587" y="2482"/>
                      <a:pt x="6694" y="2375"/>
                      <a:pt x="6736" y="2247"/>
                    </a:cubicBezTo>
                    <a:cubicBezTo>
                      <a:pt x="6736" y="2225"/>
                      <a:pt x="6736" y="2204"/>
                      <a:pt x="6736" y="2183"/>
                    </a:cubicBezTo>
                    <a:cubicBezTo>
                      <a:pt x="6736" y="2076"/>
                      <a:pt x="6672" y="1969"/>
                      <a:pt x="6565" y="1926"/>
                    </a:cubicBezTo>
                    <a:cubicBezTo>
                      <a:pt x="6565" y="1926"/>
                      <a:pt x="5881" y="1626"/>
                      <a:pt x="5624" y="1519"/>
                    </a:cubicBezTo>
                    <a:cubicBezTo>
                      <a:pt x="5667" y="1220"/>
                      <a:pt x="5753" y="364"/>
                      <a:pt x="5753" y="364"/>
                    </a:cubicBezTo>
                    <a:cubicBezTo>
                      <a:pt x="5753" y="343"/>
                      <a:pt x="5774" y="343"/>
                      <a:pt x="5774" y="321"/>
                    </a:cubicBezTo>
                    <a:cubicBezTo>
                      <a:pt x="5774" y="193"/>
                      <a:pt x="5689" y="86"/>
                      <a:pt x="5582" y="43"/>
                    </a:cubicBezTo>
                    <a:cubicBezTo>
                      <a:pt x="5453" y="0"/>
                      <a:pt x="5304" y="43"/>
                      <a:pt x="5240" y="172"/>
                    </a:cubicBezTo>
                  </a:path>
                </a:pathLst>
              </a:custGeom>
              <a:solidFill>
                <a:schemeClr val="tx1">
                  <a:lumMod val="50000"/>
                  <a:lumOff val="50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9" name="Gruppieren 93">
              <a:extLst>
                <a:ext uri="{FF2B5EF4-FFF2-40B4-BE49-F238E27FC236}">
                  <a16:creationId xmlns:a16="http://schemas.microsoft.com/office/drawing/2014/main" id="{B5B09239-C5C1-470B-A412-AB51F93B09C7}"/>
                </a:ext>
              </a:extLst>
            </p:cNvPr>
            <p:cNvGrpSpPr/>
            <p:nvPr/>
          </p:nvGrpSpPr>
          <p:grpSpPr>
            <a:xfrm>
              <a:off x="7170387" y="375962"/>
              <a:ext cx="504825" cy="517525"/>
              <a:chOff x="10675938" y="627063"/>
              <a:chExt cx="504825" cy="517525"/>
            </a:xfrm>
          </p:grpSpPr>
          <p:sp>
            <p:nvSpPr>
              <p:cNvPr id="57" name="Oval 53">
                <a:extLst>
                  <a:ext uri="{FF2B5EF4-FFF2-40B4-BE49-F238E27FC236}">
                    <a16:creationId xmlns:a16="http://schemas.microsoft.com/office/drawing/2014/main" id="{14FEF5E0-0618-4234-861B-08FC86799FB0}"/>
                  </a:ext>
                </a:extLst>
              </p:cNvPr>
              <p:cNvSpPr>
                <a:spLocks noChangeArrowheads="1"/>
              </p:cNvSpPr>
              <p:nvPr/>
            </p:nvSpPr>
            <p:spPr bwMode="auto">
              <a:xfrm>
                <a:off x="10675938" y="628650"/>
                <a:ext cx="504825" cy="515938"/>
              </a:xfrm>
              <a:prstGeom prst="ellipse">
                <a:avLst/>
              </a:prstGeom>
              <a:solidFill>
                <a:srgbClr val="FFFFFF"/>
              </a:solidFill>
              <a:ln w="0">
                <a:solidFill>
                  <a:srgbClr val="000000"/>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58" name="Oval 54">
                <a:extLst>
                  <a:ext uri="{FF2B5EF4-FFF2-40B4-BE49-F238E27FC236}">
                    <a16:creationId xmlns:a16="http://schemas.microsoft.com/office/drawing/2014/main" id="{9693C35F-09C2-46FE-AAED-7D0729B4F0A5}"/>
                  </a:ext>
                </a:extLst>
              </p:cNvPr>
              <p:cNvSpPr>
                <a:spLocks noChangeArrowheads="1"/>
              </p:cNvSpPr>
              <p:nvPr/>
            </p:nvSpPr>
            <p:spPr bwMode="auto">
              <a:xfrm>
                <a:off x="10675938" y="627063"/>
                <a:ext cx="504825" cy="517525"/>
              </a:xfrm>
              <a:prstGeom prst="ellipse">
                <a:avLst/>
              </a:prstGeom>
              <a:noFill/>
              <a:ln w="33338" cap="rnd">
                <a:solidFill>
                  <a:srgbClr val="3DCD5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59" name="Freeform 55">
                <a:extLst>
                  <a:ext uri="{FF2B5EF4-FFF2-40B4-BE49-F238E27FC236}">
                    <a16:creationId xmlns:a16="http://schemas.microsoft.com/office/drawing/2014/main" id="{B795F7A1-13BC-45AD-9FB2-9AEF58CF0F35}"/>
                  </a:ext>
                </a:extLst>
              </p:cNvPr>
              <p:cNvSpPr>
                <a:spLocks noEditPoints="1"/>
              </p:cNvSpPr>
              <p:nvPr/>
            </p:nvSpPr>
            <p:spPr bwMode="auto">
              <a:xfrm>
                <a:off x="10777538" y="730250"/>
                <a:ext cx="301625" cy="307975"/>
              </a:xfrm>
              <a:custGeom>
                <a:avLst/>
                <a:gdLst>
                  <a:gd name="T0" fmla="*/ 2414 w 9824"/>
                  <a:gd name="T1" fmla="*/ 7928 h 9808"/>
                  <a:gd name="T2" fmla="*/ 705 w 9824"/>
                  <a:gd name="T3" fmla="*/ 8526 h 9808"/>
                  <a:gd name="T4" fmla="*/ 0 w 9824"/>
                  <a:gd name="T5" fmla="*/ 6966 h 9808"/>
                  <a:gd name="T6" fmla="*/ 1154 w 9824"/>
                  <a:gd name="T7" fmla="*/ 3911 h 9808"/>
                  <a:gd name="T8" fmla="*/ 2563 w 9824"/>
                  <a:gd name="T9" fmla="*/ 3719 h 9808"/>
                  <a:gd name="T10" fmla="*/ 2734 w 9824"/>
                  <a:gd name="T11" fmla="*/ 5278 h 9808"/>
                  <a:gd name="T12" fmla="*/ 3375 w 9824"/>
                  <a:gd name="T13" fmla="*/ 4766 h 9808"/>
                  <a:gd name="T14" fmla="*/ 2755 w 9824"/>
                  <a:gd name="T15" fmla="*/ 4488 h 9808"/>
                  <a:gd name="T16" fmla="*/ 3268 w 9824"/>
                  <a:gd name="T17" fmla="*/ 3313 h 9808"/>
                  <a:gd name="T18" fmla="*/ 6749 w 9824"/>
                  <a:gd name="T19" fmla="*/ 4723 h 9808"/>
                  <a:gd name="T20" fmla="*/ 7262 w 9824"/>
                  <a:gd name="T21" fmla="*/ 5172 h 9808"/>
                  <a:gd name="T22" fmla="*/ 8500 w 9824"/>
                  <a:gd name="T23" fmla="*/ 6155 h 9808"/>
                  <a:gd name="T24" fmla="*/ 8586 w 9824"/>
                  <a:gd name="T25" fmla="*/ 7928 h 9808"/>
                  <a:gd name="T26" fmla="*/ 6578 w 9824"/>
                  <a:gd name="T27" fmla="*/ 8676 h 9808"/>
                  <a:gd name="T28" fmla="*/ 5596 w 9824"/>
                  <a:gd name="T29" fmla="*/ 7095 h 9808"/>
                  <a:gd name="T30" fmla="*/ 6920 w 9824"/>
                  <a:gd name="T31" fmla="*/ 8035 h 9808"/>
                  <a:gd name="T32" fmla="*/ 8031 w 9824"/>
                  <a:gd name="T33" fmla="*/ 7608 h 9808"/>
                  <a:gd name="T34" fmla="*/ 7966 w 9824"/>
                  <a:gd name="T35" fmla="*/ 6325 h 9808"/>
                  <a:gd name="T36" fmla="*/ 7048 w 9824"/>
                  <a:gd name="T37" fmla="*/ 5706 h 9808"/>
                  <a:gd name="T38" fmla="*/ 5959 w 9824"/>
                  <a:gd name="T39" fmla="*/ 4787 h 9808"/>
                  <a:gd name="T40" fmla="*/ 3375 w 9824"/>
                  <a:gd name="T41" fmla="*/ 4189 h 9808"/>
                  <a:gd name="T42" fmla="*/ 6194 w 9824"/>
                  <a:gd name="T43" fmla="*/ 5684 h 9808"/>
                  <a:gd name="T44" fmla="*/ 2734 w 9824"/>
                  <a:gd name="T45" fmla="*/ 5855 h 9808"/>
                  <a:gd name="T46" fmla="*/ 1987 w 9824"/>
                  <a:gd name="T47" fmla="*/ 4082 h 9808"/>
                  <a:gd name="T48" fmla="*/ 598 w 9824"/>
                  <a:gd name="T49" fmla="*/ 6774 h 9808"/>
                  <a:gd name="T50" fmla="*/ 577 w 9824"/>
                  <a:gd name="T51" fmla="*/ 6796 h 9808"/>
                  <a:gd name="T52" fmla="*/ 620 w 9824"/>
                  <a:gd name="T53" fmla="*/ 7415 h 9808"/>
                  <a:gd name="T54" fmla="*/ 1325 w 9824"/>
                  <a:gd name="T55" fmla="*/ 8099 h 9808"/>
                  <a:gd name="T56" fmla="*/ 2200 w 9824"/>
                  <a:gd name="T57" fmla="*/ 7372 h 9808"/>
                  <a:gd name="T58" fmla="*/ 4912 w 9824"/>
                  <a:gd name="T59" fmla="*/ 7565 h 9808"/>
                  <a:gd name="T60" fmla="*/ 5169 w 9824"/>
                  <a:gd name="T61" fmla="*/ 8099 h 9808"/>
                  <a:gd name="T62" fmla="*/ 8095 w 9824"/>
                  <a:gd name="T63" fmla="*/ 9039 h 9808"/>
                  <a:gd name="T64" fmla="*/ 8757 w 9824"/>
                  <a:gd name="T65" fmla="*/ 5535 h 9808"/>
                  <a:gd name="T66" fmla="*/ 7582 w 9824"/>
                  <a:gd name="T67" fmla="*/ 3590 h 9808"/>
                  <a:gd name="T68" fmla="*/ 7646 w 9824"/>
                  <a:gd name="T69" fmla="*/ 3569 h 9808"/>
                  <a:gd name="T70" fmla="*/ 8351 w 9824"/>
                  <a:gd name="T71" fmla="*/ 3163 h 9808"/>
                  <a:gd name="T72" fmla="*/ 8458 w 9824"/>
                  <a:gd name="T73" fmla="*/ 2030 h 9808"/>
                  <a:gd name="T74" fmla="*/ 8351 w 9824"/>
                  <a:gd name="T75" fmla="*/ 2030 h 9808"/>
                  <a:gd name="T76" fmla="*/ 8052 w 9824"/>
                  <a:gd name="T77" fmla="*/ 684 h 9808"/>
                  <a:gd name="T78" fmla="*/ 7881 w 9824"/>
                  <a:gd name="T79" fmla="*/ 599 h 9808"/>
                  <a:gd name="T80" fmla="*/ 7774 w 9824"/>
                  <a:gd name="T81" fmla="*/ 1924 h 9808"/>
                  <a:gd name="T82" fmla="*/ 6664 w 9824"/>
                  <a:gd name="T83" fmla="*/ 1924 h 9808"/>
                  <a:gd name="T84" fmla="*/ 6536 w 9824"/>
                  <a:gd name="T85" fmla="*/ 599 h 9808"/>
                  <a:gd name="T86" fmla="*/ 6386 w 9824"/>
                  <a:gd name="T87" fmla="*/ 684 h 9808"/>
                  <a:gd name="T88" fmla="*/ 6066 w 9824"/>
                  <a:gd name="T89" fmla="*/ 2030 h 9808"/>
                  <a:gd name="T90" fmla="*/ 5980 w 9824"/>
                  <a:gd name="T91" fmla="*/ 2265 h 9808"/>
                  <a:gd name="T92" fmla="*/ 6023 w 9824"/>
                  <a:gd name="T93" fmla="*/ 3099 h 9808"/>
                  <a:gd name="T94" fmla="*/ 6792 w 9824"/>
                  <a:gd name="T95" fmla="*/ 3569 h 9808"/>
                  <a:gd name="T96" fmla="*/ 5745 w 9824"/>
                  <a:gd name="T97" fmla="*/ 3676 h 9808"/>
                  <a:gd name="T98" fmla="*/ 5446 w 9824"/>
                  <a:gd name="T99" fmla="*/ 3099 h 9808"/>
                  <a:gd name="T100" fmla="*/ 5404 w 9824"/>
                  <a:gd name="T101" fmla="*/ 2009 h 9808"/>
                  <a:gd name="T102" fmla="*/ 5809 w 9824"/>
                  <a:gd name="T103" fmla="*/ 1496 h 9808"/>
                  <a:gd name="T104" fmla="*/ 6493 w 9824"/>
                  <a:gd name="T105" fmla="*/ 0 h 9808"/>
                  <a:gd name="T106" fmla="*/ 7134 w 9824"/>
                  <a:gd name="T107" fmla="*/ 1454 h 9808"/>
                  <a:gd name="T108" fmla="*/ 7497 w 9824"/>
                  <a:gd name="T109" fmla="*/ 193 h 9808"/>
                  <a:gd name="T110" fmla="*/ 8607 w 9824"/>
                  <a:gd name="T111" fmla="*/ 684 h 9808"/>
                  <a:gd name="T112" fmla="*/ 9013 w 9824"/>
                  <a:gd name="T113" fmla="*/ 2030 h 9808"/>
                  <a:gd name="T114" fmla="*/ 8863 w 9824"/>
                  <a:gd name="T115" fmla="*/ 3419 h 9808"/>
                  <a:gd name="T116" fmla="*/ 8201 w 9824"/>
                  <a:gd name="T117" fmla="*/ 3954 h 9808"/>
                  <a:gd name="T118" fmla="*/ 9483 w 9824"/>
                  <a:gd name="T119" fmla="*/ 8441 h 9808"/>
                  <a:gd name="T120" fmla="*/ 7069 w 9824"/>
                  <a:gd name="T121" fmla="*/ 9808 h 9808"/>
                  <a:gd name="T122" fmla="*/ 6279 w 9824"/>
                  <a:gd name="T123" fmla="*/ 2607 h 9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24" h="9808">
                    <a:moveTo>
                      <a:pt x="5788" y="9488"/>
                    </a:moveTo>
                    <a:cubicBezTo>
                      <a:pt x="5425" y="9274"/>
                      <a:pt x="5169" y="9018"/>
                      <a:pt x="4955" y="8761"/>
                    </a:cubicBezTo>
                    <a:cubicBezTo>
                      <a:pt x="4955" y="8761"/>
                      <a:pt x="4955" y="8761"/>
                      <a:pt x="4955" y="8761"/>
                    </a:cubicBezTo>
                    <a:cubicBezTo>
                      <a:pt x="4699" y="8441"/>
                      <a:pt x="4528" y="8120"/>
                      <a:pt x="4443" y="7928"/>
                    </a:cubicBezTo>
                    <a:cubicBezTo>
                      <a:pt x="4443" y="7928"/>
                      <a:pt x="4443" y="7928"/>
                      <a:pt x="4443" y="7928"/>
                    </a:cubicBezTo>
                    <a:cubicBezTo>
                      <a:pt x="2414" y="7928"/>
                      <a:pt x="2414" y="7928"/>
                      <a:pt x="2414" y="7928"/>
                    </a:cubicBezTo>
                    <a:cubicBezTo>
                      <a:pt x="2328" y="8142"/>
                      <a:pt x="2200" y="8313"/>
                      <a:pt x="2029" y="8441"/>
                    </a:cubicBezTo>
                    <a:cubicBezTo>
                      <a:pt x="2029" y="8441"/>
                      <a:pt x="2029" y="8441"/>
                      <a:pt x="2029" y="8441"/>
                    </a:cubicBezTo>
                    <a:cubicBezTo>
                      <a:pt x="1816" y="8612"/>
                      <a:pt x="1559" y="8676"/>
                      <a:pt x="1325" y="8676"/>
                    </a:cubicBezTo>
                    <a:cubicBezTo>
                      <a:pt x="1325" y="8676"/>
                      <a:pt x="1325" y="8676"/>
                      <a:pt x="1325" y="8676"/>
                    </a:cubicBezTo>
                    <a:cubicBezTo>
                      <a:pt x="1111" y="8676"/>
                      <a:pt x="897" y="8633"/>
                      <a:pt x="705" y="8526"/>
                    </a:cubicBezTo>
                    <a:cubicBezTo>
                      <a:pt x="705" y="8526"/>
                      <a:pt x="705" y="8526"/>
                      <a:pt x="705" y="8526"/>
                    </a:cubicBezTo>
                    <a:cubicBezTo>
                      <a:pt x="534" y="8441"/>
                      <a:pt x="406" y="8313"/>
                      <a:pt x="321" y="8163"/>
                    </a:cubicBezTo>
                    <a:cubicBezTo>
                      <a:pt x="321" y="8163"/>
                      <a:pt x="321" y="8163"/>
                      <a:pt x="321" y="8163"/>
                    </a:cubicBezTo>
                    <a:cubicBezTo>
                      <a:pt x="235" y="8035"/>
                      <a:pt x="171" y="7885"/>
                      <a:pt x="107" y="7736"/>
                    </a:cubicBezTo>
                    <a:cubicBezTo>
                      <a:pt x="107" y="7736"/>
                      <a:pt x="107" y="7736"/>
                      <a:pt x="107" y="7736"/>
                    </a:cubicBezTo>
                    <a:cubicBezTo>
                      <a:pt x="22" y="7458"/>
                      <a:pt x="22" y="7159"/>
                      <a:pt x="0" y="6966"/>
                    </a:cubicBezTo>
                    <a:cubicBezTo>
                      <a:pt x="0" y="6966"/>
                      <a:pt x="0" y="6966"/>
                      <a:pt x="0" y="6966"/>
                    </a:cubicBezTo>
                    <a:cubicBezTo>
                      <a:pt x="0" y="6860"/>
                      <a:pt x="22" y="6774"/>
                      <a:pt x="22" y="6731"/>
                    </a:cubicBezTo>
                    <a:cubicBezTo>
                      <a:pt x="22" y="6731"/>
                      <a:pt x="22" y="6731"/>
                      <a:pt x="22" y="6731"/>
                    </a:cubicBezTo>
                    <a:cubicBezTo>
                      <a:pt x="65" y="5984"/>
                      <a:pt x="193" y="5385"/>
                      <a:pt x="406" y="4915"/>
                    </a:cubicBezTo>
                    <a:cubicBezTo>
                      <a:pt x="406" y="4915"/>
                      <a:pt x="406" y="4915"/>
                      <a:pt x="406" y="4915"/>
                    </a:cubicBezTo>
                    <a:cubicBezTo>
                      <a:pt x="620" y="4466"/>
                      <a:pt x="876" y="4125"/>
                      <a:pt x="1154" y="3911"/>
                    </a:cubicBezTo>
                    <a:cubicBezTo>
                      <a:pt x="1154" y="3911"/>
                      <a:pt x="1154" y="3911"/>
                      <a:pt x="1154" y="3911"/>
                    </a:cubicBezTo>
                    <a:cubicBezTo>
                      <a:pt x="1688" y="3462"/>
                      <a:pt x="2222" y="3441"/>
                      <a:pt x="2264" y="3419"/>
                    </a:cubicBezTo>
                    <a:cubicBezTo>
                      <a:pt x="2264" y="3419"/>
                      <a:pt x="2264" y="3419"/>
                      <a:pt x="2264" y="3419"/>
                    </a:cubicBezTo>
                    <a:cubicBezTo>
                      <a:pt x="2328" y="3419"/>
                      <a:pt x="2414" y="3462"/>
                      <a:pt x="2456" y="3505"/>
                    </a:cubicBezTo>
                    <a:cubicBezTo>
                      <a:pt x="2456" y="3505"/>
                      <a:pt x="2456" y="3505"/>
                      <a:pt x="2456" y="3505"/>
                    </a:cubicBezTo>
                    <a:cubicBezTo>
                      <a:pt x="2521" y="3569"/>
                      <a:pt x="2563" y="3633"/>
                      <a:pt x="2563" y="3719"/>
                    </a:cubicBezTo>
                    <a:cubicBezTo>
                      <a:pt x="2563" y="3719"/>
                      <a:pt x="2563" y="3719"/>
                      <a:pt x="2563" y="3719"/>
                    </a:cubicBezTo>
                    <a:cubicBezTo>
                      <a:pt x="2563" y="3889"/>
                      <a:pt x="2542" y="4979"/>
                      <a:pt x="2542" y="5107"/>
                    </a:cubicBezTo>
                    <a:cubicBezTo>
                      <a:pt x="2542" y="5107"/>
                      <a:pt x="2542" y="5107"/>
                      <a:pt x="2542" y="5107"/>
                    </a:cubicBezTo>
                    <a:cubicBezTo>
                      <a:pt x="2542" y="5129"/>
                      <a:pt x="2563" y="5193"/>
                      <a:pt x="2606" y="5236"/>
                    </a:cubicBezTo>
                    <a:cubicBezTo>
                      <a:pt x="2606" y="5236"/>
                      <a:pt x="2606" y="5236"/>
                      <a:pt x="2606" y="5236"/>
                    </a:cubicBezTo>
                    <a:cubicBezTo>
                      <a:pt x="2649" y="5257"/>
                      <a:pt x="2691" y="5278"/>
                      <a:pt x="2734" y="5278"/>
                    </a:cubicBezTo>
                    <a:cubicBezTo>
                      <a:pt x="2734" y="5278"/>
                      <a:pt x="2734" y="5278"/>
                      <a:pt x="2734" y="5278"/>
                    </a:cubicBezTo>
                    <a:cubicBezTo>
                      <a:pt x="2905" y="5278"/>
                      <a:pt x="4250" y="5300"/>
                      <a:pt x="5126" y="5300"/>
                    </a:cubicBezTo>
                    <a:cubicBezTo>
                      <a:pt x="5126" y="5300"/>
                      <a:pt x="5126" y="5300"/>
                      <a:pt x="5126" y="5300"/>
                    </a:cubicBezTo>
                    <a:cubicBezTo>
                      <a:pt x="4870" y="5129"/>
                      <a:pt x="4635" y="5022"/>
                      <a:pt x="4400" y="4937"/>
                    </a:cubicBezTo>
                    <a:cubicBezTo>
                      <a:pt x="4400" y="4937"/>
                      <a:pt x="4400" y="4937"/>
                      <a:pt x="4400" y="4937"/>
                    </a:cubicBezTo>
                    <a:cubicBezTo>
                      <a:pt x="3973" y="4787"/>
                      <a:pt x="3610" y="4766"/>
                      <a:pt x="3375" y="4766"/>
                    </a:cubicBezTo>
                    <a:cubicBezTo>
                      <a:pt x="3375" y="4766"/>
                      <a:pt x="3375" y="4766"/>
                      <a:pt x="3375" y="4766"/>
                    </a:cubicBezTo>
                    <a:cubicBezTo>
                      <a:pt x="3204" y="4766"/>
                      <a:pt x="3119" y="4766"/>
                      <a:pt x="3097" y="4787"/>
                    </a:cubicBezTo>
                    <a:cubicBezTo>
                      <a:pt x="3097" y="4787"/>
                      <a:pt x="3097" y="4787"/>
                      <a:pt x="3097" y="4787"/>
                    </a:cubicBezTo>
                    <a:cubicBezTo>
                      <a:pt x="3097" y="4787"/>
                      <a:pt x="3097" y="4787"/>
                      <a:pt x="3097" y="4787"/>
                    </a:cubicBezTo>
                    <a:cubicBezTo>
                      <a:pt x="3012" y="4787"/>
                      <a:pt x="2926" y="4766"/>
                      <a:pt x="2862" y="4723"/>
                    </a:cubicBezTo>
                    <a:cubicBezTo>
                      <a:pt x="2862" y="4723"/>
                      <a:pt x="2862" y="4723"/>
                      <a:pt x="2862" y="4723"/>
                    </a:cubicBezTo>
                    <a:cubicBezTo>
                      <a:pt x="2798" y="4659"/>
                      <a:pt x="2755" y="4573"/>
                      <a:pt x="2755" y="4488"/>
                    </a:cubicBezTo>
                    <a:cubicBezTo>
                      <a:pt x="2755" y="4488"/>
                      <a:pt x="2755" y="4488"/>
                      <a:pt x="2755" y="4488"/>
                    </a:cubicBezTo>
                    <a:cubicBezTo>
                      <a:pt x="2755" y="3612"/>
                      <a:pt x="2755" y="3612"/>
                      <a:pt x="2755" y="3612"/>
                    </a:cubicBezTo>
                    <a:cubicBezTo>
                      <a:pt x="2755" y="3462"/>
                      <a:pt x="2884" y="3334"/>
                      <a:pt x="3033" y="3313"/>
                    </a:cubicBezTo>
                    <a:cubicBezTo>
                      <a:pt x="3033" y="3313"/>
                      <a:pt x="3033" y="3313"/>
                      <a:pt x="3033" y="3313"/>
                    </a:cubicBezTo>
                    <a:cubicBezTo>
                      <a:pt x="3119" y="3313"/>
                      <a:pt x="3204" y="3313"/>
                      <a:pt x="3268" y="3313"/>
                    </a:cubicBezTo>
                    <a:cubicBezTo>
                      <a:pt x="3268" y="3313"/>
                      <a:pt x="3268" y="3313"/>
                      <a:pt x="3268" y="3313"/>
                    </a:cubicBezTo>
                    <a:cubicBezTo>
                      <a:pt x="3909" y="3313"/>
                      <a:pt x="4528" y="3462"/>
                      <a:pt x="5041" y="3654"/>
                    </a:cubicBezTo>
                    <a:cubicBezTo>
                      <a:pt x="5041" y="3654"/>
                      <a:pt x="5041" y="3654"/>
                      <a:pt x="5041" y="3654"/>
                    </a:cubicBezTo>
                    <a:cubicBezTo>
                      <a:pt x="5575" y="3847"/>
                      <a:pt x="6023" y="4103"/>
                      <a:pt x="6322" y="4338"/>
                    </a:cubicBezTo>
                    <a:cubicBezTo>
                      <a:pt x="6322" y="4338"/>
                      <a:pt x="6322" y="4338"/>
                      <a:pt x="6322" y="4338"/>
                    </a:cubicBezTo>
                    <a:cubicBezTo>
                      <a:pt x="6450" y="4445"/>
                      <a:pt x="6600" y="4573"/>
                      <a:pt x="6749" y="4723"/>
                    </a:cubicBezTo>
                    <a:cubicBezTo>
                      <a:pt x="6749" y="4723"/>
                      <a:pt x="6749" y="4723"/>
                      <a:pt x="6749" y="4723"/>
                    </a:cubicBezTo>
                    <a:cubicBezTo>
                      <a:pt x="6877" y="4851"/>
                      <a:pt x="7027" y="4979"/>
                      <a:pt x="7134" y="5065"/>
                    </a:cubicBezTo>
                    <a:cubicBezTo>
                      <a:pt x="7134" y="5065"/>
                      <a:pt x="7134" y="5065"/>
                      <a:pt x="7134" y="5065"/>
                    </a:cubicBezTo>
                    <a:cubicBezTo>
                      <a:pt x="7198" y="5129"/>
                      <a:pt x="7262" y="5172"/>
                      <a:pt x="7262" y="5172"/>
                    </a:cubicBezTo>
                    <a:cubicBezTo>
                      <a:pt x="7262" y="5172"/>
                      <a:pt x="7262" y="5172"/>
                      <a:pt x="7262" y="5172"/>
                    </a:cubicBezTo>
                    <a:cubicBezTo>
                      <a:pt x="7262" y="5172"/>
                      <a:pt x="7262" y="5172"/>
                      <a:pt x="7262" y="5172"/>
                    </a:cubicBezTo>
                    <a:cubicBezTo>
                      <a:pt x="7262" y="5172"/>
                      <a:pt x="7262" y="5172"/>
                      <a:pt x="7262" y="5172"/>
                    </a:cubicBezTo>
                    <a:cubicBezTo>
                      <a:pt x="7326" y="5193"/>
                      <a:pt x="7497" y="5257"/>
                      <a:pt x="7667" y="5321"/>
                    </a:cubicBezTo>
                    <a:cubicBezTo>
                      <a:pt x="7667" y="5321"/>
                      <a:pt x="7667" y="5321"/>
                      <a:pt x="7667" y="5321"/>
                    </a:cubicBezTo>
                    <a:cubicBezTo>
                      <a:pt x="7838" y="5407"/>
                      <a:pt x="8052" y="5535"/>
                      <a:pt x="8223" y="5706"/>
                    </a:cubicBezTo>
                    <a:cubicBezTo>
                      <a:pt x="8223" y="5706"/>
                      <a:pt x="8223" y="5706"/>
                      <a:pt x="8223" y="5706"/>
                    </a:cubicBezTo>
                    <a:cubicBezTo>
                      <a:pt x="8330" y="5813"/>
                      <a:pt x="8436" y="5962"/>
                      <a:pt x="8500" y="6155"/>
                    </a:cubicBezTo>
                    <a:cubicBezTo>
                      <a:pt x="8500" y="6155"/>
                      <a:pt x="8500" y="6155"/>
                      <a:pt x="8500" y="6155"/>
                    </a:cubicBezTo>
                    <a:cubicBezTo>
                      <a:pt x="8543" y="6304"/>
                      <a:pt x="8586" y="6475"/>
                      <a:pt x="8586" y="6646"/>
                    </a:cubicBezTo>
                    <a:cubicBezTo>
                      <a:pt x="8586" y="6646"/>
                      <a:pt x="8586" y="6646"/>
                      <a:pt x="8586" y="6646"/>
                    </a:cubicBezTo>
                    <a:cubicBezTo>
                      <a:pt x="8607" y="6817"/>
                      <a:pt x="8629" y="6988"/>
                      <a:pt x="8629" y="7159"/>
                    </a:cubicBezTo>
                    <a:cubicBezTo>
                      <a:pt x="8629" y="7159"/>
                      <a:pt x="8629" y="7159"/>
                      <a:pt x="8629" y="7159"/>
                    </a:cubicBezTo>
                    <a:cubicBezTo>
                      <a:pt x="8629" y="7565"/>
                      <a:pt x="8586" y="7928"/>
                      <a:pt x="8586" y="7928"/>
                    </a:cubicBezTo>
                    <a:cubicBezTo>
                      <a:pt x="8586" y="7928"/>
                      <a:pt x="8586" y="7928"/>
                      <a:pt x="8586" y="7928"/>
                    </a:cubicBezTo>
                    <a:cubicBezTo>
                      <a:pt x="8564" y="8078"/>
                      <a:pt x="8436" y="8184"/>
                      <a:pt x="8308" y="8184"/>
                    </a:cubicBezTo>
                    <a:cubicBezTo>
                      <a:pt x="8308" y="8184"/>
                      <a:pt x="8308" y="8184"/>
                      <a:pt x="8308" y="8184"/>
                    </a:cubicBezTo>
                    <a:cubicBezTo>
                      <a:pt x="7582" y="8184"/>
                      <a:pt x="7582" y="8184"/>
                      <a:pt x="7582" y="8184"/>
                    </a:cubicBezTo>
                    <a:cubicBezTo>
                      <a:pt x="7454" y="8355"/>
                      <a:pt x="7304" y="8462"/>
                      <a:pt x="7155" y="8548"/>
                    </a:cubicBezTo>
                    <a:cubicBezTo>
                      <a:pt x="7155" y="8548"/>
                      <a:pt x="7155" y="8548"/>
                      <a:pt x="7155" y="8548"/>
                    </a:cubicBezTo>
                    <a:cubicBezTo>
                      <a:pt x="6963" y="8633"/>
                      <a:pt x="6749" y="8676"/>
                      <a:pt x="6578" y="8676"/>
                    </a:cubicBezTo>
                    <a:cubicBezTo>
                      <a:pt x="6578" y="8676"/>
                      <a:pt x="6578" y="8676"/>
                      <a:pt x="6578" y="8676"/>
                    </a:cubicBezTo>
                    <a:cubicBezTo>
                      <a:pt x="6237" y="8676"/>
                      <a:pt x="5938" y="8505"/>
                      <a:pt x="5724" y="8291"/>
                    </a:cubicBezTo>
                    <a:cubicBezTo>
                      <a:pt x="5724" y="8291"/>
                      <a:pt x="5724" y="8291"/>
                      <a:pt x="5724" y="8291"/>
                    </a:cubicBezTo>
                    <a:cubicBezTo>
                      <a:pt x="5510" y="8078"/>
                      <a:pt x="5382" y="7778"/>
                      <a:pt x="5382" y="7458"/>
                    </a:cubicBezTo>
                    <a:cubicBezTo>
                      <a:pt x="5382" y="7458"/>
                      <a:pt x="5382" y="7458"/>
                      <a:pt x="5382" y="7458"/>
                    </a:cubicBezTo>
                    <a:cubicBezTo>
                      <a:pt x="5361" y="7223"/>
                      <a:pt x="5468" y="7095"/>
                      <a:pt x="5596" y="7095"/>
                    </a:cubicBezTo>
                    <a:cubicBezTo>
                      <a:pt x="5852" y="7073"/>
                      <a:pt x="5916" y="7244"/>
                      <a:pt x="5980" y="7608"/>
                    </a:cubicBezTo>
                    <a:cubicBezTo>
                      <a:pt x="6002" y="7736"/>
                      <a:pt x="6044" y="7821"/>
                      <a:pt x="6130" y="7907"/>
                    </a:cubicBezTo>
                    <a:cubicBezTo>
                      <a:pt x="6130" y="7907"/>
                      <a:pt x="6130" y="7907"/>
                      <a:pt x="6130" y="7907"/>
                    </a:cubicBezTo>
                    <a:cubicBezTo>
                      <a:pt x="6258" y="8035"/>
                      <a:pt x="6407" y="8099"/>
                      <a:pt x="6578" y="8099"/>
                    </a:cubicBezTo>
                    <a:cubicBezTo>
                      <a:pt x="6578" y="8099"/>
                      <a:pt x="6578" y="8099"/>
                      <a:pt x="6578" y="8099"/>
                    </a:cubicBezTo>
                    <a:cubicBezTo>
                      <a:pt x="6685" y="8099"/>
                      <a:pt x="6813" y="8078"/>
                      <a:pt x="6920" y="8035"/>
                    </a:cubicBezTo>
                    <a:cubicBezTo>
                      <a:pt x="6920" y="8035"/>
                      <a:pt x="6920" y="8035"/>
                      <a:pt x="6920" y="8035"/>
                    </a:cubicBezTo>
                    <a:cubicBezTo>
                      <a:pt x="7005" y="7971"/>
                      <a:pt x="7091" y="7907"/>
                      <a:pt x="7176" y="7778"/>
                    </a:cubicBezTo>
                    <a:cubicBezTo>
                      <a:pt x="7176" y="7778"/>
                      <a:pt x="7176" y="7778"/>
                      <a:pt x="7176" y="7778"/>
                    </a:cubicBezTo>
                    <a:cubicBezTo>
                      <a:pt x="7219" y="7672"/>
                      <a:pt x="7304" y="7629"/>
                      <a:pt x="7411" y="7629"/>
                    </a:cubicBezTo>
                    <a:cubicBezTo>
                      <a:pt x="7411" y="7629"/>
                      <a:pt x="7411" y="7629"/>
                      <a:pt x="7411" y="7629"/>
                    </a:cubicBezTo>
                    <a:cubicBezTo>
                      <a:pt x="8031" y="7608"/>
                      <a:pt x="8031" y="7608"/>
                      <a:pt x="8031" y="7608"/>
                    </a:cubicBezTo>
                    <a:cubicBezTo>
                      <a:pt x="8052" y="7501"/>
                      <a:pt x="8052" y="7330"/>
                      <a:pt x="8052" y="7159"/>
                    </a:cubicBezTo>
                    <a:cubicBezTo>
                      <a:pt x="8052" y="7159"/>
                      <a:pt x="8052" y="7159"/>
                      <a:pt x="8052" y="7159"/>
                    </a:cubicBezTo>
                    <a:cubicBezTo>
                      <a:pt x="8052" y="7009"/>
                      <a:pt x="8052" y="6838"/>
                      <a:pt x="8031" y="6689"/>
                    </a:cubicBezTo>
                    <a:cubicBezTo>
                      <a:pt x="8031" y="6689"/>
                      <a:pt x="8031" y="6689"/>
                      <a:pt x="8031" y="6689"/>
                    </a:cubicBezTo>
                    <a:cubicBezTo>
                      <a:pt x="8009" y="6561"/>
                      <a:pt x="7988" y="6411"/>
                      <a:pt x="7966" y="6325"/>
                    </a:cubicBezTo>
                    <a:cubicBezTo>
                      <a:pt x="7966" y="6325"/>
                      <a:pt x="7966" y="6325"/>
                      <a:pt x="7966" y="6325"/>
                    </a:cubicBezTo>
                    <a:cubicBezTo>
                      <a:pt x="7924" y="6197"/>
                      <a:pt x="7817" y="6090"/>
                      <a:pt x="7689" y="6005"/>
                    </a:cubicBezTo>
                    <a:cubicBezTo>
                      <a:pt x="7689" y="6005"/>
                      <a:pt x="7689" y="6005"/>
                      <a:pt x="7689" y="6005"/>
                    </a:cubicBezTo>
                    <a:cubicBezTo>
                      <a:pt x="7561" y="5919"/>
                      <a:pt x="7411" y="5834"/>
                      <a:pt x="7283" y="5791"/>
                    </a:cubicBezTo>
                    <a:cubicBezTo>
                      <a:pt x="7283" y="5791"/>
                      <a:pt x="7283" y="5791"/>
                      <a:pt x="7283" y="5791"/>
                    </a:cubicBezTo>
                    <a:cubicBezTo>
                      <a:pt x="7198" y="5749"/>
                      <a:pt x="7112" y="5727"/>
                      <a:pt x="7048" y="5706"/>
                    </a:cubicBezTo>
                    <a:cubicBezTo>
                      <a:pt x="7048" y="5706"/>
                      <a:pt x="7048" y="5706"/>
                      <a:pt x="7048" y="5706"/>
                    </a:cubicBezTo>
                    <a:cubicBezTo>
                      <a:pt x="6941" y="5663"/>
                      <a:pt x="6877" y="5599"/>
                      <a:pt x="6770" y="5513"/>
                    </a:cubicBezTo>
                    <a:cubicBezTo>
                      <a:pt x="6770" y="5513"/>
                      <a:pt x="6770" y="5513"/>
                      <a:pt x="6770" y="5513"/>
                    </a:cubicBezTo>
                    <a:cubicBezTo>
                      <a:pt x="6685" y="5449"/>
                      <a:pt x="6600" y="5364"/>
                      <a:pt x="6514" y="5278"/>
                    </a:cubicBezTo>
                    <a:cubicBezTo>
                      <a:pt x="6514" y="5278"/>
                      <a:pt x="6514" y="5278"/>
                      <a:pt x="6514" y="5278"/>
                    </a:cubicBezTo>
                    <a:cubicBezTo>
                      <a:pt x="6322" y="5086"/>
                      <a:pt x="6130" y="4894"/>
                      <a:pt x="5959" y="4787"/>
                    </a:cubicBezTo>
                    <a:cubicBezTo>
                      <a:pt x="5959" y="4787"/>
                      <a:pt x="5959" y="4787"/>
                      <a:pt x="5959" y="4787"/>
                    </a:cubicBezTo>
                    <a:cubicBezTo>
                      <a:pt x="5724" y="4595"/>
                      <a:pt x="5318" y="4360"/>
                      <a:pt x="4848" y="4189"/>
                    </a:cubicBezTo>
                    <a:cubicBezTo>
                      <a:pt x="4848" y="4189"/>
                      <a:pt x="4848" y="4189"/>
                      <a:pt x="4848" y="4189"/>
                    </a:cubicBezTo>
                    <a:cubicBezTo>
                      <a:pt x="4379" y="4018"/>
                      <a:pt x="3845" y="3889"/>
                      <a:pt x="3332" y="3889"/>
                    </a:cubicBezTo>
                    <a:cubicBezTo>
                      <a:pt x="3332" y="3889"/>
                      <a:pt x="3332" y="3889"/>
                      <a:pt x="3332" y="3889"/>
                    </a:cubicBezTo>
                    <a:cubicBezTo>
                      <a:pt x="3332" y="4189"/>
                      <a:pt x="3332" y="4189"/>
                      <a:pt x="3332" y="4189"/>
                    </a:cubicBezTo>
                    <a:cubicBezTo>
                      <a:pt x="3353" y="4189"/>
                      <a:pt x="3353" y="4189"/>
                      <a:pt x="3375" y="4189"/>
                    </a:cubicBezTo>
                    <a:cubicBezTo>
                      <a:pt x="3375" y="4189"/>
                      <a:pt x="3375" y="4189"/>
                      <a:pt x="3375" y="4189"/>
                    </a:cubicBezTo>
                    <a:cubicBezTo>
                      <a:pt x="3652" y="4189"/>
                      <a:pt x="4080" y="4231"/>
                      <a:pt x="4571" y="4402"/>
                    </a:cubicBezTo>
                    <a:cubicBezTo>
                      <a:pt x="4571" y="4402"/>
                      <a:pt x="4571" y="4402"/>
                      <a:pt x="4571" y="4402"/>
                    </a:cubicBezTo>
                    <a:cubicBezTo>
                      <a:pt x="5062" y="4552"/>
                      <a:pt x="5617" y="4851"/>
                      <a:pt x="6130" y="5385"/>
                    </a:cubicBezTo>
                    <a:cubicBezTo>
                      <a:pt x="6130" y="5385"/>
                      <a:pt x="6130" y="5385"/>
                      <a:pt x="6130" y="5385"/>
                    </a:cubicBezTo>
                    <a:cubicBezTo>
                      <a:pt x="6215" y="5449"/>
                      <a:pt x="6237" y="5578"/>
                      <a:pt x="6194" y="5684"/>
                    </a:cubicBezTo>
                    <a:cubicBezTo>
                      <a:pt x="6194" y="5684"/>
                      <a:pt x="6194" y="5684"/>
                      <a:pt x="6194" y="5684"/>
                    </a:cubicBezTo>
                    <a:cubicBezTo>
                      <a:pt x="6151" y="5791"/>
                      <a:pt x="6044" y="5855"/>
                      <a:pt x="5938" y="5855"/>
                    </a:cubicBezTo>
                    <a:cubicBezTo>
                      <a:pt x="5938" y="5855"/>
                      <a:pt x="5938" y="5855"/>
                      <a:pt x="5938" y="5855"/>
                    </a:cubicBezTo>
                    <a:cubicBezTo>
                      <a:pt x="5938" y="5855"/>
                      <a:pt x="5190" y="5855"/>
                      <a:pt x="4421" y="5855"/>
                    </a:cubicBezTo>
                    <a:cubicBezTo>
                      <a:pt x="4421" y="5855"/>
                      <a:pt x="4421" y="5855"/>
                      <a:pt x="4421" y="5855"/>
                    </a:cubicBezTo>
                    <a:cubicBezTo>
                      <a:pt x="3674" y="5855"/>
                      <a:pt x="2862" y="5855"/>
                      <a:pt x="2734" y="5855"/>
                    </a:cubicBezTo>
                    <a:cubicBezTo>
                      <a:pt x="2734" y="5855"/>
                      <a:pt x="2734" y="5855"/>
                      <a:pt x="2734" y="5855"/>
                    </a:cubicBezTo>
                    <a:cubicBezTo>
                      <a:pt x="2521" y="5855"/>
                      <a:pt x="2328" y="5749"/>
                      <a:pt x="2200" y="5620"/>
                    </a:cubicBezTo>
                    <a:cubicBezTo>
                      <a:pt x="2200" y="5620"/>
                      <a:pt x="2200" y="5620"/>
                      <a:pt x="2200" y="5620"/>
                    </a:cubicBezTo>
                    <a:cubicBezTo>
                      <a:pt x="2072" y="5492"/>
                      <a:pt x="1987" y="5321"/>
                      <a:pt x="1987" y="5107"/>
                    </a:cubicBezTo>
                    <a:cubicBezTo>
                      <a:pt x="1987" y="5107"/>
                      <a:pt x="1987" y="5107"/>
                      <a:pt x="1987" y="5107"/>
                    </a:cubicBezTo>
                    <a:cubicBezTo>
                      <a:pt x="1987" y="5022"/>
                      <a:pt x="1987" y="4466"/>
                      <a:pt x="1987" y="4082"/>
                    </a:cubicBezTo>
                    <a:cubicBezTo>
                      <a:pt x="1987" y="4082"/>
                      <a:pt x="1987" y="4082"/>
                      <a:pt x="1987" y="4082"/>
                    </a:cubicBezTo>
                    <a:cubicBezTo>
                      <a:pt x="1923" y="4103"/>
                      <a:pt x="1880" y="4125"/>
                      <a:pt x="1816" y="4146"/>
                    </a:cubicBezTo>
                    <a:cubicBezTo>
                      <a:pt x="1816" y="4146"/>
                      <a:pt x="1816" y="4146"/>
                      <a:pt x="1816" y="4146"/>
                    </a:cubicBezTo>
                    <a:cubicBezTo>
                      <a:pt x="1538" y="4295"/>
                      <a:pt x="1196" y="4573"/>
                      <a:pt x="919" y="5150"/>
                    </a:cubicBezTo>
                    <a:cubicBezTo>
                      <a:pt x="919" y="5150"/>
                      <a:pt x="919" y="5150"/>
                      <a:pt x="919" y="5150"/>
                    </a:cubicBezTo>
                    <a:cubicBezTo>
                      <a:pt x="748" y="5535"/>
                      <a:pt x="620" y="6069"/>
                      <a:pt x="598" y="6774"/>
                    </a:cubicBezTo>
                    <a:cubicBezTo>
                      <a:pt x="598" y="6774"/>
                      <a:pt x="598" y="6774"/>
                      <a:pt x="598" y="6774"/>
                    </a:cubicBezTo>
                    <a:cubicBezTo>
                      <a:pt x="577" y="6796"/>
                      <a:pt x="577" y="6796"/>
                      <a:pt x="577" y="6796"/>
                    </a:cubicBezTo>
                    <a:cubicBezTo>
                      <a:pt x="577" y="6796"/>
                      <a:pt x="577" y="6796"/>
                      <a:pt x="577" y="6796"/>
                    </a:cubicBezTo>
                    <a:cubicBezTo>
                      <a:pt x="577" y="6796"/>
                      <a:pt x="577" y="6796"/>
                      <a:pt x="577" y="6796"/>
                    </a:cubicBezTo>
                    <a:cubicBezTo>
                      <a:pt x="577" y="6796"/>
                      <a:pt x="577" y="6796"/>
                      <a:pt x="577" y="6796"/>
                    </a:cubicBezTo>
                    <a:cubicBezTo>
                      <a:pt x="577" y="6796"/>
                      <a:pt x="577" y="6796"/>
                      <a:pt x="577" y="6796"/>
                    </a:cubicBezTo>
                    <a:cubicBezTo>
                      <a:pt x="577" y="6817"/>
                      <a:pt x="577" y="6817"/>
                      <a:pt x="577" y="6838"/>
                    </a:cubicBezTo>
                    <a:cubicBezTo>
                      <a:pt x="577" y="6838"/>
                      <a:pt x="577" y="6838"/>
                      <a:pt x="577" y="6838"/>
                    </a:cubicBezTo>
                    <a:cubicBezTo>
                      <a:pt x="577" y="6860"/>
                      <a:pt x="577" y="6924"/>
                      <a:pt x="577" y="6966"/>
                    </a:cubicBezTo>
                    <a:cubicBezTo>
                      <a:pt x="577" y="6966"/>
                      <a:pt x="577" y="6966"/>
                      <a:pt x="577" y="6966"/>
                    </a:cubicBezTo>
                    <a:cubicBezTo>
                      <a:pt x="577" y="7095"/>
                      <a:pt x="598" y="7244"/>
                      <a:pt x="620" y="7415"/>
                    </a:cubicBezTo>
                    <a:cubicBezTo>
                      <a:pt x="620" y="7415"/>
                      <a:pt x="620" y="7415"/>
                      <a:pt x="620" y="7415"/>
                    </a:cubicBezTo>
                    <a:cubicBezTo>
                      <a:pt x="663" y="7565"/>
                      <a:pt x="705" y="7736"/>
                      <a:pt x="791" y="7843"/>
                    </a:cubicBezTo>
                    <a:cubicBezTo>
                      <a:pt x="791" y="7843"/>
                      <a:pt x="791" y="7843"/>
                      <a:pt x="791" y="7843"/>
                    </a:cubicBezTo>
                    <a:cubicBezTo>
                      <a:pt x="833" y="7928"/>
                      <a:pt x="897" y="7992"/>
                      <a:pt x="983" y="8035"/>
                    </a:cubicBezTo>
                    <a:cubicBezTo>
                      <a:pt x="983" y="8035"/>
                      <a:pt x="983" y="8035"/>
                      <a:pt x="983" y="8035"/>
                    </a:cubicBezTo>
                    <a:cubicBezTo>
                      <a:pt x="1068" y="8078"/>
                      <a:pt x="1196" y="8099"/>
                      <a:pt x="1325" y="8099"/>
                    </a:cubicBezTo>
                    <a:cubicBezTo>
                      <a:pt x="1325" y="8099"/>
                      <a:pt x="1325" y="8099"/>
                      <a:pt x="1325" y="8099"/>
                    </a:cubicBezTo>
                    <a:cubicBezTo>
                      <a:pt x="1453" y="8099"/>
                      <a:pt x="1581" y="8078"/>
                      <a:pt x="1688" y="7992"/>
                    </a:cubicBezTo>
                    <a:cubicBezTo>
                      <a:pt x="1688" y="7992"/>
                      <a:pt x="1688" y="7992"/>
                      <a:pt x="1688" y="7992"/>
                    </a:cubicBezTo>
                    <a:cubicBezTo>
                      <a:pt x="1794" y="7907"/>
                      <a:pt x="1880" y="7778"/>
                      <a:pt x="1923" y="7586"/>
                    </a:cubicBezTo>
                    <a:cubicBezTo>
                      <a:pt x="1923" y="7586"/>
                      <a:pt x="1923" y="7586"/>
                      <a:pt x="1923" y="7586"/>
                    </a:cubicBezTo>
                    <a:cubicBezTo>
                      <a:pt x="1965" y="7458"/>
                      <a:pt x="2072" y="7372"/>
                      <a:pt x="2200" y="7372"/>
                    </a:cubicBezTo>
                    <a:cubicBezTo>
                      <a:pt x="2200" y="7372"/>
                      <a:pt x="2200" y="7372"/>
                      <a:pt x="2200" y="7372"/>
                    </a:cubicBezTo>
                    <a:cubicBezTo>
                      <a:pt x="4635" y="7372"/>
                      <a:pt x="4635" y="7372"/>
                      <a:pt x="4635" y="7372"/>
                    </a:cubicBezTo>
                    <a:cubicBezTo>
                      <a:pt x="4763" y="7372"/>
                      <a:pt x="4870" y="7437"/>
                      <a:pt x="4912" y="7565"/>
                    </a:cubicBezTo>
                    <a:cubicBezTo>
                      <a:pt x="4912" y="7565"/>
                      <a:pt x="4912" y="7565"/>
                      <a:pt x="4912" y="7565"/>
                    </a:cubicBezTo>
                    <a:cubicBezTo>
                      <a:pt x="4912" y="7565"/>
                      <a:pt x="4912" y="7565"/>
                      <a:pt x="4912" y="7565"/>
                    </a:cubicBezTo>
                    <a:cubicBezTo>
                      <a:pt x="4912" y="7565"/>
                      <a:pt x="4912" y="7565"/>
                      <a:pt x="4912" y="7565"/>
                    </a:cubicBezTo>
                    <a:cubicBezTo>
                      <a:pt x="4912" y="7565"/>
                      <a:pt x="4912" y="7565"/>
                      <a:pt x="4912" y="7565"/>
                    </a:cubicBezTo>
                    <a:cubicBezTo>
                      <a:pt x="4912" y="7565"/>
                      <a:pt x="4912" y="7586"/>
                      <a:pt x="4912" y="7586"/>
                    </a:cubicBezTo>
                    <a:cubicBezTo>
                      <a:pt x="4912" y="7586"/>
                      <a:pt x="4912" y="7586"/>
                      <a:pt x="4912" y="7586"/>
                    </a:cubicBezTo>
                    <a:cubicBezTo>
                      <a:pt x="4934" y="7629"/>
                      <a:pt x="4955" y="7650"/>
                      <a:pt x="4977" y="7714"/>
                    </a:cubicBezTo>
                    <a:cubicBezTo>
                      <a:pt x="4977" y="7714"/>
                      <a:pt x="4977" y="7714"/>
                      <a:pt x="4977" y="7714"/>
                    </a:cubicBezTo>
                    <a:cubicBezTo>
                      <a:pt x="5019" y="7800"/>
                      <a:pt x="5083" y="7949"/>
                      <a:pt x="5169" y="8099"/>
                    </a:cubicBezTo>
                    <a:cubicBezTo>
                      <a:pt x="5169" y="8099"/>
                      <a:pt x="5169" y="8099"/>
                      <a:pt x="5169" y="8099"/>
                    </a:cubicBezTo>
                    <a:cubicBezTo>
                      <a:pt x="5361" y="8398"/>
                      <a:pt x="5660" y="8761"/>
                      <a:pt x="6066" y="8975"/>
                    </a:cubicBezTo>
                    <a:cubicBezTo>
                      <a:pt x="6066" y="8975"/>
                      <a:pt x="6066" y="8975"/>
                      <a:pt x="6066" y="8975"/>
                    </a:cubicBezTo>
                    <a:cubicBezTo>
                      <a:pt x="6343" y="9146"/>
                      <a:pt x="6664" y="9232"/>
                      <a:pt x="7069" y="9232"/>
                    </a:cubicBezTo>
                    <a:cubicBezTo>
                      <a:pt x="7069" y="9232"/>
                      <a:pt x="7069" y="9232"/>
                      <a:pt x="7069" y="9232"/>
                    </a:cubicBezTo>
                    <a:cubicBezTo>
                      <a:pt x="7475" y="9232"/>
                      <a:pt x="7817" y="9167"/>
                      <a:pt x="8095" y="9039"/>
                    </a:cubicBezTo>
                    <a:cubicBezTo>
                      <a:pt x="8095" y="9039"/>
                      <a:pt x="8095" y="9039"/>
                      <a:pt x="8095" y="9039"/>
                    </a:cubicBezTo>
                    <a:cubicBezTo>
                      <a:pt x="8372" y="8890"/>
                      <a:pt x="8586" y="8719"/>
                      <a:pt x="8757" y="8505"/>
                    </a:cubicBezTo>
                    <a:cubicBezTo>
                      <a:pt x="8757" y="8505"/>
                      <a:pt x="8757" y="8505"/>
                      <a:pt x="8757" y="8505"/>
                    </a:cubicBezTo>
                    <a:cubicBezTo>
                      <a:pt x="9098" y="8078"/>
                      <a:pt x="9269" y="7522"/>
                      <a:pt x="9269" y="7052"/>
                    </a:cubicBezTo>
                    <a:cubicBezTo>
                      <a:pt x="9269" y="7052"/>
                      <a:pt x="9269" y="7052"/>
                      <a:pt x="9269" y="7052"/>
                    </a:cubicBezTo>
                    <a:cubicBezTo>
                      <a:pt x="9269" y="6603"/>
                      <a:pt x="9077" y="6069"/>
                      <a:pt x="8757" y="5535"/>
                    </a:cubicBezTo>
                    <a:cubicBezTo>
                      <a:pt x="8757" y="5535"/>
                      <a:pt x="8757" y="5535"/>
                      <a:pt x="8757" y="5535"/>
                    </a:cubicBezTo>
                    <a:cubicBezTo>
                      <a:pt x="8436" y="5022"/>
                      <a:pt x="7988" y="4509"/>
                      <a:pt x="7497" y="4082"/>
                    </a:cubicBezTo>
                    <a:cubicBezTo>
                      <a:pt x="7497" y="4082"/>
                      <a:pt x="7497" y="4082"/>
                      <a:pt x="7497" y="4082"/>
                    </a:cubicBezTo>
                    <a:cubicBezTo>
                      <a:pt x="7411" y="4018"/>
                      <a:pt x="7368" y="3911"/>
                      <a:pt x="7390" y="3825"/>
                    </a:cubicBezTo>
                    <a:cubicBezTo>
                      <a:pt x="7390" y="3825"/>
                      <a:pt x="7390" y="3825"/>
                      <a:pt x="7390" y="3825"/>
                    </a:cubicBezTo>
                    <a:cubicBezTo>
                      <a:pt x="7411" y="3719"/>
                      <a:pt x="7475" y="3633"/>
                      <a:pt x="7582" y="3590"/>
                    </a:cubicBezTo>
                    <a:cubicBezTo>
                      <a:pt x="7582" y="3590"/>
                      <a:pt x="7582" y="3590"/>
                      <a:pt x="7582" y="3590"/>
                    </a:cubicBezTo>
                    <a:cubicBezTo>
                      <a:pt x="7582" y="3590"/>
                      <a:pt x="7582" y="3590"/>
                      <a:pt x="7582" y="3590"/>
                    </a:cubicBezTo>
                    <a:cubicBezTo>
                      <a:pt x="7582" y="3590"/>
                      <a:pt x="7582" y="3590"/>
                      <a:pt x="7582" y="3590"/>
                    </a:cubicBezTo>
                    <a:cubicBezTo>
                      <a:pt x="7582" y="3590"/>
                      <a:pt x="7582" y="3590"/>
                      <a:pt x="7603" y="3590"/>
                    </a:cubicBezTo>
                    <a:cubicBezTo>
                      <a:pt x="7603" y="3590"/>
                      <a:pt x="7603" y="3590"/>
                      <a:pt x="7603" y="3590"/>
                    </a:cubicBezTo>
                    <a:cubicBezTo>
                      <a:pt x="7603" y="3590"/>
                      <a:pt x="7625" y="3590"/>
                      <a:pt x="7646" y="3569"/>
                    </a:cubicBezTo>
                    <a:cubicBezTo>
                      <a:pt x="7646" y="3569"/>
                      <a:pt x="7646" y="3569"/>
                      <a:pt x="7646" y="3569"/>
                    </a:cubicBezTo>
                    <a:cubicBezTo>
                      <a:pt x="7689" y="3569"/>
                      <a:pt x="7753" y="3526"/>
                      <a:pt x="7817" y="3505"/>
                    </a:cubicBezTo>
                    <a:cubicBezTo>
                      <a:pt x="7817" y="3505"/>
                      <a:pt x="7817" y="3505"/>
                      <a:pt x="7817" y="3505"/>
                    </a:cubicBezTo>
                    <a:cubicBezTo>
                      <a:pt x="7945" y="3441"/>
                      <a:pt x="8116" y="3355"/>
                      <a:pt x="8223" y="3270"/>
                    </a:cubicBezTo>
                    <a:cubicBezTo>
                      <a:pt x="8223" y="3270"/>
                      <a:pt x="8223" y="3270"/>
                      <a:pt x="8223" y="3270"/>
                    </a:cubicBezTo>
                    <a:cubicBezTo>
                      <a:pt x="8308" y="3227"/>
                      <a:pt x="8351" y="3163"/>
                      <a:pt x="8351" y="3163"/>
                    </a:cubicBezTo>
                    <a:cubicBezTo>
                      <a:pt x="8351" y="3163"/>
                      <a:pt x="8351" y="3163"/>
                      <a:pt x="8351" y="3163"/>
                    </a:cubicBezTo>
                    <a:cubicBezTo>
                      <a:pt x="8372" y="3099"/>
                      <a:pt x="8415" y="2971"/>
                      <a:pt x="8436" y="2821"/>
                    </a:cubicBezTo>
                    <a:cubicBezTo>
                      <a:pt x="8436" y="2821"/>
                      <a:pt x="8436" y="2821"/>
                      <a:pt x="8436" y="2821"/>
                    </a:cubicBezTo>
                    <a:cubicBezTo>
                      <a:pt x="8458" y="2671"/>
                      <a:pt x="8458" y="2522"/>
                      <a:pt x="8458" y="2372"/>
                    </a:cubicBezTo>
                    <a:cubicBezTo>
                      <a:pt x="8458" y="2372"/>
                      <a:pt x="8458" y="2372"/>
                      <a:pt x="8458" y="2372"/>
                    </a:cubicBezTo>
                    <a:cubicBezTo>
                      <a:pt x="8458" y="2223"/>
                      <a:pt x="8458" y="2116"/>
                      <a:pt x="8458" y="2030"/>
                    </a:cubicBezTo>
                    <a:cubicBezTo>
                      <a:pt x="8458" y="2030"/>
                      <a:pt x="8458" y="2030"/>
                      <a:pt x="8458" y="2030"/>
                    </a:cubicBezTo>
                    <a:cubicBezTo>
                      <a:pt x="8436" y="2030"/>
                      <a:pt x="8394" y="2030"/>
                      <a:pt x="8372" y="2030"/>
                    </a:cubicBezTo>
                    <a:cubicBezTo>
                      <a:pt x="8372" y="2030"/>
                      <a:pt x="8372" y="2030"/>
                      <a:pt x="8372" y="2030"/>
                    </a:cubicBezTo>
                    <a:cubicBezTo>
                      <a:pt x="8351" y="2030"/>
                      <a:pt x="8351" y="2030"/>
                      <a:pt x="8351" y="2030"/>
                    </a:cubicBezTo>
                    <a:cubicBezTo>
                      <a:pt x="8351" y="2030"/>
                      <a:pt x="8351" y="2030"/>
                      <a:pt x="8351" y="2030"/>
                    </a:cubicBezTo>
                    <a:cubicBezTo>
                      <a:pt x="8351" y="2030"/>
                      <a:pt x="8351" y="2030"/>
                      <a:pt x="8351" y="2030"/>
                    </a:cubicBezTo>
                    <a:cubicBezTo>
                      <a:pt x="8351" y="2030"/>
                      <a:pt x="8351" y="2030"/>
                      <a:pt x="8351" y="2030"/>
                    </a:cubicBezTo>
                    <a:cubicBezTo>
                      <a:pt x="8351" y="2030"/>
                      <a:pt x="8351" y="2030"/>
                      <a:pt x="8351" y="2030"/>
                    </a:cubicBezTo>
                    <a:cubicBezTo>
                      <a:pt x="8265" y="2030"/>
                      <a:pt x="8201" y="2009"/>
                      <a:pt x="8137" y="1945"/>
                    </a:cubicBezTo>
                    <a:cubicBezTo>
                      <a:pt x="8137" y="1945"/>
                      <a:pt x="8137" y="1945"/>
                      <a:pt x="8137" y="1945"/>
                    </a:cubicBezTo>
                    <a:cubicBezTo>
                      <a:pt x="8073" y="1902"/>
                      <a:pt x="8052" y="1817"/>
                      <a:pt x="8052" y="1731"/>
                    </a:cubicBezTo>
                    <a:cubicBezTo>
                      <a:pt x="8052" y="1731"/>
                      <a:pt x="8052" y="1731"/>
                      <a:pt x="8052" y="1731"/>
                    </a:cubicBezTo>
                    <a:cubicBezTo>
                      <a:pt x="8052" y="1731"/>
                      <a:pt x="8052" y="855"/>
                      <a:pt x="8052" y="684"/>
                    </a:cubicBezTo>
                    <a:cubicBezTo>
                      <a:pt x="8052" y="684"/>
                      <a:pt x="8052" y="684"/>
                      <a:pt x="8052" y="684"/>
                    </a:cubicBezTo>
                    <a:cubicBezTo>
                      <a:pt x="8052" y="642"/>
                      <a:pt x="8031" y="599"/>
                      <a:pt x="8009" y="599"/>
                    </a:cubicBezTo>
                    <a:cubicBezTo>
                      <a:pt x="8009" y="599"/>
                      <a:pt x="8009" y="599"/>
                      <a:pt x="8009" y="599"/>
                    </a:cubicBezTo>
                    <a:cubicBezTo>
                      <a:pt x="8009" y="577"/>
                      <a:pt x="7988" y="577"/>
                      <a:pt x="7966" y="577"/>
                    </a:cubicBezTo>
                    <a:cubicBezTo>
                      <a:pt x="7966" y="577"/>
                      <a:pt x="7966" y="577"/>
                      <a:pt x="7966" y="577"/>
                    </a:cubicBezTo>
                    <a:cubicBezTo>
                      <a:pt x="7924" y="577"/>
                      <a:pt x="7902" y="577"/>
                      <a:pt x="7881" y="599"/>
                    </a:cubicBezTo>
                    <a:cubicBezTo>
                      <a:pt x="7881" y="599"/>
                      <a:pt x="7881" y="599"/>
                      <a:pt x="7881" y="599"/>
                    </a:cubicBezTo>
                    <a:cubicBezTo>
                      <a:pt x="7881" y="599"/>
                      <a:pt x="7860" y="620"/>
                      <a:pt x="7860" y="684"/>
                    </a:cubicBezTo>
                    <a:cubicBezTo>
                      <a:pt x="7860" y="684"/>
                      <a:pt x="7860" y="684"/>
                      <a:pt x="7860" y="684"/>
                    </a:cubicBezTo>
                    <a:cubicBezTo>
                      <a:pt x="7860" y="877"/>
                      <a:pt x="7860" y="1624"/>
                      <a:pt x="7860" y="1731"/>
                    </a:cubicBezTo>
                    <a:cubicBezTo>
                      <a:pt x="7860" y="1731"/>
                      <a:pt x="7860" y="1731"/>
                      <a:pt x="7860" y="1731"/>
                    </a:cubicBezTo>
                    <a:cubicBezTo>
                      <a:pt x="7860" y="1817"/>
                      <a:pt x="7838" y="1881"/>
                      <a:pt x="7774" y="1924"/>
                    </a:cubicBezTo>
                    <a:cubicBezTo>
                      <a:pt x="7774" y="1924"/>
                      <a:pt x="7774" y="1924"/>
                      <a:pt x="7774" y="1924"/>
                    </a:cubicBezTo>
                    <a:cubicBezTo>
                      <a:pt x="7732" y="1988"/>
                      <a:pt x="7646" y="2009"/>
                      <a:pt x="7582" y="2009"/>
                    </a:cubicBezTo>
                    <a:cubicBezTo>
                      <a:pt x="7582" y="2009"/>
                      <a:pt x="7582" y="2009"/>
                      <a:pt x="7582" y="2009"/>
                    </a:cubicBezTo>
                    <a:cubicBezTo>
                      <a:pt x="6856" y="2009"/>
                      <a:pt x="6856" y="2009"/>
                      <a:pt x="6856" y="2009"/>
                    </a:cubicBezTo>
                    <a:cubicBezTo>
                      <a:pt x="6770" y="2009"/>
                      <a:pt x="6706" y="1988"/>
                      <a:pt x="6664" y="1924"/>
                    </a:cubicBezTo>
                    <a:cubicBezTo>
                      <a:pt x="6664" y="1924"/>
                      <a:pt x="6664" y="1924"/>
                      <a:pt x="6664" y="1924"/>
                    </a:cubicBezTo>
                    <a:cubicBezTo>
                      <a:pt x="6600" y="1881"/>
                      <a:pt x="6578" y="1817"/>
                      <a:pt x="6578" y="1731"/>
                    </a:cubicBezTo>
                    <a:cubicBezTo>
                      <a:pt x="6578" y="1731"/>
                      <a:pt x="6578" y="1731"/>
                      <a:pt x="6578" y="1731"/>
                    </a:cubicBezTo>
                    <a:cubicBezTo>
                      <a:pt x="6578" y="1731"/>
                      <a:pt x="6578" y="898"/>
                      <a:pt x="6578" y="684"/>
                    </a:cubicBezTo>
                    <a:cubicBezTo>
                      <a:pt x="6578" y="684"/>
                      <a:pt x="6578" y="684"/>
                      <a:pt x="6578" y="684"/>
                    </a:cubicBezTo>
                    <a:cubicBezTo>
                      <a:pt x="6578" y="620"/>
                      <a:pt x="6557" y="599"/>
                      <a:pt x="6536" y="599"/>
                    </a:cubicBezTo>
                    <a:cubicBezTo>
                      <a:pt x="6536" y="599"/>
                      <a:pt x="6536" y="599"/>
                      <a:pt x="6536" y="599"/>
                    </a:cubicBezTo>
                    <a:cubicBezTo>
                      <a:pt x="6536" y="577"/>
                      <a:pt x="6514" y="577"/>
                      <a:pt x="6493" y="577"/>
                    </a:cubicBezTo>
                    <a:cubicBezTo>
                      <a:pt x="6493" y="577"/>
                      <a:pt x="6493" y="577"/>
                      <a:pt x="6493" y="577"/>
                    </a:cubicBezTo>
                    <a:cubicBezTo>
                      <a:pt x="6450" y="577"/>
                      <a:pt x="6429" y="577"/>
                      <a:pt x="6407" y="599"/>
                    </a:cubicBezTo>
                    <a:cubicBezTo>
                      <a:pt x="6407" y="599"/>
                      <a:pt x="6407" y="599"/>
                      <a:pt x="6407" y="599"/>
                    </a:cubicBezTo>
                    <a:cubicBezTo>
                      <a:pt x="6407" y="599"/>
                      <a:pt x="6386" y="620"/>
                      <a:pt x="6386" y="684"/>
                    </a:cubicBezTo>
                    <a:cubicBezTo>
                      <a:pt x="6386" y="684"/>
                      <a:pt x="6386" y="684"/>
                      <a:pt x="6386" y="684"/>
                    </a:cubicBezTo>
                    <a:cubicBezTo>
                      <a:pt x="6386" y="877"/>
                      <a:pt x="6386" y="1582"/>
                      <a:pt x="6386" y="1753"/>
                    </a:cubicBezTo>
                    <a:cubicBezTo>
                      <a:pt x="6386" y="1753"/>
                      <a:pt x="6386" y="1753"/>
                      <a:pt x="6386" y="1753"/>
                    </a:cubicBezTo>
                    <a:cubicBezTo>
                      <a:pt x="6386" y="1838"/>
                      <a:pt x="6343" y="1902"/>
                      <a:pt x="6279" y="1966"/>
                    </a:cubicBezTo>
                    <a:cubicBezTo>
                      <a:pt x="6279" y="1966"/>
                      <a:pt x="6279" y="1966"/>
                      <a:pt x="6279" y="1966"/>
                    </a:cubicBezTo>
                    <a:cubicBezTo>
                      <a:pt x="6215" y="2009"/>
                      <a:pt x="6151" y="2030"/>
                      <a:pt x="6066" y="2030"/>
                    </a:cubicBezTo>
                    <a:cubicBezTo>
                      <a:pt x="6066" y="2030"/>
                      <a:pt x="6066" y="2030"/>
                      <a:pt x="6066" y="2030"/>
                    </a:cubicBezTo>
                    <a:cubicBezTo>
                      <a:pt x="6066" y="2030"/>
                      <a:pt x="6066" y="2030"/>
                      <a:pt x="6066" y="2030"/>
                    </a:cubicBezTo>
                    <a:cubicBezTo>
                      <a:pt x="6066" y="2030"/>
                      <a:pt x="6044" y="2030"/>
                      <a:pt x="6044" y="2030"/>
                    </a:cubicBezTo>
                    <a:cubicBezTo>
                      <a:pt x="6044" y="2030"/>
                      <a:pt x="6044" y="2030"/>
                      <a:pt x="6044" y="2030"/>
                    </a:cubicBezTo>
                    <a:cubicBezTo>
                      <a:pt x="6023" y="2030"/>
                      <a:pt x="6002" y="2030"/>
                      <a:pt x="5980" y="2030"/>
                    </a:cubicBezTo>
                    <a:cubicBezTo>
                      <a:pt x="5980" y="2030"/>
                      <a:pt x="5980" y="2030"/>
                      <a:pt x="5980" y="2030"/>
                    </a:cubicBezTo>
                    <a:cubicBezTo>
                      <a:pt x="5980" y="2095"/>
                      <a:pt x="5980" y="2180"/>
                      <a:pt x="5980" y="2265"/>
                    </a:cubicBezTo>
                    <a:cubicBezTo>
                      <a:pt x="5980" y="2265"/>
                      <a:pt x="5980" y="2265"/>
                      <a:pt x="5980" y="2265"/>
                    </a:cubicBezTo>
                    <a:cubicBezTo>
                      <a:pt x="5980" y="2479"/>
                      <a:pt x="5980" y="2778"/>
                      <a:pt x="6002" y="2971"/>
                    </a:cubicBezTo>
                    <a:cubicBezTo>
                      <a:pt x="6002" y="2971"/>
                      <a:pt x="6002" y="2971"/>
                      <a:pt x="6002" y="2971"/>
                    </a:cubicBezTo>
                    <a:cubicBezTo>
                      <a:pt x="6002" y="3035"/>
                      <a:pt x="6023" y="3077"/>
                      <a:pt x="6023" y="3099"/>
                    </a:cubicBezTo>
                    <a:cubicBezTo>
                      <a:pt x="6023" y="3099"/>
                      <a:pt x="6023" y="3099"/>
                      <a:pt x="6023" y="3099"/>
                    </a:cubicBezTo>
                    <a:cubicBezTo>
                      <a:pt x="6023" y="3099"/>
                      <a:pt x="6023" y="3099"/>
                      <a:pt x="6023" y="3099"/>
                    </a:cubicBezTo>
                    <a:cubicBezTo>
                      <a:pt x="6023" y="3099"/>
                      <a:pt x="6023" y="3099"/>
                      <a:pt x="6023" y="3099"/>
                    </a:cubicBezTo>
                    <a:cubicBezTo>
                      <a:pt x="6044" y="3163"/>
                      <a:pt x="6087" y="3206"/>
                      <a:pt x="6130" y="3248"/>
                    </a:cubicBezTo>
                    <a:cubicBezTo>
                      <a:pt x="6130" y="3248"/>
                      <a:pt x="6130" y="3248"/>
                      <a:pt x="6130" y="3248"/>
                    </a:cubicBezTo>
                    <a:cubicBezTo>
                      <a:pt x="6173" y="3291"/>
                      <a:pt x="6258" y="3334"/>
                      <a:pt x="6322" y="3377"/>
                    </a:cubicBezTo>
                    <a:cubicBezTo>
                      <a:pt x="6322" y="3377"/>
                      <a:pt x="6322" y="3377"/>
                      <a:pt x="6322" y="3377"/>
                    </a:cubicBezTo>
                    <a:cubicBezTo>
                      <a:pt x="6471" y="3462"/>
                      <a:pt x="6664" y="3526"/>
                      <a:pt x="6792" y="3569"/>
                    </a:cubicBezTo>
                    <a:cubicBezTo>
                      <a:pt x="6792" y="3569"/>
                      <a:pt x="6792" y="3569"/>
                      <a:pt x="6792" y="3569"/>
                    </a:cubicBezTo>
                    <a:cubicBezTo>
                      <a:pt x="6941" y="3612"/>
                      <a:pt x="7048" y="3761"/>
                      <a:pt x="7005" y="3911"/>
                    </a:cubicBezTo>
                    <a:cubicBezTo>
                      <a:pt x="7005" y="3911"/>
                      <a:pt x="7005" y="3911"/>
                      <a:pt x="7005" y="3911"/>
                    </a:cubicBezTo>
                    <a:cubicBezTo>
                      <a:pt x="6963" y="4060"/>
                      <a:pt x="6792" y="4146"/>
                      <a:pt x="6642" y="4103"/>
                    </a:cubicBezTo>
                    <a:cubicBezTo>
                      <a:pt x="6642" y="4103"/>
                      <a:pt x="6642" y="4103"/>
                      <a:pt x="6642" y="4103"/>
                    </a:cubicBezTo>
                    <a:cubicBezTo>
                      <a:pt x="6407" y="4039"/>
                      <a:pt x="6044" y="3932"/>
                      <a:pt x="5745" y="3676"/>
                    </a:cubicBezTo>
                    <a:cubicBezTo>
                      <a:pt x="5745" y="3676"/>
                      <a:pt x="5745" y="3676"/>
                      <a:pt x="5745" y="3676"/>
                    </a:cubicBezTo>
                    <a:cubicBezTo>
                      <a:pt x="5639" y="3569"/>
                      <a:pt x="5553" y="3462"/>
                      <a:pt x="5489" y="3334"/>
                    </a:cubicBezTo>
                    <a:cubicBezTo>
                      <a:pt x="5489" y="3334"/>
                      <a:pt x="5489" y="3334"/>
                      <a:pt x="5489" y="3334"/>
                    </a:cubicBezTo>
                    <a:cubicBezTo>
                      <a:pt x="5468" y="3291"/>
                      <a:pt x="5468" y="3248"/>
                      <a:pt x="5468" y="3206"/>
                    </a:cubicBezTo>
                    <a:cubicBezTo>
                      <a:pt x="5468" y="3206"/>
                      <a:pt x="5468" y="3206"/>
                      <a:pt x="5468" y="3206"/>
                    </a:cubicBezTo>
                    <a:cubicBezTo>
                      <a:pt x="5446" y="3163"/>
                      <a:pt x="5446" y="3142"/>
                      <a:pt x="5446" y="3099"/>
                    </a:cubicBezTo>
                    <a:cubicBezTo>
                      <a:pt x="5446" y="3099"/>
                      <a:pt x="5446" y="3099"/>
                      <a:pt x="5446" y="3099"/>
                    </a:cubicBezTo>
                    <a:cubicBezTo>
                      <a:pt x="5425" y="3013"/>
                      <a:pt x="5425" y="2928"/>
                      <a:pt x="5425" y="2821"/>
                    </a:cubicBezTo>
                    <a:cubicBezTo>
                      <a:pt x="5425" y="2821"/>
                      <a:pt x="5425" y="2821"/>
                      <a:pt x="5425" y="2821"/>
                    </a:cubicBezTo>
                    <a:cubicBezTo>
                      <a:pt x="5404" y="2650"/>
                      <a:pt x="5404" y="2436"/>
                      <a:pt x="5404" y="2265"/>
                    </a:cubicBezTo>
                    <a:cubicBezTo>
                      <a:pt x="5404" y="2265"/>
                      <a:pt x="5404" y="2265"/>
                      <a:pt x="5404" y="2265"/>
                    </a:cubicBezTo>
                    <a:cubicBezTo>
                      <a:pt x="5404" y="2159"/>
                      <a:pt x="5404" y="2073"/>
                      <a:pt x="5404" y="2009"/>
                    </a:cubicBezTo>
                    <a:cubicBezTo>
                      <a:pt x="5404" y="2009"/>
                      <a:pt x="5404" y="2009"/>
                      <a:pt x="5404" y="2009"/>
                    </a:cubicBezTo>
                    <a:cubicBezTo>
                      <a:pt x="5404" y="1902"/>
                      <a:pt x="5446" y="1795"/>
                      <a:pt x="5489" y="1731"/>
                    </a:cubicBezTo>
                    <a:cubicBezTo>
                      <a:pt x="5489" y="1731"/>
                      <a:pt x="5489" y="1731"/>
                      <a:pt x="5489" y="1731"/>
                    </a:cubicBezTo>
                    <a:cubicBezTo>
                      <a:pt x="5553" y="1646"/>
                      <a:pt x="5617" y="1582"/>
                      <a:pt x="5681" y="1539"/>
                    </a:cubicBezTo>
                    <a:cubicBezTo>
                      <a:pt x="5681" y="1539"/>
                      <a:pt x="5681" y="1539"/>
                      <a:pt x="5681" y="1539"/>
                    </a:cubicBezTo>
                    <a:cubicBezTo>
                      <a:pt x="5724" y="1518"/>
                      <a:pt x="5767" y="1496"/>
                      <a:pt x="5809" y="1496"/>
                    </a:cubicBezTo>
                    <a:cubicBezTo>
                      <a:pt x="5809" y="1496"/>
                      <a:pt x="5809" y="1496"/>
                      <a:pt x="5809" y="1496"/>
                    </a:cubicBezTo>
                    <a:cubicBezTo>
                      <a:pt x="5809" y="1218"/>
                      <a:pt x="5809" y="812"/>
                      <a:pt x="5809" y="684"/>
                    </a:cubicBezTo>
                    <a:cubicBezTo>
                      <a:pt x="5809" y="684"/>
                      <a:pt x="5809" y="684"/>
                      <a:pt x="5809" y="684"/>
                    </a:cubicBezTo>
                    <a:cubicBezTo>
                      <a:pt x="5809" y="492"/>
                      <a:pt x="5895" y="300"/>
                      <a:pt x="6023" y="171"/>
                    </a:cubicBezTo>
                    <a:cubicBezTo>
                      <a:pt x="6023" y="171"/>
                      <a:pt x="6023" y="171"/>
                      <a:pt x="6023" y="171"/>
                    </a:cubicBezTo>
                    <a:cubicBezTo>
                      <a:pt x="6173" y="43"/>
                      <a:pt x="6322" y="0"/>
                      <a:pt x="6493" y="0"/>
                    </a:cubicBezTo>
                    <a:cubicBezTo>
                      <a:pt x="6493" y="0"/>
                      <a:pt x="6493" y="0"/>
                      <a:pt x="6493" y="0"/>
                    </a:cubicBezTo>
                    <a:cubicBezTo>
                      <a:pt x="6664" y="0"/>
                      <a:pt x="6835" y="65"/>
                      <a:pt x="6941" y="193"/>
                    </a:cubicBezTo>
                    <a:cubicBezTo>
                      <a:pt x="6941" y="193"/>
                      <a:pt x="6941" y="193"/>
                      <a:pt x="6941" y="193"/>
                    </a:cubicBezTo>
                    <a:cubicBezTo>
                      <a:pt x="7069" y="321"/>
                      <a:pt x="7134" y="492"/>
                      <a:pt x="7134" y="684"/>
                    </a:cubicBezTo>
                    <a:cubicBezTo>
                      <a:pt x="7134" y="684"/>
                      <a:pt x="7134" y="684"/>
                      <a:pt x="7134" y="684"/>
                    </a:cubicBezTo>
                    <a:cubicBezTo>
                      <a:pt x="7134" y="812"/>
                      <a:pt x="7134" y="1176"/>
                      <a:pt x="7134" y="1454"/>
                    </a:cubicBezTo>
                    <a:cubicBezTo>
                      <a:pt x="7134" y="1454"/>
                      <a:pt x="7134" y="1454"/>
                      <a:pt x="7134" y="1454"/>
                    </a:cubicBezTo>
                    <a:cubicBezTo>
                      <a:pt x="7304" y="1454"/>
                      <a:pt x="7304" y="1454"/>
                      <a:pt x="7304" y="1454"/>
                    </a:cubicBezTo>
                    <a:cubicBezTo>
                      <a:pt x="7304" y="1176"/>
                      <a:pt x="7304" y="812"/>
                      <a:pt x="7304" y="684"/>
                    </a:cubicBezTo>
                    <a:cubicBezTo>
                      <a:pt x="7304" y="684"/>
                      <a:pt x="7304" y="684"/>
                      <a:pt x="7304" y="684"/>
                    </a:cubicBezTo>
                    <a:cubicBezTo>
                      <a:pt x="7304" y="492"/>
                      <a:pt x="7368" y="321"/>
                      <a:pt x="7497" y="193"/>
                    </a:cubicBezTo>
                    <a:cubicBezTo>
                      <a:pt x="7497" y="193"/>
                      <a:pt x="7497" y="193"/>
                      <a:pt x="7497" y="193"/>
                    </a:cubicBezTo>
                    <a:cubicBezTo>
                      <a:pt x="7603" y="65"/>
                      <a:pt x="7796" y="0"/>
                      <a:pt x="7966" y="0"/>
                    </a:cubicBezTo>
                    <a:cubicBezTo>
                      <a:pt x="7966" y="0"/>
                      <a:pt x="7966" y="0"/>
                      <a:pt x="7966" y="0"/>
                    </a:cubicBezTo>
                    <a:cubicBezTo>
                      <a:pt x="8137" y="0"/>
                      <a:pt x="8308" y="86"/>
                      <a:pt x="8436" y="214"/>
                    </a:cubicBezTo>
                    <a:cubicBezTo>
                      <a:pt x="8436" y="214"/>
                      <a:pt x="8436" y="214"/>
                      <a:pt x="8436" y="214"/>
                    </a:cubicBezTo>
                    <a:cubicBezTo>
                      <a:pt x="8543" y="342"/>
                      <a:pt x="8607" y="513"/>
                      <a:pt x="8607" y="684"/>
                    </a:cubicBezTo>
                    <a:cubicBezTo>
                      <a:pt x="8607" y="684"/>
                      <a:pt x="8607" y="684"/>
                      <a:pt x="8607" y="684"/>
                    </a:cubicBezTo>
                    <a:cubicBezTo>
                      <a:pt x="8607" y="791"/>
                      <a:pt x="8607" y="1218"/>
                      <a:pt x="8607" y="1496"/>
                    </a:cubicBezTo>
                    <a:cubicBezTo>
                      <a:pt x="8607" y="1496"/>
                      <a:pt x="8607" y="1496"/>
                      <a:pt x="8607" y="1496"/>
                    </a:cubicBezTo>
                    <a:cubicBezTo>
                      <a:pt x="8714" y="1518"/>
                      <a:pt x="8842" y="1582"/>
                      <a:pt x="8927" y="1710"/>
                    </a:cubicBezTo>
                    <a:cubicBezTo>
                      <a:pt x="8927" y="1710"/>
                      <a:pt x="8927" y="1710"/>
                      <a:pt x="8927" y="1710"/>
                    </a:cubicBezTo>
                    <a:cubicBezTo>
                      <a:pt x="8992" y="1795"/>
                      <a:pt x="9013" y="1902"/>
                      <a:pt x="9013" y="2030"/>
                    </a:cubicBezTo>
                    <a:cubicBezTo>
                      <a:pt x="9013" y="2030"/>
                      <a:pt x="9013" y="2030"/>
                      <a:pt x="9013" y="2030"/>
                    </a:cubicBezTo>
                    <a:cubicBezTo>
                      <a:pt x="9013" y="2095"/>
                      <a:pt x="9013" y="2223"/>
                      <a:pt x="9013" y="2372"/>
                    </a:cubicBezTo>
                    <a:cubicBezTo>
                      <a:pt x="9013" y="2372"/>
                      <a:pt x="9013" y="2372"/>
                      <a:pt x="9013" y="2372"/>
                    </a:cubicBezTo>
                    <a:cubicBezTo>
                      <a:pt x="9013" y="2522"/>
                      <a:pt x="9013" y="2714"/>
                      <a:pt x="8992" y="2885"/>
                    </a:cubicBezTo>
                    <a:cubicBezTo>
                      <a:pt x="8992" y="2885"/>
                      <a:pt x="8992" y="2885"/>
                      <a:pt x="8992" y="2885"/>
                    </a:cubicBezTo>
                    <a:cubicBezTo>
                      <a:pt x="8970" y="3077"/>
                      <a:pt x="8949" y="3248"/>
                      <a:pt x="8863" y="3419"/>
                    </a:cubicBezTo>
                    <a:cubicBezTo>
                      <a:pt x="8863" y="3419"/>
                      <a:pt x="8863" y="3419"/>
                      <a:pt x="8863" y="3419"/>
                    </a:cubicBezTo>
                    <a:cubicBezTo>
                      <a:pt x="8778" y="3569"/>
                      <a:pt x="8671" y="3654"/>
                      <a:pt x="8564" y="3740"/>
                    </a:cubicBezTo>
                    <a:cubicBezTo>
                      <a:pt x="8564" y="3740"/>
                      <a:pt x="8564" y="3740"/>
                      <a:pt x="8564" y="3740"/>
                    </a:cubicBezTo>
                    <a:cubicBezTo>
                      <a:pt x="8436" y="3825"/>
                      <a:pt x="8330" y="3889"/>
                      <a:pt x="8201" y="3954"/>
                    </a:cubicBezTo>
                    <a:cubicBezTo>
                      <a:pt x="8201" y="3954"/>
                      <a:pt x="8201" y="3954"/>
                      <a:pt x="8201" y="3954"/>
                    </a:cubicBezTo>
                    <a:cubicBezTo>
                      <a:pt x="8201" y="3954"/>
                      <a:pt x="8201" y="3954"/>
                      <a:pt x="8201" y="3954"/>
                    </a:cubicBezTo>
                    <a:cubicBezTo>
                      <a:pt x="8201" y="3954"/>
                      <a:pt x="8201" y="3954"/>
                      <a:pt x="8201" y="3954"/>
                    </a:cubicBezTo>
                    <a:cubicBezTo>
                      <a:pt x="8607" y="4338"/>
                      <a:pt x="8970" y="4787"/>
                      <a:pt x="9248" y="5236"/>
                    </a:cubicBezTo>
                    <a:cubicBezTo>
                      <a:pt x="9248" y="5236"/>
                      <a:pt x="9248" y="5236"/>
                      <a:pt x="9248" y="5236"/>
                    </a:cubicBezTo>
                    <a:cubicBezTo>
                      <a:pt x="9590" y="5834"/>
                      <a:pt x="9824" y="6454"/>
                      <a:pt x="9824" y="7052"/>
                    </a:cubicBezTo>
                    <a:cubicBezTo>
                      <a:pt x="9824" y="7052"/>
                      <a:pt x="9824" y="7052"/>
                      <a:pt x="9824" y="7052"/>
                    </a:cubicBezTo>
                    <a:cubicBezTo>
                      <a:pt x="9824" y="7501"/>
                      <a:pt x="9718" y="7971"/>
                      <a:pt x="9483" y="8441"/>
                    </a:cubicBezTo>
                    <a:cubicBezTo>
                      <a:pt x="9483" y="8441"/>
                      <a:pt x="9483" y="8441"/>
                      <a:pt x="9483" y="8441"/>
                    </a:cubicBezTo>
                    <a:cubicBezTo>
                      <a:pt x="9248" y="8890"/>
                      <a:pt x="8885" y="9296"/>
                      <a:pt x="8330" y="9552"/>
                    </a:cubicBezTo>
                    <a:cubicBezTo>
                      <a:pt x="8330" y="9552"/>
                      <a:pt x="8330" y="9552"/>
                      <a:pt x="8330" y="9552"/>
                    </a:cubicBezTo>
                    <a:cubicBezTo>
                      <a:pt x="7988" y="9723"/>
                      <a:pt x="7561" y="9808"/>
                      <a:pt x="7069" y="9808"/>
                    </a:cubicBezTo>
                    <a:cubicBezTo>
                      <a:pt x="7069" y="9808"/>
                      <a:pt x="7069" y="9808"/>
                      <a:pt x="7069" y="9808"/>
                    </a:cubicBezTo>
                    <a:cubicBezTo>
                      <a:pt x="7069" y="9808"/>
                      <a:pt x="7069" y="9808"/>
                      <a:pt x="7069" y="9808"/>
                    </a:cubicBezTo>
                    <a:cubicBezTo>
                      <a:pt x="7069" y="9808"/>
                      <a:pt x="7069" y="9808"/>
                      <a:pt x="7069" y="9808"/>
                    </a:cubicBezTo>
                    <a:cubicBezTo>
                      <a:pt x="6557" y="9808"/>
                      <a:pt x="6130" y="9680"/>
                      <a:pt x="5788" y="9488"/>
                    </a:cubicBezTo>
                    <a:close/>
                    <a:moveTo>
                      <a:pt x="6279" y="2607"/>
                    </a:moveTo>
                    <a:cubicBezTo>
                      <a:pt x="6279" y="2607"/>
                      <a:pt x="6279" y="2607"/>
                      <a:pt x="6279" y="2607"/>
                    </a:cubicBezTo>
                    <a:cubicBezTo>
                      <a:pt x="6279" y="2607"/>
                      <a:pt x="6279" y="2607"/>
                      <a:pt x="6279" y="2607"/>
                    </a:cubicBezTo>
                    <a:cubicBezTo>
                      <a:pt x="6279" y="2607"/>
                      <a:pt x="6279" y="2607"/>
                      <a:pt x="6279" y="2607"/>
                    </a:cubicBezTo>
                    <a:cubicBezTo>
                      <a:pt x="6279" y="2607"/>
                      <a:pt x="6279" y="2607"/>
                      <a:pt x="6279" y="2607"/>
                    </a:cubicBezTo>
                    <a:close/>
                  </a:path>
                </a:pathLst>
              </a:custGeom>
              <a:solidFill>
                <a:srgbClr val="4D555B"/>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50" name="Gruppieren 91">
              <a:extLst>
                <a:ext uri="{FF2B5EF4-FFF2-40B4-BE49-F238E27FC236}">
                  <a16:creationId xmlns:a16="http://schemas.microsoft.com/office/drawing/2014/main" id="{2B9BA48B-D0A9-4CD3-8E17-5276312C914F}"/>
                </a:ext>
              </a:extLst>
            </p:cNvPr>
            <p:cNvGrpSpPr/>
            <p:nvPr/>
          </p:nvGrpSpPr>
          <p:grpSpPr>
            <a:xfrm>
              <a:off x="7888885" y="386970"/>
              <a:ext cx="512763" cy="517525"/>
              <a:chOff x="9169400" y="627063"/>
              <a:chExt cx="512763" cy="517525"/>
            </a:xfrm>
          </p:grpSpPr>
          <p:sp>
            <p:nvSpPr>
              <p:cNvPr id="51" name="Oval 61">
                <a:extLst>
                  <a:ext uri="{FF2B5EF4-FFF2-40B4-BE49-F238E27FC236}">
                    <a16:creationId xmlns:a16="http://schemas.microsoft.com/office/drawing/2014/main" id="{4AC44E97-504B-4460-9CC4-CB611F2D98DA}"/>
                  </a:ext>
                </a:extLst>
              </p:cNvPr>
              <p:cNvSpPr>
                <a:spLocks noChangeArrowheads="1"/>
              </p:cNvSpPr>
              <p:nvPr/>
            </p:nvSpPr>
            <p:spPr bwMode="auto">
              <a:xfrm>
                <a:off x="9175750" y="628650"/>
                <a:ext cx="506413" cy="515938"/>
              </a:xfrm>
              <a:prstGeom prst="ellipse">
                <a:avLst/>
              </a:prstGeom>
              <a:solidFill>
                <a:srgbClr val="FFFFFF"/>
              </a:solidFill>
              <a:ln w="0">
                <a:solidFill>
                  <a:srgbClr val="000000"/>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52" name="Oval 62">
                <a:extLst>
                  <a:ext uri="{FF2B5EF4-FFF2-40B4-BE49-F238E27FC236}">
                    <a16:creationId xmlns:a16="http://schemas.microsoft.com/office/drawing/2014/main" id="{0DA90507-4183-4888-BB73-DCC4260B8B54}"/>
                  </a:ext>
                </a:extLst>
              </p:cNvPr>
              <p:cNvSpPr>
                <a:spLocks noChangeArrowheads="1"/>
              </p:cNvSpPr>
              <p:nvPr/>
            </p:nvSpPr>
            <p:spPr bwMode="auto">
              <a:xfrm>
                <a:off x="9169400" y="627063"/>
                <a:ext cx="504825" cy="517525"/>
              </a:xfrm>
              <a:prstGeom prst="ellipse">
                <a:avLst/>
              </a:prstGeom>
              <a:noFill/>
              <a:ln w="33338" cap="rnd">
                <a:solidFill>
                  <a:srgbClr val="3DCD5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Freeform 63">
                <a:extLst>
                  <a:ext uri="{FF2B5EF4-FFF2-40B4-BE49-F238E27FC236}">
                    <a16:creationId xmlns:a16="http://schemas.microsoft.com/office/drawing/2014/main" id="{434B241B-45E6-41A0-95B6-B28601AE2E69}"/>
                  </a:ext>
                </a:extLst>
              </p:cNvPr>
              <p:cNvSpPr>
                <a:spLocks/>
              </p:cNvSpPr>
              <p:nvPr/>
            </p:nvSpPr>
            <p:spPr bwMode="auto">
              <a:xfrm>
                <a:off x="9269413" y="768350"/>
                <a:ext cx="315913" cy="236538"/>
              </a:xfrm>
              <a:custGeom>
                <a:avLst/>
                <a:gdLst>
                  <a:gd name="T0" fmla="*/ 43 w 199"/>
                  <a:gd name="T1" fmla="*/ 149 h 149"/>
                  <a:gd name="T2" fmla="*/ 0 w 199"/>
                  <a:gd name="T3" fmla="*/ 149 h 149"/>
                  <a:gd name="T4" fmla="*/ 0 w 199"/>
                  <a:gd name="T5" fmla="*/ 13 h 149"/>
                  <a:gd name="T6" fmla="*/ 25 w 199"/>
                  <a:gd name="T7" fmla="*/ 13 h 149"/>
                  <a:gd name="T8" fmla="*/ 25 w 199"/>
                  <a:gd name="T9" fmla="*/ 0 h 149"/>
                  <a:gd name="T10" fmla="*/ 61 w 199"/>
                  <a:gd name="T11" fmla="*/ 0 h 149"/>
                  <a:gd name="T12" fmla="*/ 61 w 199"/>
                  <a:gd name="T13" fmla="*/ 14 h 149"/>
                  <a:gd name="T14" fmla="*/ 139 w 199"/>
                  <a:gd name="T15" fmla="*/ 14 h 149"/>
                  <a:gd name="T16" fmla="*/ 139 w 199"/>
                  <a:gd name="T17" fmla="*/ 0 h 149"/>
                  <a:gd name="T18" fmla="*/ 176 w 199"/>
                  <a:gd name="T19" fmla="*/ 0 h 149"/>
                  <a:gd name="T20" fmla="*/ 176 w 199"/>
                  <a:gd name="T21" fmla="*/ 16 h 149"/>
                  <a:gd name="T22" fmla="*/ 199 w 199"/>
                  <a:gd name="T23" fmla="*/ 16 h 149"/>
                  <a:gd name="T24" fmla="*/ 199 w 199"/>
                  <a:gd name="T25" fmla="*/ 149 h 149"/>
                  <a:gd name="T26" fmla="*/ 79 w 199"/>
                  <a:gd name="T27"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149">
                    <a:moveTo>
                      <a:pt x="43" y="149"/>
                    </a:moveTo>
                    <a:lnTo>
                      <a:pt x="0" y="149"/>
                    </a:lnTo>
                    <a:lnTo>
                      <a:pt x="0" y="13"/>
                    </a:lnTo>
                    <a:lnTo>
                      <a:pt x="25" y="13"/>
                    </a:lnTo>
                    <a:lnTo>
                      <a:pt x="25" y="0"/>
                    </a:lnTo>
                    <a:lnTo>
                      <a:pt x="61" y="0"/>
                    </a:lnTo>
                    <a:lnTo>
                      <a:pt x="61" y="14"/>
                    </a:lnTo>
                    <a:lnTo>
                      <a:pt x="139" y="14"/>
                    </a:lnTo>
                    <a:lnTo>
                      <a:pt x="139" y="0"/>
                    </a:lnTo>
                    <a:lnTo>
                      <a:pt x="176" y="0"/>
                    </a:lnTo>
                    <a:lnTo>
                      <a:pt x="176" y="16"/>
                    </a:lnTo>
                    <a:lnTo>
                      <a:pt x="199" y="16"/>
                    </a:lnTo>
                    <a:lnTo>
                      <a:pt x="199" y="149"/>
                    </a:lnTo>
                    <a:lnTo>
                      <a:pt x="79" y="149"/>
                    </a:lnTo>
                  </a:path>
                </a:pathLst>
              </a:custGeom>
              <a:noFill/>
              <a:ln w="11113" cap="rnd">
                <a:solidFill>
                  <a:srgbClr val="5959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54" name="Line 64">
                <a:extLst>
                  <a:ext uri="{FF2B5EF4-FFF2-40B4-BE49-F238E27FC236}">
                    <a16:creationId xmlns:a16="http://schemas.microsoft.com/office/drawing/2014/main" id="{A98944FF-979B-4B4E-A8EE-FEEC37C81B66}"/>
                  </a:ext>
                </a:extLst>
              </p:cNvPr>
              <p:cNvSpPr>
                <a:spLocks noChangeShapeType="1"/>
              </p:cNvSpPr>
              <p:nvPr/>
            </p:nvSpPr>
            <p:spPr bwMode="auto">
              <a:xfrm>
                <a:off x="9337675" y="838200"/>
                <a:ext cx="0" cy="49213"/>
              </a:xfrm>
              <a:prstGeom prst="line">
                <a:avLst/>
              </a:prstGeom>
              <a:noFill/>
              <a:ln w="11113" cap="rnd">
                <a:solidFill>
                  <a:srgbClr val="59595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55" name="Line 65">
                <a:extLst>
                  <a:ext uri="{FF2B5EF4-FFF2-40B4-BE49-F238E27FC236}">
                    <a16:creationId xmlns:a16="http://schemas.microsoft.com/office/drawing/2014/main" id="{F875A6D2-65CA-4263-83FD-FF65F7826E21}"/>
                  </a:ext>
                </a:extLst>
              </p:cNvPr>
              <p:cNvSpPr>
                <a:spLocks noChangeShapeType="1"/>
              </p:cNvSpPr>
              <p:nvPr/>
            </p:nvSpPr>
            <p:spPr bwMode="auto">
              <a:xfrm>
                <a:off x="9313863" y="862013"/>
                <a:ext cx="47625" cy="0"/>
              </a:xfrm>
              <a:prstGeom prst="line">
                <a:avLst/>
              </a:prstGeom>
              <a:noFill/>
              <a:ln w="11113" cap="rnd">
                <a:solidFill>
                  <a:srgbClr val="59595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56" name="Line 66">
                <a:extLst>
                  <a:ext uri="{FF2B5EF4-FFF2-40B4-BE49-F238E27FC236}">
                    <a16:creationId xmlns:a16="http://schemas.microsoft.com/office/drawing/2014/main" id="{1B18B3A5-C13B-4E71-BB75-547BB180BF2A}"/>
                  </a:ext>
                </a:extLst>
              </p:cNvPr>
              <p:cNvSpPr>
                <a:spLocks noChangeShapeType="1"/>
              </p:cNvSpPr>
              <p:nvPr/>
            </p:nvSpPr>
            <p:spPr bwMode="auto">
              <a:xfrm>
                <a:off x="9490075" y="862013"/>
                <a:ext cx="47625" cy="0"/>
              </a:xfrm>
              <a:prstGeom prst="line">
                <a:avLst/>
              </a:prstGeom>
              <a:noFill/>
              <a:ln w="11113" cap="rnd">
                <a:solidFill>
                  <a:srgbClr val="59595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78" name="Rectangle 2"/>
          <p:cNvSpPr>
            <a:spLocks noGrp="1" noChangeArrowheads="1"/>
          </p:cNvSpPr>
          <p:nvPr>
            <p:ph type="title"/>
          </p:nvPr>
        </p:nvSpPr>
        <p:spPr>
          <a:xfrm>
            <a:off x="513621" y="391701"/>
            <a:ext cx="8158022" cy="457200"/>
          </a:xfrm>
        </p:spPr>
        <p:txBody>
          <a:bodyPr>
            <a:normAutofit/>
          </a:bodyPr>
          <a:lstStyle/>
          <a:p>
            <a:r>
              <a:rPr lang="en-US" sz="2400" cap="small" dirty="0">
                <a:solidFill>
                  <a:srgbClr val="00155D"/>
                </a:solidFill>
                <a:latin typeface="Calibri" panose="020F0502020204030204" pitchFamily="34" charset="0"/>
                <a:cs typeface="Calibri" panose="020F0502020204030204" pitchFamily="34" charset="0"/>
              </a:rPr>
              <a:t>Montgomery County Maryland</a:t>
            </a:r>
          </a:p>
        </p:txBody>
      </p:sp>
    </p:spTree>
    <p:extLst>
      <p:ext uri="{BB962C8B-B14F-4D97-AF65-F5344CB8AC3E}">
        <p14:creationId xmlns:p14="http://schemas.microsoft.com/office/powerpoint/2010/main" val="251826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53488-EB64-4255-ACF2-4A54C0DA66C4}"/>
              </a:ext>
            </a:extLst>
          </p:cNvPr>
          <p:cNvSpPr>
            <a:spLocks noGrp="1"/>
          </p:cNvSpPr>
          <p:nvPr>
            <p:ph type="title"/>
          </p:nvPr>
        </p:nvSpPr>
        <p:spPr>
          <a:xfrm>
            <a:off x="0" y="401480"/>
            <a:ext cx="11855451" cy="492443"/>
          </a:xfrm>
        </p:spPr>
        <p:txBody>
          <a:bodyPr/>
          <a:lstStyle/>
          <a:p>
            <a:r>
              <a:rPr lang="en-US" dirty="0"/>
              <a:t>      Questions and Follow up with the Presenters </a:t>
            </a:r>
          </a:p>
        </p:txBody>
      </p:sp>
      <p:pic>
        <p:nvPicPr>
          <p:cNvPr id="5" name="Picture 4" descr="A person in a suit and tie&#10;&#10;Description automatically generated with medium confidence">
            <a:extLst>
              <a:ext uri="{FF2B5EF4-FFF2-40B4-BE49-F238E27FC236}">
                <a16:creationId xmlns:a16="http://schemas.microsoft.com/office/drawing/2014/main" id="{D392E2EA-D1F6-4551-BA8C-ACA1441BF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142999"/>
            <a:ext cx="1295400" cy="1258599"/>
          </a:xfrm>
          <a:prstGeom prst="rect">
            <a:avLst/>
          </a:prstGeom>
        </p:spPr>
      </p:pic>
      <p:pic>
        <p:nvPicPr>
          <p:cNvPr id="7" name="Picture 6" descr="A person in a suit&#10;&#10;Description automatically generated with low confidence">
            <a:extLst>
              <a:ext uri="{FF2B5EF4-FFF2-40B4-BE49-F238E27FC236}">
                <a16:creationId xmlns:a16="http://schemas.microsoft.com/office/drawing/2014/main" id="{82A2766D-B122-4223-AB80-0CFB2A263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055085"/>
            <a:ext cx="1234886" cy="1346513"/>
          </a:xfrm>
          <a:prstGeom prst="rect">
            <a:avLst/>
          </a:prstGeom>
        </p:spPr>
      </p:pic>
      <p:pic>
        <p:nvPicPr>
          <p:cNvPr id="9" name="Picture 8" descr="A person smiling for the camera&#10;&#10;Description automatically generated with medium confidence">
            <a:extLst>
              <a:ext uri="{FF2B5EF4-FFF2-40B4-BE49-F238E27FC236}">
                <a16:creationId xmlns:a16="http://schemas.microsoft.com/office/drawing/2014/main" id="{B9C2F841-BCE7-44E7-B4F6-19F196DD6E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2313" y="2694972"/>
            <a:ext cx="1305173" cy="1393037"/>
          </a:xfrm>
          <a:prstGeom prst="rect">
            <a:avLst/>
          </a:prstGeom>
        </p:spPr>
      </p:pic>
      <p:pic>
        <p:nvPicPr>
          <p:cNvPr id="13" name="Picture 12" descr="A person smiling for the camera&#10;&#10;Description automatically generated with medium confidence">
            <a:extLst>
              <a:ext uri="{FF2B5EF4-FFF2-40B4-BE49-F238E27FC236}">
                <a16:creationId xmlns:a16="http://schemas.microsoft.com/office/drawing/2014/main" id="{41A9B4F7-BC4B-4EE6-BDDC-F59917E15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289" y="2819400"/>
            <a:ext cx="1352131" cy="1343627"/>
          </a:xfrm>
          <a:prstGeom prst="rect">
            <a:avLst/>
          </a:prstGeom>
        </p:spPr>
      </p:pic>
      <p:pic>
        <p:nvPicPr>
          <p:cNvPr id="15" name="Picture 14" descr="A person smiling for the camera&#10;&#10;Description automatically generated with medium confidence">
            <a:extLst>
              <a:ext uri="{FF2B5EF4-FFF2-40B4-BE49-F238E27FC236}">
                <a16:creationId xmlns:a16="http://schemas.microsoft.com/office/drawing/2014/main" id="{1D5A5AF8-226E-4786-9297-5C2E4026CC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865" y="4722593"/>
            <a:ext cx="1388555" cy="1407490"/>
          </a:xfrm>
          <a:prstGeom prst="rect">
            <a:avLst/>
          </a:prstGeom>
        </p:spPr>
      </p:pic>
      <p:sp>
        <p:nvSpPr>
          <p:cNvPr id="16" name="TextBox 15">
            <a:extLst>
              <a:ext uri="{FF2B5EF4-FFF2-40B4-BE49-F238E27FC236}">
                <a16:creationId xmlns:a16="http://schemas.microsoft.com/office/drawing/2014/main" id="{3439FD5B-4615-4AB4-B986-A6E33DACA12D}"/>
              </a:ext>
            </a:extLst>
          </p:cNvPr>
          <p:cNvSpPr txBox="1"/>
          <p:nvPr/>
        </p:nvSpPr>
        <p:spPr>
          <a:xfrm>
            <a:off x="2514600" y="1305158"/>
            <a:ext cx="2828197" cy="923330"/>
          </a:xfrm>
          <a:prstGeom prst="rect">
            <a:avLst/>
          </a:prstGeom>
        </p:spPr>
        <p:txBody>
          <a:bodyPr wrap="square" rtlCol="0">
            <a:spAutoFit/>
          </a:bodyPr>
          <a:lstStyle/>
          <a:p>
            <a:r>
              <a:rPr lang="en-US" dirty="0"/>
              <a:t>Wayne Cobleigh</a:t>
            </a:r>
          </a:p>
          <a:p>
            <a:r>
              <a:rPr lang="en-US" dirty="0"/>
              <a:t>GZA</a:t>
            </a:r>
          </a:p>
          <a:p>
            <a:r>
              <a:rPr lang="en-US" dirty="0"/>
              <a:t>wayne.cobleigh@gza.com</a:t>
            </a:r>
          </a:p>
        </p:txBody>
      </p:sp>
      <p:sp>
        <p:nvSpPr>
          <p:cNvPr id="17" name="TextBox 16">
            <a:extLst>
              <a:ext uri="{FF2B5EF4-FFF2-40B4-BE49-F238E27FC236}">
                <a16:creationId xmlns:a16="http://schemas.microsoft.com/office/drawing/2014/main" id="{742BE588-C8C6-47F7-A3E9-2559303C200C}"/>
              </a:ext>
            </a:extLst>
          </p:cNvPr>
          <p:cNvSpPr txBox="1"/>
          <p:nvPr/>
        </p:nvSpPr>
        <p:spPr>
          <a:xfrm>
            <a:off x="2514600" y="3018461"/>
            <a:ext cx="2286000" cy="1200329"/>
          </a:xfrm>
          <a:prstGeom prst="rect">
            <a:avLst/>
          </a:prstGeom>
        </p:spPr>
        <p:txBody>
          <a:bodyPr wrap="square" rtlCol="0">
            <a:spAutoFit/>
          </a:bodyPr>
          <a:lstStyle/>
          <a:p>
            <a:r>
              <a:rPr lang="en-US" dirty="0"/>
              <a:t>Tom Vignale</a:t>
            </a:r>
          </a:p>
          <a:p>
            <a:r>
              <a:rPr lang="en-US" dirty="0"/>
              <a:t>Schneider Electric</a:t>
            </a:r>
          </a:p>
          <a:p>
            <a:r>
              <a:rPr lang="en-US" dirty="0"/>
              <a:t>tom.vignale@se.com</a:t>
            </a:r>
          </a:p>
          <a:p>
            <a:endParaRPr lang="en-US" dirty="0"/>
          </a:p>
        </p:txBody>
      </p:sp>
      <p:sp>
        <p:nvSpPr>
          <p:cNvPr id="18" name="TextBox 17">
            <a:extLst>
              <a:ext uri="{FF2B5EF4-FFF2-40B4-BE49-F238E27FC236}">
                <a16:creationId xmlns:a16="http://schemas.microsoft.com/office/drawing/2014/main" id="{A6B7403F-F1FD-4613-9450-2BA64389D83E}"/>
              </a:ext>
            </a:extLst>
          </p:cNvPr>
          <p:cNvSpPr txBox="1"/>
          <p:nvPr/>
        </p:nvSpPr>
        <p:spPr>
          <a:xfrm>
            <a:off x="2514600" y="4953000"/>
            <a:ext cx="3450148" cy="923330"/>
          </a:xfrm>
          <a:prstGeom prst="rect">
            <a:avLst/>
          </a:prstGeom>
        </p:spPr>
        <p:txBody>
          <a:bodyPr wrap="square" rtlCol="0">
            <a:spAutoFit/>
          </a:bodyPr>
          <a:lstStyle/>
          <a:p>
            <a:r>
              <a:rPr lang="en-US" dirty="0"/>
              <a:t>Rees  Sweeney-Taylor</a:t>
            </a:r>
          </a:p>
          <a:p>
            <a:r>
              <a:rPr lang="en-US" dirty="0"/>
              <a:t>MassCEC</a:t>
            </a:r>
          </a:p>
          <a:p>
            <a:r>
              <a:rPr lang="en-US" dirty="0"/>
              <a:t>rsweeney-taylor@masscec.com</a:t>
            </a:r>
          </a:p>
        </p:txBody>
      </p:sp>
      <p:sp>
        <p:nvSpPr>
          <p:cNvPr id="19" name="TextBox 18">
            <a:extLst>
              <a:ext uri="{FF2B5EF4-FFF2-40B4-BE49-F238E27FC236}">
                <a16:creationId xmlns:a16="http://schemas.microsoft.com/office/drawing/2014/main" id="{ED5E3D3E-709C-4B7C-9668-9AB7BF0DFB1F}"/>
              </a:ext>
            </a:extLst>
          </p:cNvPr>
          <p:cNvSpPr txBox="1"/>
          <p:nvPr/>
        </p:nvSpPr>
        <p:spPr>
          <a:xfrm>
            <a:off x="7543800" y="1305158"/>
            <a:ext cx="2475152" cy="923330"/>
          </a:xfrm>
          <a:prstGeom prst="rect">
            <a:avLst/>
          </a:prstGeom>
        </p:spPr>
        <p:txBody>
          <a:bodyPr wrap="square" rtlCol="0">
            <a:spAutoFit/>
          </a:bodyPr>
          <a:lstStyle/>
          <a:p>
            <a:r>
              <a:rPr lang="en-US" dirty="0"/>
              <a:t>William </a:t>
            </a:r>
            <a:r>
              <a:rPr lang="en-US" dirty="0" err="1"/>
              <a:t>Pfleger</a:t>
            </a:r>
            <a:endParaRPr lang="en-US" dirty="0"/>
          </a:p>
          <a:p>
            <a:r>
              <a:rPr lang="en-US" dirty="0"/>
              <a:t>Schneider Electric</a:t>
            </a:r>
          </a:p>
          <a:p>
            <a:r>
              <a:rPr lang="en-US" dirty="0"/>
              <a:t>william.pfleger@se.com</a:t>
            </a:r>
          </a:p>
        </p:txBody>
      </p:sp>
      <p:sp>
        <p:nvSpPr>
          <p:cNvPr id="20" name="TextBox 19">
            <a:extLst>
              <a:ext uri="{FF2B5EF4-FFF2-40B4-BE49-F238E27FC236}">
                <a16:creationId xmlns:a16="http://schemas.microsoft.com/office/drawing/2014/main" id="{2807A0B1-8964-4C40-BC48-D8B82348B2AD}"/>
              </a:ext>
            </a:extLst>
          </p:cNvPr>
          <p:cNvSpPr txBox="1"/>
          <p:nvPr/>
        </p:nvSpPr>
        <p:spPr>
          <a:xfrm>
            <a:off x="7620000" y="3018461"/>
            <a:ext cx="3156953" cy="923330"/>
          </a:xfrm>
          <a:prstGeom prst="rect">
            <a:avLst/>
          </a:prstGeom>
        </p:spPr>
        <p:txBody>
          <a:bodyPr wrap="square" rtlCol="0">
            <a:spAutoFit/>
          </a:bodyPr>
          <a:lstStyle/>
          <a:p>
            <a:r>
              <a:rPr lang="en-US" dirty="0"/>
              <a:t>Stephen Bern</a:t>
            </a:r>
          </a:p>
          <a:p>
            <a:r>
              <a:rPr lang="en-US" dirty="0"/>
              <a:t>Citizens Energy Corporation</a:t>
            </a:r>
          </a:p>
          <a:p>
            <a:r>
              <a:rPr lang="en-US" dirty="0"/>
              <a:t>sbern@citizensenergy.com</a:t>
            </a:r>
          </a:p>
        </p:txBody>
      </p:sp>
    </p:spTree>
    <p:extLst>
      <p:ext uri="{BB962C8B-B14F-4D97-AF65-F5344CB8AC3E}">
        <p14:creationId xmlns:p14="http://schemas.microsoft.com/office/powerpoint/2010/main" val="3384533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34BB5E-35CC-488A-8C67-37730D1D8FCE}"/>
              </a:ext>
            </a:extLst>
          </p:cNvPr>
          <p:cNvGrpSpPr>
            <a:grpSpLocks noChangeAspect="1"/>
          </p:cNvGrpSpPr>
          <p:nvPr/>
        </p:nvGrpSpPr>
        <p:grpSpPr>
          <a:xfrm>
            <a:off x="1832229" y="1447800"/>
            <a:ext cx="8275351" cy="4178242"/>
            <a:chOff x="4858964" y="7215661"/>
            <a:chExt cx="6837643" cy="3452339"/>
          </a:xfrm>
          <a:solidFill>
            <a:schemeClr val="bg1">
              <a:lumMod val="75000"/>
              <a:alpha val="50196"/>
            </a:schemeClr>
          </a:solidFill>
        </p:grpSpPr>
        <p:sp>
          <p:nvSpPr>
            <p:cNvPr id="332" name="Freeform 3">
              <a:extLst>
                <a:ext uri="{FF2B5EF4-FFF2-40B4-BE49-F238E27FC236}">
                  <a16:creationId xmlns:a16="http://schemas.microsoft.com/office/drawing/2014/main" id="{31FFB231-E1E0-464F-8FC6-369CFD408354}"/>
                </a:ext>
              </a:extLst>
            </p:cNvPr>
            <p:cNvSpPr>
              <a:spLocks/>
            </p:cNvSpPr>
            <p:nvPr/>
          </p:nvSpPr>
          <p:spPr bwMode="auto">
            <a:xfrm>
              <a:off x="5783499" y="7638825"/>
              <a:ext cx="354731" cy="167591"/>
            </a:xfrm>
            <a:custGeom>
              <a:avLst/>
              <a:gdLst>
                <a:gd name="T0" fmla="*/ 90310 w 509"/>
                <a:gd name="T1" fmla="*/ 41275 h 240"/>
                <a:gd name="T2" fmla="*/ 93478 w 509"/>
                <a:gd name="T3" fmla="*/ 44450 h 240"/>
                <a:gd name="T4" fmla="*/ 90310 w 509"/>
                <a:gd name="T5" fmla="*/ 47625 h 240"/>
                <a:gd name="T6" fmla="*/ 76050 w 509"/>
                <a:gd name="T7" fmla="*/ 44450 h 240"/>
                <a:gd name="T8" fmla="*/ 65752 w 509"/>
                <a:gd name="T9" fmla="*/ 44450 h 240"/>
                <a:gd name="T10" fmla="*/ 55453 w 509"/>
                <a:gd name="T11" fmla="*/ 44450 h 240"/>
                <a:gd name="T12" fmla="*/ 48324 w 509"/>
                <a:gd name="T13" fmla="*/ 47625 h 240"/>
                <a:gd name="T14" fmla="*/ 34064 w 509"/>
                <a:gd name="T15" fmla="*/ 47625 h 240"/>
                <a:gd name="T16" fmla="*/ 30895 w 509"/>
                <a:gd name="T17" fmla="*/ 44450 h 240"/>
                <a:gd name="T18" fmla="*/ 23766 w 509"/>
                <a:gd name="T19" fmla="*/ 44450 h 240"/>
                <a:gd name="T20" fmla="*/ 13467 w 509"/>
                <a:gd name="T21" fmla="*/ 44450 h 240"/>
                <a:gd name="T22" fmla="*/ 6338 w 509"/>
                <a:gd name="T23" fmla="*/ 37306 h 240"/>
                <a:gd name="T24" fmla="*/ 20597 w 509"/>
                <a:gd name="T25" fmla="*/ 34131 h 240"/>
                <a:gd name="T26" fmla="*/ 30895 w 509"/>
                <a:gd name="T27" fmla="*/ 34131 h 240"/>
                <a:gd name="T28" fmla="*/ 23766 w 509"/>
                <a:gd name="T29" fmla="*/ 30956 h 240"/>
                <a:gd name="T30" fmla="*/ 13467 w 509"/>
                <a:gd name="T31" fmla="*/ 30956 h 240"/>
                <a:gd name="T32" fmla="*/ 3169 w 509"/>
                <a:gd name="T33" fmla="*/ 26988 h 240"/>
                <a:gd name="T34" fmla="*/ 10298 w 509"/>
                <a:gd name="T35" fmla="*/ 23813 h 240"/>
                <a:gd name="T36" fmla="*/ 3169 w 509"/>
                <a:gd name="T37" fmla="*/ 23813 h 240"/>
                <a:gd name="T38" fmla="*/ 0 w 509"/>
                <a:gd name="T39" fmla="*/ 20638 h 240"/>
                <a:gd name="T40" fmla="*/ 13467 w 509"/>
                <a:gd name="T41" fmla="*/ 7144 h 240"/>
                <a:gd name="T42" fmla="*/ 23766 w 509"/>
                <a:gd name="T43" fmla="*/ 7144 h 240"/>
                <a:gd name="T44" fmla="*/ 27727 w 509"/>
                <a:gd name="T45" fmla="*/ 13494 h 240"/>
                <a:gd name="T46" fmla="*/ 30895 w 509"/>
                <a:gd name="T47" fmla="*/ 7144 h 240"/>
                <a:gd name="T48" fmla="*/ 41194 w 509"/>
                <a:gd name="T49" fmla="*/ 10319 h 240"/>
                <a:gd name="T50" fmla="*/ 45155 w 509"/>
                <a:gd name="T51" fmla="*/ 13494 h 240"/>
                <a:gd name="T52" fmla="*/ 48324 w 509"/>
                <a:gd name="T53" fmla="*/ 10319 h 240"/>
                <a:gd name="T54" fmla="*/ 55453 w 509"/>
                <a:gd name="T55" fmla="*/ 10319 h 240"/>
                <a:gd name="T56" fmla="*/ 55453 w 509"/>
                <a:gd name="T57" fmla="*/ 17463 h 240"/>
                <a:gd name="T58" fmla="*/ 58622 w 509"/>
                <a:gd name="T59" fmla="*/ 20638 h 240"/>
                <a:gd name="T60" fmla="*/ 58622 w 509"/>
                <a:gd name="T61" fmla="*/ 13494 h 240"/>
                <a:gd name="T62" fmla="*/ 55453 w 509"/>
                <a:gd name="T63" fmla="*/ 7144 h 240"/>
                <a:gd name="T64" fmla="*/ 61791 w 509"/>
                <a:gd name="T65" fmla="*/ 3175 h 240"/>
                <a:gd name="T66" fmla="*/ 65752 w 509"/>
                <a:gd name="T67" fmla="*/ 0 h 240"/>
                <a:gd name="T68" fmla="*/ 72882 w 509"/>
                <a:gd name="T69" fmla="*/ 0 h 240"/>
                <a:gd name="T70" fmla="*/ 76050 w 509"/>
                <a:gd name="T71" fmla="*/ 3175 h 240"/>
                <a:gd name="T72" fmla="*/ 76050 w 509"/>
                <a:gd name="T73" fmla="*/ 10319 h 240"/>
                <a:gd name="T74" fmla="*/ 76050 w 509"/>
                <a:gd name="T75" fmla="*/ 20638 h 240"/>
                <a:gd name="T76" fmla="*/ 83180 w 509"/>
                <a:gd name="T77" fmla="*/ 30956 h 240"/>
                <a:gd name="T78" fmla="*/ 100608 w 509"/>
                <a:gd name="T79" fmla="*/ 37306 h 240"/>
                <a:gd name="T80" fmla="*/ 93478 w 509"/>
                <a:gd name="T81" fmla="*/ 37306 h 2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9"/>
                <a:gd name="T124" fmla="*/ 0 h 240"/>
                <a:gd name="T125" fmla="*/ 509 w 509"/>
                <a:gd name="T126" fmla="*/ 240 h 2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9" h="240">
                  <a:moveTo>
                    <a:pt x="457" y="188"/>
                  </a:moveTo>
                  <a:lnTo>
                    <a:pt x="457" y="205"/>
                  </a:lnTo>
                  <a:lnTo>
                    <a:pt x="457" y="223"/>
                  </a:lnTo>
                  <a:lnTo>
                    <a:pt x="475" y="223"/>
                  </a:lnTo>
                  <a:lnTo>
                    <a:pt x="457" y="223"/>
                  </a:lnTo>
                  <a:lnTo>
                    <a:pt x="457" y="240"/>
                  </a:lnTo>
                  <a:lnTo>
                    <a:pt x="423" y="240"/>
                  </a:lnTo>
                  <a:lnTo>
                    <a:pt x="386" y="223"/>
                  </a:lnTo>
                  <a:lnTo>
                    <a:pt x="369" y="223"/>
                  </a:lnTo>
                  <a:lnTo>
                    <a:pt x="333" y="223"/>
                  </a:lnTo>
                  <a:lnTo>
                    <a:pt x="315" y="223"/>
                  </a:lnTo>
                  <a:lnTo>
                    <a:pt x="281" y="223"/>
                  </a:lnTo>
                  <a:lnTo>
                    <a:pt x="281" y="240"/>
                  </a:lnTo>
                  <a:lnTo>
                    <a:pt x="246" y="240"/>
                  </a:lnTo>
                  <a:lnTo>
                    <a:pt x="210" y="240"/>
                  </a:lnTo>
                  <a:lnTo>
                    <a:pt x="175" y="240"/>
                  </a:lnTo>
                  <a:lnTo>
                    <a:pt x="158" y="240"/>
                  </a:lnTo>
                  <a:lnTo>
                    <a:pt x="158" y="223"/>
                  </a:lnTo>
                  <a:lnTo>
                    <a:pt x="141" y="223"/>
                  </a:lnTo>
                  <a:lnTo>
                    <a:pt x="123" y="223"/>
                  </a:lnTo>
                  <a:lnTo>
                    <a:pt x="106" y="223"/>
                  </a:lnTo>
                  <a:lnTo>
                    <a:pt x="70" y="223"/>
                  </a:lnTo>
                  <a:lnTo>
                    <a:pt x="52" y="205"/>
                  </a:lnTo>
                  <a:lnTo>
                    <a:pt x="35" y="188"/>
                  </a:lnTo>
                  <a:lnTo>
                    <a:pt x="70" y="171"/>
                  </a:lnTo>
                  <a:lnTo>
                    <a:pt x="106" y="171"/>
                  </a:lnTo>
                  <a:lnTo>
                    <a:pt x="141" y="171"/>
                  </a:lnTo>
                  <a:lnTo>
                    <a:pt x="158" y="171"/>
                  </a:lnTo>
                  <a:lnTo>
                    <a:pt x="158" y="154"/>
                  </a:lnTo>
                  <a:lnTo>
                    <a:pt x="123" y="154"/>
                  </a:lnTo>
                  <a:lnTo>
                    <a:pt x="106" y="154"/>
                  </a:lnTo>
                  <a:lnTo>
                    <a:pt x="70" y="154"/>
                  </a:lnTo>
                  <a:lnTo>
                    <a:pt x="35" y="154"/>
                  </a:lnTo>
                  <a:lnTo>
                    <a:pt x="18" y="136"/>
                  </a:lnTo>
                  <a:lnTo>
                    <a:pt x="35" y="119"/>
                  </a:lnTo>
                  <a:lnTo>
                    <a:pt x="52" y="119"/>
                  </a:lnTo>
                  <a:lnTo>
                    <a:pt x="35" y="119"/>
                  </a:lnTo>
                  <a:lnTo>
                    <a:pt x="18" y="119"/>
                  </a:lnTo>
                  <a:lnTo>
                    <a:pt x="0" y="119"/>
                  </a:lnTo>
                  <a:lnTo>
                    <a:pt x="0" y="102"/>
                  </a:lnTo>
                  <a:lnTo>
                    <a:pt x="18" y="67"/>
                  </a:lnTo>
                  <a:lnTo>
                    <a:pt x="70" y="33"/>
                  </a:lnTo>
                  <a:lnTo>
                    <a:pt x="123" y="15"/>
                  </a:lnTo>
                  <a:lnTo>
                    <a:pt x="123" y="33"/>
                  </a:lnTo>
                  <a:lnTo>
                    <a:pt x="141" y="50"/>
                  </a:lnTo>
                  <a:lnTo>
                    <a:pt x="141" y="67"/>
                  </a:lnTo>
                  <a:lnTo>
                    <a:pt x="141" y="50"/>
                  </a:lnTo>
                  <a:lnTo>
                    <a:pt x="158" y="33"/>
                  </a:lnTo>
                  <a:lnTo>
                    <a:pt x="192" y="50"/>
                  </a:lnTo>
                  <a:lnTo>
                    <a:pt x="210" y="50"/>
                  </a:lnTo>
                  <a:lnTo>
                    <a:pt x="210" y="67"/>
                  </a:lnTo>
                  <a:lnTo>
                    <a:pt x="229" y="67"/>
                  </a:lnTo>
                  <a:lnTo>
                    <a:pt x="229" y="50"/>
                  </a:lnTo>
                  <a:lnTo>
                    <a:pt x="246" y="50"/>
                  </a:lnTo>
                  <a:lnTo>
                    <a:pt x="263" y="50"/>
                  </a:lnTo>
                  <a:lnTo>
                    <a:pt x="281" y="50"/>
                  </a:lnTo>
                  <a:lnTo>
                    <a:pt x="281" y="67"/>
                  </a:lnTo>
                  <a:lnTo>
                    <a:pt x="281" y="85"/>
                  </a:lnTo>
                  <a:lnTo>
                    <a:pt x="281" y="102"/>
                  </a:lnTo>
                  <a:lnTo>
                    <a:pt x="298" y="102"/>
                  </a:lnTo>
                  <a:lnTo>
                    <a:pt x="315" y="102"/>
                  </a:lnTo>
                  <a:lnTo>
                    <a:pt x="298" y="67"/>
                  </a:lnTo>
                  <a:lnTo>
                    <a:pt x="298" y="50"/>
                  </a:lnTo>
                  <a:lnTo>
                    <a:pt x="281" y="33"/>
                  </a:lnTo>
                  <a:lnTo>
                    <a:pt x="298" y="15"/>
                  </a:lnTo>
                  <a:lnTo>
                    <a:pt x="315" y="15"/>
                  </a:lnTo>
                  <a:lnTo>
                    <a:pt x="333" y="15"/>
                  </a:lnTo>
                  <a:lnTo>
                    <a:pt x="333" y="0"/>
                  </a:lnTo>
                  <a:lnTo>
                    <a:pt x="350" y="0"/>
                  </a:lnTo>
                  <a:lnTo>
                    <a:pt x="369" y="0"/>
                  </a:lnTo>
                  <a:lnTo>
                    <a:pt x="386" y="0"/>
                  </a:lnTo>
                  <a:lnTo>
                    <a:pt x="386" y="15"/>
                  </a:lnTo>
                  <a:lnTo>
                    <a:pt x="386" y="33"/>
                  </a:lnTo>
                  <a:lnTo>
                    <a:pt x="386" y="50"/>
                  </a:lnTo>
                  <a:lnTo>
                    <a:pt x="386" y="67"/>
                  </a:lnTo>
                  <a:lnTo>
                    <a:pt x="386" y="102"/>
                  </a:lnTo>
                  <a:lnTo>
                    <a:pt x="405" y="119"/>
                  </a:lnTo>
                  <a:lnTo>
                    <a:pt x="423" y="154"/>
                  </a:lnTo>
                  <a:lnTo>
                    <a:pt x="457" y="171"/>
                  </a:lnTo>
                  <a:lnTo>
                    <a:pt x="509" y="188"/>
                  </a:lnTo>
                  <a:lnTo>
                    <a:pt x="492" y="188"/>
                  </a:lnTo>
                  <a:lnTo>
                    <a:pt x="475" y="188"/>
                  </a:lnTo>
                  <a:lnTo>
                    <a:pt x="457" y="188"/>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33" name="Freeform 4">
              <a:extLst>
                <a:ext uri="{FF2B5EF4-FFF2-40B4-BE49-F238E27FC236}">
                  <a16:creationId xmlns:a16="http://schemas.microsoft.com/office/drawing/2014/main" id="{DA1C9285-93D3-4D96-B9C3-EC978D67F718}"/>
                </a:ext>
              </a:extLst>
            </p:cNvPr>
            <p:cNvSpPr>
              <a:spLocks/>
            </p:cNvSpPr>
            <p:nvPr/>
          </p:nvSpPr>
          <p:spPr bwMode="auto">
            <a:xfrm>
              <a:off x="5646633" y="7601117"/>
              <a:ext cx="210885" cy="132675"/>
            </a:xfrm>
            <a:custGeom>
              <a:avLst/>
              <a:gdLst>
                <a:gd name="T0" fmla="*/ 10353 w 301"/>
                <a:gd name="T1" fmla="*/ 34925 h 190"/>
                <a:gd name="T2" fmla="*/ 10353 w 301"/>
                <a:gd name="T3" fmla="*/ 30956 h 190"/>
                <a:gd name="T4" fmla="*/ 7167 w 301"/>
                <a:gd name="T5" fmla="*/ 30956 h 190"/>
                <a:gd name="T6" fmla="*/ 3982 w 301"/>
                <a:gd name="T7" fmla="*/ 30956 h 190"/>
                <a:gd name="T8" fmla="*/ 0 w 301"/>
                <a:gd name="T9" fmla="*/ 27781 h 190"/>
                <a:gd name="T10" fmla="*/ 3982 w 301"/>
                <a:gd name="T11" fmla="*/ 23813 h 190"/>
                <a:gd name="T12" fmla="*/ 10353 w 301"/>
                <a:gd name="T13" fmla="*/ 14288 h 190"/>
                <a:gd name="T14" fmla="*/ 10353 w 301"/>
                <a:gd name="T15" fmla="*/ 10319 h 190"/>
                <a:gd name="T16" fmla="*/ 10353 w 301"/>
                <a:gd name="T17" fmla="*/ 7938 h 190"/>
                <a:gd name="T18" fmla="*/ 10353 w 301"/>
                <a:gd name="T19" fmla="*/ 3969 h 190"/>
                <a:gd name="T20" fmla="*/ 7167 w 301"/>
                <a:gd name="T21" fmla="*/ 3969 h 190"/>
                <a:gd name="T22" fmla="*/ 10353 w 301"/>
                <a:gd name="T23" fmla="*/ 0 h 190"/>
                <a:gd name="T24" fmla="*/ 14335 w 301"/>
                <a:gd name="T25" fmla="*/ 0 h 190"/>
                <a:gd name="T26" fmla="*/ 21502 w 301"/>
                <a:gd name="T27" fmla="*/ 3969 h 190"/>
                <a:gd name="T28" fmla="*/ 24688 w 301"/>
                <a:gd name="T29" fmla="*/ 0 h 190"/>
                <a:gd name="T30" fmla="*/ 27874 w 301"/>
                <a:gd name="T31" fmla="*/ 0 h 190"/>
                <a:gd name="T32" fmla="*/ 31856 w 301"/>
                <a:gd name="T33" fmla="*/ 3969 h 190"/>
                <a:gd name="T34" fmla="*/ 35837 w 301"/>
                <a:gd name="T35" fmla="*/ 3969 h 190"/>
                <a:gd name="T36" fmla="*/ 39023 w 301"/>
                <a:gd name="T37" fmla="*/ 7938 h 190"/>
                <a:gd name="T38" fmla="*/ 43005 w 301"/>
                <a:gd name="T39" fmla="*/ 3969 h 190"/>
                <a:gd name="T40" fmla="*/ 46191 w 301"/>
                <a:gd name="T41" fmla="*/ 3969 h 190"/>
                <a:gd name="T42" fmla="*/ 49376 w 301"/>
                <a:gd name="T43" fmla="*/ 7938 h 190"/>
                <a:gd name="T44" fmla="*/ 56544 w 301"/>
                <a:gd name="T45" fmla="*/ 10319 h 190"/>
                <a:gd name="T46" fmla="*/ 60526 w 301"/>
                <a:gd name="T47" fmla="*/ 10319 h 190"/>
                <a:gd name="T48" fmla="*/ 56544 w 301"/>
                <a:gd name="T49" fmla="*/ 14288 h 190"/>
                <a:gd name="T50" fmla="*/ 49376 w 301"/>
                <a:gd name="T51" fmla="*/ 17463 h 190"/>
                <a:gd name="T52" fmla="*/ 46191 w 301"/>
                <a:gd name="T53" fmla="*/ 17463 h 190"/>
                <a:gd name="T54" fmla="*/ 39023 w 301"/>
                <a:gd name="T55" fmla="*/ 20638 h 190"/>
                <a:gd name="T56" fmla="*/ 35837 w 301"/>
                <a:gd name="T57" fmla="*/ 23813 h 190"/>
                <a:gd name="T58" fmla="*/ 31856 w 301"/>
                <a:gd name="T59" fmla="*/ 30956 h 190"/>
                <a:gd name="T60" fmla="*/ 27874 w 301"/>
                <a:gd name="T61" fmla="*/ 34925 h 190"/>
                <a:gd name="T62" fmla="*/ 21502 w 301"/>
                <a:gd name="T63" fmla="*/ 34925 h 190"/>
                <a:gd name="T64" fmla="*/ 14335 w 301"/>
                <a:gd name="T65" fmla="*/ 38100 h 190"/>
                <a:gd name="T66" fmla="*/ 14335 w 301"/>
                <a:gd name="T67" fmla="*/ 34925 h 190"/>
                <a:gd name="T68" fmla="*/ 10353 w 301"/>
                <a:gd name="T69" fmla="*/ 34925 h 19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1"/>
                <a:gd name="T106" fmla="*/ 0 h 190"/>
                <a:gd name="T107" fmla="*/ 301 w 301"/>
                <a:gd name="T108" fmla="*/ 190 h 19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1" h="190">
                  <a:moveTo>
                    <a:pt x="51" y="173"/>
                  </a:moveTo>
                  <a:lnTo>
                    <a:pt x="51" y="156"/>
                  </a:lnTo>
                  <a:lnTo>
                    <a:pt x="34" y="156"/>
                  </a:lnTo>
                  <a:lnTo>
                    <a:pt x="17" y="156"/>
                  </a:lnTo>
                  <a:lnTo>
                    <a:pt x="0" y="139"/>
                  </a:lnTo>
                  <a:lnTo>
                    <a:pt x="17" y="121"/>
                  </a:lnTo>
                  <a:lnTo>
                    <a:pt x="51" y="69"/>
                  </a:lnTo>
                  <a:lnTo>
                    <a:pt x="51" y="54"/>
                  </a:lnTo>
                  <a:lnTo>
                    <a:pt x="51" y="37"/>
                  </a:lnTo>
                  <a:lnTo>
                    <a:pt x="51" y="20"/>
                  </a:lnTo>
                  <a:lnTo>
                    <a:pt x="34" y="20"/>
                  </a:lnTo>
                  <a:lnTo>
                    <a:pt x="51" y="0"/>
                  </a:lnTo>
                  <a:lnTo>
                    <a:pt x="71" y="0"/>
                  </a:lnTo>
                  <a:lnTo>
                    <a:pt x="105" y="20"/>
                  </a:lnTo>
                  <a:lnTo>
                    <a:pt x="122" y="0"/>
                  </a:lnTo>
                  <a:lnTo>
                    <a:pt x="140" y="0"/>
                  </a:lnTo>
                  <a:lnTo>
                    <a:pt x="159" y="20"/>
                  </a:lnTo>
                  <a:lnTo>
                    <a:pt x="178" y="20"/>
                  </a:lnTo>
                  <a:lnTo>
                    <a:pt x="195" y="37"/>
                  </a:lnTo>
                  <a:lnTo>
                    <a:pt x="213" y="20"/>
                  </a:lnTo>
                  <a:lnTo>
                    <a:pt x="230" y="20"/>
                  </a:lnTo>
                  <a:lnTo>
                    <a:pt x="247" y="37"/>
                  </a:lnTo>
                  <a:lnTo>
                    <a:pt x="284" y="54"/>
                  </a:lnTo>
                  <a:lnTo>
                    <a:pt x="301" y="54"/>
                  </a:lnTo>
                  <a:lnTo>
                    <a:pt x="284" y="69"/>
                  </a:lnTo>
                  <a:lnTo>
                    <a:pt x="247" y="87"/>
                  </a:lnTo>
                  <a:lnTo>
                    <a:pt x="230" y="87"/>
                  </a:lnTo>
                  <a:lnTo>
                    <a:pt x="195" y="104"/>
                  </a:lnTo>
                  <a:lnTo>
                    <a:pt x="178" y="121"/>
                  </a:lnTo>
                  <a:lnTo>
                    <a:pt x="159" y="156"/>
                  </a:lnTo>
                  <a:lnTo>
                    <a:pt x="140" y="173"/>
                  </a:lnTo>
                  <a:lnTo>
                    <a:pt x="105" y="173"/>
                  </a:lnTo>
                  <a:lnTo>
                    <a:pt x="71" y="190"/>
                  </a:lnTo>
                  <a:lnTo>
                    <a:pt x="71" y="173"/>
                  </a:lnTo>
                  <a:lnTo>
                    <a:pt x="51" y="173"/>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34" name="Freeform 5">
              <a:extLst>
                <a:ext uri="{FF2B5EF4-FFF2-40B4-BE49-F238E27FC236}">
                  <a16:creationId xmlns:a16="http://schemas.microsoft.com/office/drawing/2014/main" id="{F64F8AF0-41F6-4932-A43E-B629D6E691B6}"/>
                </a:ext>
              </a:extLst>
            </p:cNvPr>
            <p:cNvSpPr>
              <a:spLocks/>
            </p:cNvSpPr>
            <p:nvPr/>
          </p:nvSpPr>
          <p:spPr bwMode="auto">
            <a:xfrm>
              <a:off x="5808637" y="7517322"/>
              <a:ext cx="229039" cy="96364"/>
            </a:xfrm>
            <a:custGeom>
              <a:avLst/>
              <a:gdLst>
                <a:gd name="T0" fmla="*/ 20637 w 328"/>
                <a:gd name="T1" fmla="*/ 23813 h 138"/>
                <a:gd name="T2" fmla="*/ 20637 w 328"/>
                <a:gd name="T3" fmla="*/ 23813 h 138"/>
                <a:gd name="T4" fmla="*/ 23812 w 328"/>
                <a:gd name="T5" fmla="*/ 19844 h 138"/>
                <a:gd name="T6" fmla="*/ 20637 w 328"/>
                <a:gd name="T7" fmla="*/ 16669 h 138"/>
                <a:gd name="T8" fmla="*/ 16669 w 328"/>
                <a:gd name="T9" fmla="*/ 19844 h 138"/>
                <a:gd name="T10" fmla="*/ 10319 w 328"/>
                <a:gd name="T11" fmla="*/ 19844 h 138"/>
                <a:gd name="T12" fmla="*/ 3969 w 328"/>
                <a:gd name="T13" fmla="*/ 19844 h 138"/>
                <a:gd name="T14" fmla="*/ 0 w 328"/>
                <a:gd name="T15" fmla="*/ 16669 h 138"/>
                <a:gd name="T16" fmla="*/ 3969 w 328"/>
                <a:gd name="T17" fmla="*/ 13494 h 138"/>
                <a:gd name="T18" fmla="*/ 10319 w 328"/>
                <a:gd name="T19" fmla="*/ 13494 h 138"/>
                <a:gd name="T20" fmla="*/ 10319 w 328"/>
                <a:gd name="T21" fmla="*/ 13494 h 138"/>
                <a:gd name="T22" fmla="*/ 3969 w 328"/>
                <a:gd name="T23" fmla="*/ 13494 h 138"/>
                <a:gd name="T24" fmla="*/ 7144 w 328"/>
                <a:gd name="T25" fmla="*/ 9525 h 138"/>
                <a:gd name="T26" fmla="*/ 14288 w 328"/>
                <a:gd name="T27" fmla="*/ 9525 h 138"/>
                <a:gd name="T28" fmla="*/ 14288 w 328"/>
                <a:gd name="T29" fmla="*/ 9525 h 138"/>
                <a:gd name="T30" fmla="*/ 7144 w 328"/>
                <a:gd name="T31" fmla="*/ 9525 h 138"/>
                <a:gd name="T32" fmla="*/ 10319 w 328"/>
                <a:gd name="T33" fmla="*/ 7144 h 138"/>
                <a:gd name="T34" fmla="*/ 10319 w 328"/>
                <a:gd name="T35" fmla="*/ 3175 h 138"/>
                <a:gd name="T36" fmla="*/ 16669 w 328"/>
                <a:gd name="T37" fmla="*/ 3175 h 138"/>
                <a:gd name="T38" fmla="*/ 23812 w 328"/>
                <a:gd name="T39" fmla="*/ 7144 h 138"/>
                <a:gd name="T40" fmla="*/ 34131 w 328"/>
                <a:gd name="T41" fmla="*/ 13494 h 138"/>
                <a:gd name="T42" fmla="*/ 44450 w 328"/>
                <a:gd name="T43" fmla="*/ 13494 h 138"/>
                <a:gd name="T44" fmla="*/ 44450 w 328"/>
                <a:gd name="T45" fmla="*/ 13494 h 138"/>
                <a:gd name="T46" fmla="*/ 44450 w 328"/>
                <a:gd name="T47" fmla="*/ 9525 h 138"/>
                <a:gd name="T48" fmla="*/ 40481 w 328"/>
                <a:gd name="T49" fmla="*/ 7144 h 138"/>
                <a:gd name="T50" fmla="*/ 37306 w 328"/>
                <a:gd name="T51" fmla="*/ 3175 h 138"/>
                <a:gd name="T52" fmla="*/ 44450 w 328"/>
                <a:gd name="T53" fmla="*/ 0 h 138"/>
                <a:gd name="T54" fmla="*/ 47625 w 328"/>
                <a:gd name="T55" fmla="*/ 3175 h 138"/>
                <a:gd name="T56" fmla="*/ 51594 w 328"/>
                <a:gd name="T57" fmla="*/ 9525 h 138"/>
                <a:gd name="T58" fmla="*/ 61913 w 328"/>
                <a:gd name="T59" fmla="*/ 7144 h 138"/>
                <a:gd name="T60" fmla="*/ 65088 w 328"/>
                <a:gd name="T61" fmla="*/ 9525 h 138"/>
                <a:gd name="T62" fmla="*/ 61913 w 328"/>
                <a:gd name="T63" fmla="*/ 19844 h 138"/>
                <a:gd name="T64" fmla="*/ 47625 w 328"/>
                <a:gd name="T65" fmla="*/ 19844 h 138"/>
                <a:gd name="T66" fmla="*/ 37306 w 328"/>
                <a:gd name="T67" fmla="*/ 23813 h 138"/>
                <a:gd name="T68" fmla="*/ 30956 w 328"/>
                <a:gd name="T69" fmla="*/ 23813 h 138"/>
                <a:gd name="T70" fmla="*/ 23812 w 328"/>
                <a:gd name="T71" fmla="*/ 27781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8"/>
                <a:gd name="T109" fmla="*/ 0 h 138"/>
                <a:gd name="T110" fmla="*/ 328 w 328"/>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8" h="138">
                  <a:moveTo>
                    <a:pt x="121" y="138"/>
                  </a:moveTo>
                  <a:lnTo>
                    <a:pt x="104" y="120"/>
                  </a:lnTo>
                  <a:lnTo>
                    <a:pt x="86" y="120"/>
                  </a:lnTo>
                  <a:lnTo>
                    <a:pt x="104" y="120"/>
                  </a:lnTo>
                  <a:lnTo>
                    <a:pt x="121" y="120"/>
                  </a:lnTo>
                  <a:lnTo>
                    <a:pt x="121" y="103"/>
                  </a:lnTo>
                  <a:lnTo>
                    <a:pt x="104" y="103"/>
                  </a:lnTo>
                  <a:lnTo>
                    <a:pt x="104" y="86"/>
                  </a:lnTo>
                  <a:lnTo>
                    <a:pt x="86" y="86"/>
                  </a:lnTo>
                  <a:lnTo>
                    <a:pt x="86" y="103"/>
                  </a:lnTo>
                  <a:lnTo>
                    <a:pt x="69" y="103"/>
                  </a:lnTo>
                  <a:lnTo>
                    <a:pt x="52" y="103"/>
                  </a:lnTo>
                  <a:lnTo>
                    <a:pt x="34" y="103"/>
                  </a:lnTo>
                  <a:lnTo>
                    <a:pt x="17" y="103"/>
                  </a:lnTo>
                  <a:lnTo>
                    <a:pt x="0" y="103"/>
                  </a:lnTo>
                  <a:lnTo>
                    <a:pt x="0" y="86"/>
                  </a:lnTo>
                  <a:lnTo>
                    <a:pt x="0" y="69"/>
                  </a:lnTo>
                  <a:lnTo>
                    <a:pt x="17" y="69"/>
                  </a:lnTo>
                  <a:lnTo>
                    <a:pt x="34" y="69"/>
                  </a:lnTo>
                  <a:lnTo>
                    <a:pt x="52" y="69"/>
                  </a:lnTo>
                  <a:lnTo>
                    <a:pt x="69" y="69"/>
                  </a:lnTo>
                  <a:lnTo>
                    <a:pt x="52" y="69"/>
                  </a:lnTo>
                  <a:lnTo>
                    <a:pt x="34" y="69"/>
                  </a:lnTo>
                  <a:lnTo>
                    <a:pt x="17" y="69"/>
                  </a:lnTo>
                  <a:lnTo>
                    <a:pt x="17" y="51"/>
                  </a:lnTo>
                  <a:lnTo>
                    <a:pt x="34" y="51"/>
                  </a:lnTo>
                  <a:lnTo>
                    <a:pt x="52" y="51"/>
                  </a:lnTo>
                  <a:lnTo>
                    <a:pt x="69" y="51"/>
                  </a:lnTo>
                  <a:lnTo>
                    <a:pt x="86" y="51"/>
                  </a:lnTo>
                  <a:lnTo>
                    <a:pt x="69" y="51"/>
                  </a:lnTo>
                  <a:lnTo>
                    <a:pt x="52" y="51"/>
                  </a:lnTo>
                  <a:lnTo>
                    <a:pt x="34" y="51"/>
                  </a:lnTo>
                  <a:lnTo>
                    <a:pt x="34" y="34"/>
                  </a:lnTo>
                  <a:lnTo>
                    <a:pt x="52" y="34"/>
                  </a:lnTo>
                  <a:lnTo>
                    <a:pt x="69" y="34"/>
                  </a:lnTo>
                  <a:lnTo>
                    <a:pt x="52" y="17"/>
                  </a:lnTo>
                  <a:lnTo>
                    <a:pt x="69" y="17"/>
                  </a:lnTo>
                  <a:lnTo>
                    <a:pt x="86" y="17"/>
                  </a:lnTo>
                  <a:lnTo>
                    <a:pt x="104" y="34"/>
                  </a:lnTo>
                  <a:lnTo>
                    <a:pt x="121" y="34"/>
                  </a:lnTo>
                  <a:lnTo>
                    <a:pt x="138" y="51"/>
                  </a:lnTo>
                  <a:lnTo>
                    <a:pt x="173" y="69"/>
                  </a:lnTo>
                  <a:lnTo>
                    <a:pt x="207" y="69"/>
                  </a:lnTo>
                  <a:lnTo>
                    <a:pt x="225" y="69"/>
                  </a:lnTo>
                  <a:lnTo>
                    <a:pt x="242" y="69"/>
                  </a:lnTo>
                  <a:lnTo>
                    <a:pt x="225" y="69"/>
                  </a:lnTo>
                  <a:lnTo>
                    <a:pt x="207" y="69"/>
                  </a:lnTo>
                  <a:lnTo>
                    <a:pt x="225" y="51"/>
                  </a:lnTo>
                  <a:lnTo>
                    <a:pt x="225" y="34"/>
                  </a:lnTo>
                  <a:lnTo>
                    <a:pt x="207" y="34"/>
                  </a:lnTo>
                  <a:lnTo>
                    <a:pt x="190" y="34"/>
                  </a:lnTo>
                  <a:lnTo>
                    <a:pt x="190" y="17"/>
                  </a:lnTo>
                  <a:lnTo>
                    <a:pt x="207" y="0"/>
                  </a:lnTo>
                  <a:lnTo>
                    <a:pt x="225" y="0"/>
                  </a:lnTo>
                  <a:lnTo>
                    <a:pt x="242" y="0"/>
                  </a:lnTo>
                  <a:lnTo>
                    <a:pt x="242" y="17"/>
                  </a:lnTo>
                  <a:lnTo>
                    <a:pt x="242" y="34"/>
                  </a:lnTo>
                  <a:lnTo>
                    <a:pt x="259" y="51"/>
                  </a:lnTo>
                  <a:lnTo>
                    <a:pt x="294" y="51"/>
                  </a:lnTo>
                  <a:lnTo>
                    <a:pt x="311" y="34"/>
                  </a:lnTo>
                  <a:lnTo>
                    <a:pt x="311" y="51"/>
                  </a:lnTo>
                  <a:lnTo>
                    <a:pt x="328" y="51"/>
                  </a:lnTo>
                  <a:lnTo>
                    <a:pt x="328" y="69"/>
                  </a:lnTo>
                  <a:lnTo>
                    <a:pt x="311" y="103"/>
                  </a:lnTo>
                  <a:lnTo>
                    <a:pt x="294" y="103"/>
                  </a:lnTo>
                  <a:lnTo>
                    <a:pt x="242" y="103"/>
                  </a:lnTo>
                  <a:lnTo>
                    <a:pt x="225" y="120"/>
                  </a:lnTo>
                  <a:lnTo>
                    <a:pt x="190" y="120"/>
                  </a:lnTo>
                  <a:lnTo>
                    <a:pt x="173" y="120"/>
                  </a:lnTo>
                  <a:lnTo>
                    <a:pt x="155" y="120"/>
                  </a:lnTo>
                  <a:lnTo>
                    <a:pt x="138" y="120"/>
                  </a:lnTo>
                  <a:lnTo>
                    <a:pt x="121" y="138"/>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35" name="Freeform 6">
              <a:extLst>
                <a:ext uri="{FF2B5EF4-FFF2-40B4-BE49-F238E27FC236}">
                  <a16:creationId xmlns:a16="http://schemas.microsoft.com/office/drawing/2014/main" id="{0602EBD8-E46C-4752-9DDF-212EE0836772}"/>
                </a:ext>
              </a:extLst>
            </p:cNvPr>
            <p:cNvSpPr>
              <a:spLocks/>
            </p:cNvSpPr>
            <p:nvPr/>
          </p:nvSpPr>
          <p:spPr bwMode="auto">
            <a:xfrm>
              <a:off x="5708084" y="7492184"/>
              <a:ext cx="136865" cy="72621"/>
            </a:xfrm>
            <a:custGeom>
              <a:avLst/>
              <a:gdLst>
                <a:gd name="T0" fmla="*/ 38894 w 196"/>
                <a:gd name="T1" fmla="*/ 0 h 104"/>
                <a:gd name="T2" fmla="*/ 38894 w 196"/>
                <a:gd name="T3" fmla="*/ 3969 h 104"/>
                <a:gd name="T4" fmla="*/ 35719 w 196"/>
                <a:gd name="T5" fmla="*/ 3969 h 104"/>
                <a:gd name="T6" fmla="*/ 35719 w 196"/>
                <a:gd name="T7" fmla="*/ 7144 h 104"/>
                <a:gd name="T8" fmla="*/ 38894 w 196"/>
                <a:gd name="T9" fmla="*/ 7144 h 104"/>
                <a:gd name="T10" fmla="*/ 35719 w 196"/>
                <a:gd name="T11" fmla="*/ 7144 h 104"/>
                <a:gd name="T12" fmla="*/ 28575 w 196"/>
                <a:gd name="T13" fmla="*/ 14288 h 104"/>
                <a:gd name="T14" fmla="*/ 24606 w 196"/>
                <a:gd name="T15" fmla="*/ 10319 h 104"/>
                <a:gd name="T16" fmla="*/ 24606 w 196"/>
                <a:gd name="T17" fmla="*/ 7144 h 104"/>
                <a:gd name="T18" fmla="*/ 20637 w 196"/>
                <a:gd name="T19" fmla="*/ 10319 h 104"/>
                <a:gd name="T20" fmla="*/ 20637 w 196"/>
                <a:gd name="T21" fmla="*/ 14288 h 104"/>
                <a:gd name="T22" fmla="*/ 18256 w 196"/>
                <a:gd name="T23" fmla="*/ 14288 h 104"/>
                <a:gd name="T24" fmla="*/ 18256 w 196"/>
                <a:gd name="T25" fmla="*/ 17463 h 104"/>
                <a:gd name="T26" fmla="*/ 18256 w 196"/>
                <a:gd name="T27" fmla="*/ 20638 h 104"/>
                <a:gd name="T28" fmla="*/ 14288 w 196"/>
                <a:gd name="T29" fmla="*/ 20638 h 104"/>
                <a:gd name="T30" fmla="*/ 10319 w 196"/>
                <a:gd name="T31" fmla="*/ 20638 h 104"/>
                <a:gd name="T32" fmla="*/ 10319 w 196"/>
                <a:gd name="T33" fmla="*/ 17463 h 104"/>
                <a:gd name="T34" fmla="*/ 7144 w 196"/>
                <a:gd name="T35" fmla="*/ 17463 h 104"/>
                <a:gd name="T36" fmla="*/ 3969 w 196"/>
                <a:gd name="T37" fmla="*/ 17463 h 104"/>
                <a:gd name="T38" fmla="*/ 0 w 196"/>
                <a:gd name="T39" fmla="*/ 17463 h 104"/>
                <a:gd name="T40" fmla="*/ 0 w 196"/>
                <a:gd name="T41" fmla="*/ 14288 h 104"/>
                <a:gd name="T42" fmla="*/ 3969 w 196"/>
                <a:gd name="T43" fmla="*/ 10319 h 104"/>
                <a:gd name="T44" fmla="*/ 7144 w 196"/>
                <a:gd name="T45" fmla="*/ 10319 h 104"/>
                <a:gd name="T46" fmla="*/ 10319 w 196"/>
                <a:gd name="T47" fmla="*/ 7144 h 104"/>
                <a:gd name="T48" fmla="*/ 14288 w 196"/>
                <a:gd name="T49" fmla="*/ 7144 h 104"/>
                <a:gd name="T50" fmla="*/ 18256 w 196"/>
                <a:gd name="T51" fmla="*/ 7144 h 104"/>
                <a:gd name="T52" fmla="*/ 18256 w 196"/>
                <a:gd name="T53" fmla="*/ 3969 h 104"/>
                <a:gd name="T54" fmla="*/ 20637 w 196"/>
                <a:gd name="T55" fmla="*/ 0 h 104"/>
                <a:gd name="T56" fmla="*/ 24606 w 196"/>
                <a:gd name="T57" fmla="*/ 0 h 104"/>
                <a:gd name="T58" fmla="*/ 28575 w 196"/>
                <a:gd name="T59" fmla="*/ 0 h 104"/>
                <a:gd name="T60" fmla="*/ 35719 w 196"/>
                <a:gd name="T61" fmla="*/ 0 h 104"/>
                <a:gd name="T62" fmla="*/ 38894 w 196"/>
                <a:gd name="T63" fmla="*/ 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6"/>
                <a:gd name="T97" fmla="*/ 0 h 104"/>
                <a:gd name="T98" fmla="*/ 196 w 196"/>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6" h="104">
                  <a:moveTo>
                    <a:pt x="196" y="0"/>
                  </a:moveTo>
                  <a:lnTo>
                    <a:pt x="196" y="17"/>
                  </a:lnTo>
                  <a:lnTo>
                    <a:pt x="177" y="17"/>
                  </a:lnTo>
                  <a:lnTo>
                    <a:pt x="177" y="35"/>
                  </a:lnTo>
                  <a:lnTo>
                    <a:pt x="196" y="35"/>
                  </a:lnTo>
                  <a:lnTo>
                    <a:pt x="177" y="35"/>
                  </a:lnTo>
                  <a:lnTo>
                    <a:pt x="142" y="69"/>
                  </a:lnTo>
                  <a:lnTo>
                    <a:pt x="125" y="52"/>
                  </a:lnTo>
                  <a:lnTo>
                    <a:pt x="125" y="35"/>
                  </a:lnTo>
                  <a:lnTo>
                    <a:pt x="107" y="52"/>
                  </a:lnTo>
                  <a:lnTo>
                    <a:pt x="107" y="69"/>
                  </a:lnTo>
                  <a:lnTo>
                    <a:pt x="90" y="69"/>
                  </a:lnTo>
                  <a:lnTo>
                    <a:pt x="90" y="86"/>
                  </a:lnTo>
                  <a:lnTo>
                    <a:pt x="90" y="104"/>
                  </a:lnTo>
                  <a:lnTo>
                    <a:pt x="69" y="104"/>
                  </a:lnTo>
                  <a:lnTo>
                    <a:pt x="52" y="104"/>
                  </a:lnTo>
                  <a:lnTo>
                    <a:pt x="52" y="86"/>
                  </a:lnTo>
                  <a:lnTo>
                    <a:pt x="34" y="86"/>
                  </a:lnTo>
                  <a:lnTo>
                    <a:pt x="17" y="86"/>
                  </a:lnTo>
                  <a:lnTo>
                    <a:pt x="0" y="86"/>
                  </a:lnTo>
                  <a:lnTo>
                    <a:pt x="0" y="69"/>
                  </a:lnTo>
                  <a:lnTo>
                    <a:pt x="17" y="52"/>
                  </a:lnTo>
                  <a:lnTo>
                    <a:pt x="34" y="52"/>
                  </a:lnTo>
                  <a:lnTo>
                    <a:pt x="52" y="35"/>
                  </a:lnTo>
                  <a:lnTo>
                    <a:pt x="69" y="35"/>
                  </a:lnTo>
                  <a:lnTo>
                    <a:pt x="90" y="35"/>
                  </a:lnTo>
                  <a:lnTo>
                    <a:pt x="90" y="17"/>
                  </a:lnTo>
                  <a:lnTo>
                    <a:pt x="107" y="0"/>
                  </a:lnTo>
                  <a:lnTo>
                    <a:pt x="125" y="0"/>
                  </a:lnTo>
                  <a:lnTo>
                    <a:pt x="142" y="0"/>
                  </a:lnTo>
                  <a:lnTo>
                    <a:pt x="177" y="0"/>
                  </a:lnTo>
                  <a:lnTo>
                    <a:pt x="196" y="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36" name="Freeform 7">
              <a:extLst>
                <a:ext uri="{FF2B5EF4-FFF2-40B4-BE49-F238E27FC236}">
                  <a16:creationId xmlns:a16="http://schemas.microsoft.com/office/drawing/2014/main" id="{FA48133D-690F-4A56-BA45-1CB5BD39E814}"/>
                </a:ext>
              </a:extLst>
            </p:cNvPr>
            <p:cNvSpPr>
              <a:spLocks/>
            </p:cNvSpPr>
            <p:nvPr/>
          </p:nvSpPr>
          <p:spPr bwMode="auto">
            <a:xfrm>
              <a:off x="5891035" y="7444701"/>
              <a:ext cx="74019" cy="25139"/>
            </a:xfrm>
            <a:custGeom>
              <a:avLst/>
              <a:gdLst>
                <a:gd name="T0" fmla="*/ 7144 w 106"/>
                <a:gd name="T1" fmla="*/ 7144 h 36"/>
                <a:gd name="T2" fmla="*/ 3969 w 106"/>
                <a:gd name="T3" fmla="*/ 3969 h 36"/>
                <a:gd name="T4" fmla="*/ 0 w 106"/>
                <a:gd name="T5" fmla="*/ 3969 h 36"/>
                <a:gd name="T6" fmla="*/ 0 w 106"/>
                <a:gd name="T7" fmla="*/ 7144 h 36"/>
                <a:gd name="T8" fmla="*/ 0 w 106"/>
                <a:gd name="T9" fmla="*/ 0 h 36"/>
                <a:gd name="T10" fmla="*/ 7144 w 106"/>
                <a:gd name="T11" fmla="*/ 0 h 36"/>
                <a:gd name="T12" fmla="*/ 10319 w 106"/>
                <a:gd name="T13" fmla="*/ 0 h 36"/>
                <a:gd name="T14" fmla="*/ 14288 w 106"/>
                <a:gd name="T15" fmla="*/ 0 h 36"/>
                <a:gd name="T16" fmla="*/ 17463 w 106"/>
                <a:gd name="T17" fmla="*/ 0 h 36"/>
                <a:gd name="T18" fmla="*/ 21431 w 106"/>
                <a:gd name="T19" fmla="*/ 3969 h 36"/>
                <a:gd name="T20" fmla="*/ 17463 w 106"/>
                <a:gd name="T21" fmla="*/ 3969 h 36"/>
                <a:gd name="T22" fmla="*/ 14288 w 106"/>
                <a:gd name="T23" fmla="*/ 7144 h 36"/>
                <a:gd name="T24" fmla="*/ 10319 w 106"/>
                <a:gd name="T25" fmla="*/ 7144 h 36"/>
                <a:gd name="T26" fmla="*/ 7144 w 106"/>
                <a:gd name="T27" fmla="*/ 7144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6"/>
                <a:gd name="T43" fmla="*/ 0 h 36"/>
                <a:gd name="T44" fmla="*/ 106 w 106"/>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6" h="36">
                  <a:moveTo>
                    <a:pt x="36" y="36"/>
                  </a:moveTo>
                  <a:lnTo>
                    <a:pt x="17" y="17"/>
                  </a:lnTo>
                  <a:lnTo>
                    <a:pt x="0" y="17"/>
                  </a:lnTo>
                  <a:lnTo>
                    <a:pt x="0" y="36"/>
                  </a:lnTo>
                  <a:lnTo>
                    <a:pt x="0" y="0"/>
                  </a:lnTo>
                  <a:lnTo>
                    <a:pt x="36" y="0"/>
                  </a:lnTo>
                  <a:lnTo>
                    <a:pt x="54" y="0"/>
                  </a:lnTo>
                  <a:lnTo>
                    <a:pt x="71" y="0"/>
                  </a:lnTo>
                  <a:lnTo>
                    <a:pt x="88" y="0"/>
                  </a:lnTo>
                  <a:lnTo>
                    <a:pt x="106" y="17"/>
                  </a:lnTo>
                  <a:lnTo>
                    <a:pt x="88" y="17"/>
                  </a:lnTo>
                  <a:lnTo>
                    <a:pt x="71" y="36"/>
                  </a:lnTo>
                  <a:lnTo>
                    <a:pt x="54" y="36"/>
                  </a:lnTo>
                  <a:lnTo>
                    <a:pt x="36" y="36"/>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37" name="Freeform 8">
              <a:extLst>
                <a:ext uri="{FF2B5EF4-FFF2-40B4-BE49-F238E27FC236}">
                  <a16:creationId xmlns:a16="http://schemas.microsoft.com/office/drawing/2014/main" id="{16332920-8051-476A-BC33-748B6D7F1843}"/>
                </a:ext>
              </a:extLst>
            </p:cNvPr>
            <p:cNvSpPr>
              <a:spLocks/>
            </p:cNvSpPr>
            <p:nvPr/>
          </p:nvSpPr>
          <p:spPr bwMode="auto">
            <a:xfrm>
              <a:off x="5891035" y="7469838"/>
              <a:ext cx="62845" cy="36311"/>
            </a:xfrm>
            <a:custGeom>
              <a:avLst/>
              <a:gdLst>
                <a:gd name="T0" fmla="*/ 14612 w 88"/>
                <a:gd name="T1" fmla="*/ 3969 h 52"/>
                <a:gd name="T2" fmla="*/ 11365 w 88"/>
                <a:gd name="T3" fmla="*/ 7144 h 52"/>
                <a:gd name="T4" fmla="*/ 4059 w 88"/>
                <a:gd name="T5" fmla="*/ 10319 h 52"/>
                <a:gd name="T6" fmla="*/ 0 w 88"/>
                <a:gd name="T7" fmla="*/ 7144 h 52"/>
                <a:gd name="T8" fmla="*/ 0 w 88"/>
                <a:gd name="T9" fmla="*/ 3969 h 52"/>
                <a:gd name="T10" fmla="*/ 0 w 88"/>
                <a:gd name="T11" fmla="*/ 0 h 52"/>
                <a:gd name="T12" fmla="*/ 11365 w 88"/>
                <a:gd name="T13" fmla="*/ 0 h 52"/>
                <a:gd name="T14" fmla="*/ 14612 w 88"/>
                <a:gd name="T15" fmla="*/ 0 h 52"/>
                <a:gd name="T16" fmla="*/ 18671 w 88"/>
                <a:gd name="T17" fmla="*/ 0 h 52"/>
                <a:gd name="T18" fmla="*/ 18671 w 88"/>
                <a:gd name="T19" fmla="*/ 3969 h 52"/>
                <a:gd name="T20" fmla="*/ 14612 w 88"/>
                <a:gd name="T21" fmla="*/ 3969 h 52"/>
                <a:gd name="T22" fmla="*/ 11365 w 88"/>
                <a:gd name="T23" fmla="*/ 3969 h 52"/>
                <a:gd name="T24" fmla="*/ 14612 w 88"/>
                <a:gd name="T25" fmla="*/ 3969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
                <a:gd name="T40" fmla="*/ 0 h 52"/>
                <a:gd name="T41" fmla="*/ 88 w 88"/>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 h="52">
                  <a:moveTo>
                    <a:pt x="71" y="18"/>
                  </a:moveTo>
                  <a:lnTo>
                    <a:pt x="54" y="35"/>
                  </a:lnTo>
                  <a:lnTo>
                    <a:pt x="17" y="52"/>
                  </a:lnTo>
                  <a:lnTo>
                    <a:pt x="0" y="35"/>
                  </a:lnTo>
                  <a:lnTo>
                    <a:pt x="0" y="18"/>
                  </a:lnTo>
                  <a:lnTo>
                    <a:pt x="0" y="0"/>
                  </a:lnTo>
                  <a:lnTo>
                    <a:pt x="54" y="0"/>
                  </a:lnTo>
                  <a:lnTo>
                    <a:pt x="71" y="0"/>
                  </a:lnTo>
                  <a:lnTo>
                    <a:pt x="88" y="0"/>
                  </a:lnTo>
                  <a:lnTo>
                    <a:pt x="88" y="18"/>
                  </a:lnTo>
                  <a:lnTo>
                    <a:pt x="71" y="18"/>
                  </a:lnTo>
                  <a:lnTo>
                    <a:pt x="54" y="18"/>
                  </a:lnTo>
                  <a:lnTo>
                    <a:pt x="71" y="18"/>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38" name="Freeform 9">
              <a:extLst>
                <a:ext uri="{FF2B5EF4-FFF2-40B4-BE49-F238E27FC236}">
                  <a16:creationId xmlns:a16="http://schemas.microsoft.com/office/drawing/2014/main" id="{9FE46BEA-1580-493C-95FC-2338CA62A478}"/>
                </a:ext>
              </a:extLst>
            </p:cNvPr>
            <p:cNvSpPr>
              <a:spLocks/>
            </p:cNvSpPr>
            <p:nvPr/>
          </p:nvSpPr>
          <p:spPr bwMode="auto">
            <a:xfrm>
              <a:off x="5857517" y="7517322"/>
              <a:ext cx="23743" cy="0"/>
            </a:xfrm>
            <a:custGeom>
              <a:avLst/>
              <a:gdLst>
                <a:gd name="T0" fmla="*/ 3084 w 35"/>
                <a:gd name="T1" fmla="*/ 0 w 35"/>
                <a:gd name="T2" fmla="*/ 3084 w 35"/>
                <a:gd name="T3" fmla="*/ 6169 w 35"/>
                <a:gd name="T4" fmla="*/ 3084 w 35"/>
                <a:gd name="T5" fmla="*/ 0 60000 65536"/>
                <a:gd name="T6" fmla="*/ 0 60000 65536"/>
                <a:gd name="T7" fmla="*/ 0 60000 65536"/>
                <a:gd name="T8" fmla="*/ 0 60000 65536"/>
                <a:gd name="T9" fmla="*/ 0 60000 65536"/>
                <a:gd name="T10" fmla="*/ 0 w 35"/>
                <a:gd name="T11" fmla="*/ 35 w 35"/>
              </a:gdLst>
              <a:ahLst/>
              <a:cxnLst>
                <a:cxn ang="T5">
                  <a:pos x="T0" y="0"/>
                </a:cxn>
                <a:cxn ang="T6">
                  <a:pos x="T1" y="0"/>
                </a:cxn>
                <a:cxn ang="T7">
                  <a:pos x="T2" y="0"/>
                </a:cxn>
                <a:cxn ang="T8">
                  <a:pos x="T3" y="0"/>
                </a:cxn>
                <a:cxn ang="T9">
                  <a:pos x="T4" y="0"/>
                </a:cxn>
              </a:cxnLst>
              <a:rect l="T10" t="0" r="T11" b="0"/>
              <a:pathLst>
                <a:path w="35">
                  <a:moveTo>
                    <a:pt x="17" y="0"/>
                  </a:moveTo>
                  <a:lnTo>
                    <a:pt x="0" y="0"/>
                  </a:lnTo>
                  <a:lnTo>
                    <a:pt x="17" y="0"/>
                  </a:lnTo>
                  <a:lnTo>
                    <a:pt x="35" y="0"/>
                  </a:lnTo>
                  <a:lnTo>
                    <a:pt x="17" y="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39" name="Freeform 10">
              <a:extLst>
                <a:ext uri="{FF2B5EF4-FFF2-40B4-BE49-F238E27FC236}">
                  <a16:creationId xmlns:a16="http://schemas.microsoft.com/office/drawing/2014/main" id="{8E73CBEF-509D-448E-8AB4-0E35696834DF}"/>
                </a:ext>
              </a:extLst>
            </p:cNvPr>
            <p:cNvSpPr>
              <a:spLocks/>
            </p:cNvSpPr>
            <p:nvPr/>
          </p:nvSpPr>
          <p:spPr bwMode="auto">
            <a:xfrm>
              <a:off x="6053037" y="7517322"/>
              <a:ext cx="135469" cy="74019"/>
            </a:xfrm>
            <a:custGeom>
              <a:avLst/>
              <a:gdLst>
                <a:gd name="T0" fmla="*/ 3969 w 194"/>
                <a:gd name="T1" fmla="*/ 7212 h 105"/>
                <a:gd name="T2" fmla="*/ 3969 w 194"/>
                <a:gd name="T3" fmla="*/ 4007 h 105"/>
                <a:gd name="T4" fmla="*/ 0 w 194"/>
                <a:gd name="T5" fmla="*/ 0 h 105"/>
                <a:gd name="T6" fmla="*/ 3969 w 194"/>
                <a:gd name="T7" fmla="*/ 0 h 105"/>
                <a:gd name="T8" fmla="*/ 10319 w 194"/>
                <a:gd name="T9" fmla="*/ 4007 h 105"/>
                <a:gd name="T10" fmla="*/ 14288 w 194"/>
                <a:gd name="T11" fmla="*/ 11218 h 105"/>
                <a:gd name="T12" fmla="*/ 20638 w 194"/>
                <a:gd name="T13" fmla="*/ 11218 h 105"/>
                <a:gd name="T14" fmla="*/ 18256 w 194"/>
                <a:gd name="T15" fmla="*/ 11218 h 105"/>
                <a:gd name="T16" fmla="*/ 14288 w 194"/>
                <a:gd name="T17" fmla="*/ 7212 h 105"/>
                <a:gd name="T18" fmla="*/ 14288 w 194"/>
                <a:gd name="T19" fmla="*/ 4007 h 105"/>
                <a:gd name="T20" fmla="*/ 18256 w 194"/>
                <a:gd name="T21" fmla="*/ 7212 h 105"/>
                <a:gd name="T22" fmla="*/ 24606 w 194"/>
                <a:gd name="T23" fmla="*/ 7212 h 105"/>
                <a:gd name="T24" fmla="*/ 24606 w 194"/>
                <a:gd name="T25" fmla="*/ 11218 h 105"/>
                <a:gd name="T26" fmla="*/ 24606 w 194"/>
                <a:gd name="T27" fmla="*/ 7212 h 105"/>
                <a:gd name="T28" fmla="*/ 24606 w 194"/>
                <a:gd name="T29" fmla="*/ 4007 h 105"/>
                <a:gd name="T30" fmla="*/ 20638 w 194"/>
                <a:gd name="T31" fmla="*/ 4007 h 105"/>
                <a:gd name="T32" fmla="*/ 20638 w 194"/>
                <a:gd name="T33" fmla="*/ 0 h 105"/>
                <a:gd name="T34" fmla="*/ 24606 w 194"/>
                <a:gd name="T35" fmla="*/ 0 h 105"/>
                <a:gd name="T36" fmla="*/ 28575 w 194"/>
                <a:gd name="T37" fmla="*/ 4007 h 105"/>
                <a:gd name="T38" fmla="*/ 31750 w 194"/>
                <a:gd name="T39" fmla="*/ 4007 h 105"/>
                <a:gd name="T40" fmla="*/ 35719 w 194"/>
                <a:gd name="T41" fmla="*/ 4007 h 105"/>
                <a:gd name="T42" fmla="*/ 35719 w 194"/>
                <a:gd name="T43" fmla="*/ 0 h 105"/>
                <a:gd name="T44" fmla="*/ 35719 w 194"/>
                <a:gd name="T45" fmla="*/ 4007 h 105"/>
                <a:gd name="T46" fmla="*/ 38894 w 194"/>
                <a:gd name="T47" fmla="*/ 4007 h 105"/>
                <a:gd name="T48" fmla="*/ 38894 w 194"/>
                <a:gd name="T49" fmla="*/ 7212 h 105"/>
                <a:gd name="T50" fmla="*/ 38894 w 194"/>
                <a:gd name="T51" fmla="*/ 14424 h 105"/>
                <a:gd name="T52" fmla="*/ 35719 w 194"/>
                <a:gd name="T53" fmla="*/ 14424 h 105"/>
                <a:gd name="T54" fmla="*/ 35719 w 194"/>
                <a:gd name="T55" fmla="*/ 21635 h 105"/>
                <a:gd name="T56" fmla="*/ 31750 w 194"/>
                <a:gd name="T57" fmla="*/ 21635 h 105"/>
                <a:gd name="T58" fmla="*/ 28575 w 194"/>
                <a:gd name="T59" fmla="*/ 21635 h 105"/>
                <a:gd name="T60" fmla="*/ 24606 w 194"/>
                <a:gd name="T61" fmla="*/ 21635 h 105"/>
                <a:gd name="T62" fmla="*/ 24606 w 194"/>
                <a:gd name="T63" fmla="*/ 17629 h 105"/>
                <a:gd name="T64" fmla="*/ 24606 w 194"/>
                <a:gd name="T65" fmla="*/ 14424 h 105"/>
                <a:gd name="T66" fmla="*/ 28575 w 194"/>
                <a:gd name="T67" fmla="*/ 14424 h 105"/>
                <a:gd name="T68" fmla="*/ 24606 w 194"/>
                <a:gd name="T69" fmla="*/ 14424 h 105"/>
                <a:gd name="T70" fmla="*/ 18256 w 194"/>
                <a:gd name="T71" fmla="*/ 14424 h 105"/>
                <a:gd name="T72" fmla="*/ 14288 w 194"/>
                <a:gd name="T73" fmla="*/ 14424 h 105"/>
                <a:gd name="T74" fmla="*/ 10319 w 194"/>
                <a:gd name="T75" fmla="*/ 14424 h 105"/>
                <a:gd name="T76" fmla="*/ 7938 w 194"/>
                <a:gd name="T77" fmla="*/ 14424 h 105"/>
                <a:gd name="T78" fmla="*/ 7938 w 194"/>
                <a:gd name="T79" fmla="*/ 11218 h 105"/>
                <a:gd name="T80" fmla="*/ 3969 w 194"/>
                <a:gd name="T81" fmla="*/ 11218 h 105"/>
                <a:gd name="T82" fmla="*/ 3969 w 194"/>
                <a:gd name="T83" fmla="*/ 7212 h 105"/>
                <a:gd name="T84" fmla="*/ 3969 w 194"/>
                <a:gd name="T85" fmla="*/ 4007 h 105"/>
                <a:gd name="T86" fmla="*/ 3969 w 194"/>
                <a:gd name="T87" fmla="*/ 7212 h 10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4"/>
                <a:gd name="T133" fmla="*/ 0 h 105"/>
                <a:gd name="T134" fmla="*/ 194 w 194"/>
                <a:gd name="T135" fmla="*/ 105 h 10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4" h="105">
                  <a:moveTo>
                    <a:pt x="19" y="34"/>
                  </a:moveTo>
                  <a:lnTo>
                    <a:pt x="19" y="17"/>
                  </a:lnTo>
                  <a:lnTo>
                    <a:pt x="0" y="0"/>
                  </a:lnTo>
                  <a:lnTo>
                    <a:pt x="19" y="0"/>
                  </a:lnTo>
                  <a:lnTo>
                    <a:pt x="54" y="17"/>
                  </a:lnTo>
                  <a:lnTo>
                    <a:pt x="71" y="53"/>
                  </a:lnTo>
                  <a:lnTo>
                    <a:pt x="106" y="53"/>
                  </a:lnTo>
                  <a:lnTo>
                    <a:pt x="89" y="53"/>
                  </a:lnTo>
                  <a:lnTo>
                    <a:pt x="71" y="34"/>
                  </a:lnTo>
                  <a:lnTo>
                    <a:pt x="71" y="17"/>
                  </a:lnTo>
                  <a:lnTo>
                    <a:pt x="89" y="34"/>
                  </a:lnTo>
                  <a:lnTo>
                    <a:pt x="125" y="34"/>
                  </a:lnTo>
                  <a:lnTo>
                    <a:pt x="125" y="53"/>
                  </a:lnTo>
                  <a:lnTo>
                    <a:pt x="125" y="34"/>
                  </a:lnTo>
                  <a:lnTo>
                    <a:pt x="125" y="17"/>
                  </a:lnTo>
                  <a:lnTo>
                    <a:pt x="106" y="17"/>
                  </a:lnTo>
                  <a:lnTo>
                    <a:pt x="106" y="0"/>
                  </a:lnTo>
                  <a:lnTo>
                    <a:pt x="125" y="0"/>
                  </a:lnTo>
                  <a:lnTo>
                    <a:pt x="142" y="17"/>
                  </a:lnTo>
                  <a:lnTo>
                    <a:pt x="160" y="17"/>
                  </a:lnTo>
                  <a:lnTo>
                    <a:pt x="177" y="17"/>
                  </a:lnTo>
                  <a:lnTo>
                    <a:pt x="177" y="0"/>
                  </a:lnTo>
                  <a:lnTo>
                    <a:pt x="177" y="17"/>
                  </a:lnTo>
                  <a:lnTo>
                    <a:pt x="194" y="17"/>
                  </a:lnTo>
                  <a:lnTo>
                    <a:pt x="194" y="34"/>
                  </a:lnTo>
                  <a:lnTo>
                    <a:pt x="194" y="71"/>
                  </a:lnTo>
                  <a:lnTo>
                    <a:pt x="177" y="71"/>
                  </a:lnTo>
                  <a:lnTo>
                    <a:pt x="177" y="105"/>
                  </a:lnTo>
                  <a:lnTo>
                    <a:pt x="160" y="105"/>
                  </a:lnTo>
                  <a:lnTo>
                    <a:pt x="142" y="105"/>
                  </a:lnTo>
                  <a:lnTo>
                    <a:pt x="125" y="105"/>
                  </a:lnTo>
                  <a:lnTo>
                    <a:pt x="125" y="88"/>
                  </a:lnTo>
                  <a:lnTo>
                    <a:pt x="125" y="71"/>
                  </a:lnTo>
                  <a:lnTo>
                    <a:pt x="142" y="71"/>
                  </a:lnTo>
                  <a:lnTo>
                    <a:pt x="125" y="71"/>
                  </a:lnTo>
                  <a:lnTo>
                    <a:pt x="89" y="71"/>
                  </a:lnTo>
                  <a:lnTo>
                    <a:pt x="71" y="71"/>
                  </a:lnTo>
                  <a:lnTo>
                    <a:pt x="54" y="71"/>
                  </a:lnTo>
                  <a:lnTo>
                    <a:pt x="37" y="71"/>
                  </a:lnTo>
                  <a:lnTo>
                    <a:pt x="37" y="53"/>
                  </a:lnTo>
                  <a:lnTo>
                    <a:pt x="19" y="53"/>
                  </a:lnTo>
                  <a:lnTo>
                    <a:pt x="19" y="34"/>
                  </a:lnTo>
                  <a:lnTo>
                    <a:pt x="19" y="17"/>
                  </a:lnTo>
                  <a:lnTo>
                    <a:pt x="19" y="34"/>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40" name="Freeform 11">
              <a:extLst>
                <a:ext uri="{FF2B5EF4-FFF2-40B4-BE49-F238E27FC236}">
                  <a16:creationId xmlns:a16="http://schemas.microsoft.com/office/drawing/2014/main" id="{2BC35C0C-CBB0-4FC1-BAE4-7E6FA6FCD098}"/>
                </a:ext>
              </a:extLst>
            </p:cNvPr>
            <p:cNvSpPr>
              <a:spLocks/>
            </p:cNvSpPr>
            <p:nvPr/>
          </p:nvSpPr>
          <p:spPr bwMode="auto">
            <a:xfrm>
              <a:off x="6025107" y="7481012"/>
              <a:ext cx="27931" cy="25139"/>
            </a:xfrm>
            <a:custGeom>
              <a:avLst/>
              <a:gdLst>
                <a:gd name="T0" fmla="*/ 9191 w 38"/>
                <a:gd name="T1" fmla="*/ 3969 h 36"/>
                <a:gd name="T2" fmla="*/ 9191 w 38"/>
                <a:gd name="T3" fmla="*/ 7144 h 36"/>
                <a:gd name="T4" fmla="*/ 4178 w 38"/>
                <a:gd name="T5" fmla="*/ 7144 h 36"/>
                <a:gd name="T6" fmla="*/ 0 w 38"/>
                <a:gd name="T7" fmla="*/ 3969 h 36"/>
                <a:gd name="T8" fmla="*/ 0 w 38"/>
                <a:gd name="T9" fmla="*/ 0 h 36"/>
                <a:gd name="T10" fmla="*/ 4178 w 38"/>
                <a:gd name="T11" fmla="*/ 0 h 36"/>
                <a:gd name="T12" fmla="*/ 9191 w 38"/>
                <a:gd name="T13" fmla="*/ 3969 h 36"/>
                <a:gd name="T14" fmla="*/ 0 60000 65536"/>
                <a:gd name="T15" fmla="*/ 0 60000 65536"/>
                <a:gd name="T16" fmla="*/ 0 60000 65536"/>
                <a:gd name="T17" fmla="*/ 0 60000 65536"/>
                <a:gd name="T18" fmla="*/ 0 60000 65536"/>
                <a:gd name="T19" fmla="*/ 0 60000 65536"/>
                <a:gd name="T20" fmla="*/ 0 60000 65536"/>
                <a:gd name="T21" fmla="*/ 0 w 38"/>
                <a:gd name="T22" fmla="*/ 0 h 36"/>
                <a:gd name="T23" fmla="*/ 38 w 3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6">
                  <a:moveTo>
                    <a:pt x="38" y="17"/>
                  </a:moveTo>
                  <a:lnTo>
                    <a:pt x="38" y="36"/>
                  </a:lnTo>
                  <a:lnTo>
                    <a:pt x="19" y="36"/>
                  </a:lnTo>
                  <a:lnTo>
                    <a:pt x="0" y="17"/>
                  </a:lnTo>
                  <a:lnTo>
                    <a:pt x="0" y="0"/>
                  </a:lnTo>
                  <a:lnTo>
                    <a:pt x="19" y="0"/>
                  </a:lnTo>
                  <a:lnTo>
                    <a:pt x="38" y="17"/>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41" name="Freeform 12">
              <a:extLst>
                <a:ext uri="{FF2B5EF4-FFF2-40B4-BE49-F238E27FC236}">
                  <a16:creationId xmlns:a16="http://schemas.microsoft.com/office/drawing/2014/main" id="{0A4335F5-BE5A-4967-84E2-280C6ABA5F2C}"/>
                </a:ext>
              </a:extLst>
            </p:cNvPr>
            <p:cNvSpPr>
              <a:spLocks/>
            </p:cNvSpPr>
            <p:nvPr/>
          </p:nvSpPr>
          <p:spPr bwMode="auto">
            <a:xfrm>
              <a:off x="6053037" y="7564804"/>
              <a:ext cx="26535" cy="26535"/>
            </a:xfrm>
            <a:custGeom>
              <a:avLst/>
              <a:gdLst>
                <a:gd name="T0" fmla="*/ 3094 w 39"/>
                <a:gd name="T1" fmla="*/ 0 h 36"/>
                <a:gd name="T2" fmla="*/ 6961 w 39"/>
                <a:gd name="T3" fmla="*/ 4189 h 36"/>
                <a:gd name="T4" fmla="*/ 3094 w 39"/>
                <a:gd name="T5" fmla="*/ 8379 h 36"/>
                <a:gd name="T6" fmla="*/ 0 w 39"/>
                <a:gd name="T7" fmla="*/ 8379 h 36"/>
                <a:gd name="T8" fmla="*/ 0 w 39"/>
                <a:gd name="T9" fmla="*/ 4189 h 36"/>
                <a:gd name="T10" fmla="*/ 0 w 39"/>
                <a:gd name="T11" fmla="*/ 0 h 36"/>
                <a:gd name="T12" fmla="*/ 3094 w 39"/>
                <a:gd name="T13" fmla="*/ 0 h 36"/>
                <a:gd name="T14" fmla="*/ 0 60000 65536"/>
                <a:gd name="T15" fmla="*/ 0 60000 65536"/>
                <a:gd name="T16" fmla="*/ 0 60000 65536"/>
                <a:gd name="T17" fmla="*/ 0 60000 65536"/>
                <a:gd name="T18" fmla="*/ 0 60000 65536"/>
                <a:gd name="T19" fmla="*/ 0 60000 65536"/>
                <a:gd name="T20" fmla="*/ 0 60000 65536"/>
                <a:gd name="T21" fmla="*/ 0 w 39"/>
                <a:gd name="T22" fmla="*/ 0 h 36"/>
                <a:gd name="T23" fmla="*/ 39 w 39"/>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6">
                  <a:moveTo>
                    <a:pt x="19" y="0"/>
                  </a:moveTo>
                  <a:lnTo>
                    <a:pt x="39" y="19"/>
                  </a:lnTo>
                  <a:lnTo>
                    <a:pt x="19" y="36"/>
                  </a:lnTo>
                  <a:lnTo>
                    <a:pt x="0" y="36"/>
                  </a:lnTo>
                  <a:lnTo>
                    <a:pt x="0" y="19"/>
                  </a:lnTo>
                  <a:lnTo>
                    <a:pt x="0" y="0"/>
                  </a:lnTo>
                  <a:lnTo>
                    <a:pt x="19" y="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42" name="Freeform 13">
              <a:extLst>
                <a:ext uri="{FF2B5EF4-FFF2-40B4-BE49-F238E27FC236}">
                  <a16:creationId xmlns:a16="http://schemas.microsoft.com/office/drawing/2014/main" id="{0D9E8E2B-2E47-4091-A844-EC4039B85DC3}"/>
                </a:ext>
              </a:extLst>
            </p:cNvPr>
            <p:cNvSpPr>
              <a:spLocks/>
            </p:cNvSpPr>
            <p:nvPr/>
          </p:nvSpPr>
          <p:spPr bwMode="auto">
            <a:xfrm>
              <a:off x="6100523" y="7469838"/>
              <a:ext cx="25139" cy="11173"/>
            </a:xfrm>
            <a:custGeom>
              <a:avLst/>
              <a:gdLst>
                <a:gd name="T0" fmla="*/ 0 w 37"/>
                <a:gd name="T1" fmla="*/ 3175 h 16"/>
                <a:gd name="T2" fmla="*/ 0 w 37"/>
                <a:gd name="T3" fmla="*/ 0 h 16"/>
                <a:gd name="T4" fmla="*/ 3861 w 37"/>
                <a:gd name="T5" fmla="*/ 0 h 16"/>
                <a:gd name="T6" fmla="*/ 3861 w 37"/>
                <a:gd name="T7" fmla="*/ 3175 h 16"/>
                <a:gd name="T8" fmla="*/ 6951 w 37"/>
                <a:gd name="T9" fmla="*/ 3175 h 16"/>
                <a:gd name="T10" fmla="*/ 3861 w 37"/>
                <a:gd name="T11" fmla="*/ 3175 h 16"/>
                <a:gd name="T12" fmla="*/ 0 w 37"/>
                <a:gd name="T13" fmla="*/ 3175 h 16"/>
                <a:gd name="T14" fmla="*/ 0 60000 65536"/>
                <a:gd name="T15" fmla="*/ 0 60000 65536"/>
                <a:gd name="T16" fmla="*/ 0 60000 65536"/>
                <a:gd name="T17" fmla="*/ 0 60000 65536"/>
                <a:gd name="T18" fmla="*/ 0 60000 65536"/>
                <a:gd name="T19" fmla="*/ 0 60000 65536"/>
                <a:gd name="T20" fmla="*/ 0 60000 65536"/>
                <a:gd name="T21" fmla="*/ 0 w 37"/>
                <a:gd name="T22" fmla="*/ 0 h 16"/>
                <a:gd name="T23" fmla="*/ 37 w 3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16">
                  <a:moveTo>
                    <a:pt x="0" y="16"/>
                  </a:moveTo>
                  <a:lnTo>
                    <a:pt x="0" y="0"/>
                  </a:lnTo>
                  <a:lnTo>
                    <a:pt x="20" y="0"/>
                  </a:lnTo>
                  <a:lnTo>
                    <a:pt x="20" y="16"/>
                  </a:lnTo>
                  <a:lnTo>
                    <a:pt x="37" y="16"/>
                  </a:lnTo>
                  <a:lnTo>
                    <a:pt x="20" y="16"/>
                  </a:lnTo>
                  <a:lnTo>
                    <a:pt x="0" y="16"/>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43" name="Freeform 14">
              <a:extLst>
                <a:ext uri="{FF2B5EF4-FFF2-40B4-BE49-F238E27FC236}">
                  <a16:creationId xmlns:a16="http://schemas.microsoft.com/office/drawing/2014/main" id="{3B0F29CF-C029-4D9E-B1A0-726F112EC102}"/>
                </a:ext>
              </a:extLst>
            </p:cNvPr>
            <p:cNvSpPr>
              <a:spLocks/>
            </p:cNvSpPr>
            <p:nvPr/>
          </p:nvSpPr>
          <p:spPr bwMode="auto">
            <a:xfrm>
              <a:off x="6150799" y="7384646"/>
              <a:ext cx="25139" cy="12571"/>
            </a:xfrm>
            <a:custGeom>
              <a:avLst/>
              <a:gdLst>
                <a:gd name="T0" fmla="*/ 6951 w 37"/>
                <a:gd name="T1" fmla="*/ 0 h 19"/>
                <a:gd name="T2" fmla="*/ 6951 w 37"/>
                <a:gd name="T3" fmla="*/ 3008 h 19"/>
                <a:gd name="T4" fmla="*/ 3089 w 37"/>
                <a:gd name="T5" fmla="*/ 3008 h 19"/>
                <a:gd name="T6" fmla="*/ 0 w 37"/>
                <a:gd name="T7" fmla="*/ 0 h 19"/>
                <a:gd name="T8" fmla="*/ 3089 w 37"/>
                <a:gd name="T9" fmla="*/ 0 h 19"/>
                <a:gd name="T10" fmla="*/ 6951 w 37"/>
                <a:gd name="T11" fmla="*/ 0 h 19"/>
                <a:gd name="T12" fmla="*/ 0 60000 65536"/>
                <a:gd name="T13" fmla="*/ 0 60000 65536"/>
                <a:gd name="T14" fmla="*/ 0 60000 65536"/>
                <a:gd name="T15" fmla="*/ 0 60000 65536"/>
                <a:gd name="T16" fmla="*/ 0 60000 65536"/>
                <a:gd name="T17" fmla="*/ 0 60000 65536"/>
                <a:gd name="T18" fmla="*/ 0 w 37"/>
                <a:gd name="T19" fmla="*/ 0 h 19"/>
                <a:gd name="T20" fmla="*/ 37 w 3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37" h="19">
                  <a:moveTo>
                    <a:pt x="37" y="0"/>
                  </a:moveTo>
                  <a:lnTo>
                    <a:pt x="37" y="19"/>
                  </a:lnTo>
                  <a:lnTo>
                    <a:pt x="18" y="19"/>
                  </a:lnTo>
                  <a:lnTo>
                    <a:pt x="0" y="0"/>
                  </a:lnTo>
                  <a:lnTo>
                    <a:pt x="18" y="0"/>
                  </a:lnTo>
                  <a:lnTo>
                    <a:pt x="37" y="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44" name="Freeform 15">
              <a:extLst>
                <a:ext uri="{FF2B5EF4-FFF2-40B4-BE49-F238E27FC236}">
                  <a16:creationId xmlns:a16="http://schemas.microsoft.com/office/drawing/2014/main" id="{86FDB182-5CBE-476D-9ACE-6ED180AF017C}"/>
                </a:ext>
              </a:extLst>
            </p:cNvPr>
            <p:cNvSpPr>
              <a:spLocks/>
            </p:cNvSpPr>
            <p:nvPr/>
          </p:nvSpPr>
          <p:spPr bwMode="auto">
            <a:xfrm>
              <a:off x="6041864" y="7409785"/>
              <a:ext cx="124296" cy="71227"/>
            </a:xfrm>
            <a:custGeom>
              <a:avLst/>
              <a:gdLst>
                <a:gd name="T0" fmla="*/ 24469 w 179"/>
                <a:gd name="T1" fmla="*/ 16669 h 102"/>
                <a:gd name="T2" fmla="*/ 17365 w 179"/>
                <a:gd name="T3" fmla="*/ 13494 h 102"/>
                <a:gd name="T4" fmla="*/ 14208 w 179"/>
                <a:gd name="T5" fmla="*/ 13494 h 102"/>
                <a:gd name="T6" fmla="*/ 11050 w 179"/>
                <a:gd name="T7" fmla="*/ 13494 h 102"/>
                <a:gd name="T8" fmla="*/ 7104 w 179"/>
                <a:gd name="T9" fmla="*/ 13494 h 102"/>
                <a:gd name="T10" fmla="*/ 3157 w 179"/>
                <a:gd name="T11" fmla="*/ 13494 h 102"/>
                <a:gd name="T12" fmla="*/ 3157 w 179"/>
                <a:gd name="T13" fmla="*/ 10319 h 102"/>
                <a:gd name="T14" fmla="*/ 7104 w 179"/>
                <a:gd name="T15" fmla="*/ 10319 h 102"/>
                <a:gd name="T16" fmla="*/ 3157 w 179"/>
                <a:gd name="T17" fmla="*/ 10319 h 102"/>
                <a:gd name="T18" fmla="*/ 3157 w 179"/>
                <a:gd name="T19" fmla="*/ 7144 h 102"/>
                <a:gd name="T20" fmla="*/ 0 w 179"/>
                <a:gd name="T21" fmla="*/ 7144 h 102"/>
                <a:gd name="T22" fmla="*/ 0 w 179"/>
                <a:gd name="T23" fmla="*/ 2381 h 102"/>
                <a:gd name="T24" fmla="*/ 3157 w 179"/>
                <a:gd name="T25" fmla="*/ 2381 h 102"/>
                <a:gd name="T26" fmla="*/ 3157 w 179"/>
                <a:gd name="T27" fmla="*/ 0 h 102"/>
                <a:gd name="T28" fmla="*/ 7104 w 179"/>
                <a:gd name="T29" fmla="*/ 2381 h 102"/>
                <a:gd name="T30" fmla="*/ 11050 w 179"/>
                <a:gd name="T31" fmla="*/ 2381 h 102"/>
                <a:gd name="T32" fmla="*/ 14208 w 179"/>
                <a:gd name="T33" fmla="*/ 7144 h 102"/>
                <a:gd name="T34" fmla="*/ 14208 w 179"/>
                <a:gd name="T35" fmla="*/ 2381 h 102"/>
                <a:gd name="T36" fmla="*/ 17365 w 179"/>
                <a:gd name="T37" fmla="*/ 2381 h 102"/>
                <a:gd name="T38" fmla="*/ 21312 w 179"/>
                <a:gd name="T39" fmla="*/ 7144 h 102"/>
                <a:gd name="T40" fmla="*/ 21312 w 179"/>
                <a:gd name="T41" fmla="*/ 10319 h 102"/>
                <a:gd name="T42" fmla="*/ 24469 w 179"/>
                <a:gd name="T43" fmla="*/ 10319 h 102"/>
                <a:gd name="T44" fmla="*/ 24469 w 179"/>
                <a:gd name="T45" fmla="*/ 7144 h 102"/>
                <a:gd name="T46" fmla="*/ 28415 w 179"/>
                <a:gd name="T47" fmla="*/ 7144 h 102"/>
                <a:gd name="T48" fmla="*/ 28415 w 179"/>
                <a:gd name="T49" fmla="*/ 10319 h 102"/>
                <a:gd name="T50" fmla="*/ 31573 w 179"/>
                <a:gd name="T51" fmla="*/ 10319 h 102"/>
                <a:gd name="T52" fmla="*/ 28415 w 179"/>
                <a:gd name="T53" fmla="*/ 10319 h 102"/>
                <a:gd name="T54" fmla="*/ 31573 w 179"/>
                <a:gd name="T55" fmla="*/ 13494 h 102"/>
                <a:gd name="T56" fmla="*/ 34730 w 179"/>
                <a:gd name="T57" fmla="*/ 16669 h 102"/>
                <a:gd name="T58" fmla="*/ 34730 w 179"/>
                <a:gd name="T59" fmla="*/ 20638 h 102"/>
                <a:gd name="T60" fmla="*/ 31573 w 179"/>
                <a:gd name="T61" fmla="*/ 20638 h 102"/>
                <a:gd name="T62" fmla="*/ 28415 w 179"/>
                <a:gd name="T63" fmla="*/ 20638 h 102"/>
                <a:gd name="T64" fmla="*/ 28415 w 179"/>
                <a:gd name="T65" fmla="*/ 16669 h 102"/>
                <a:gd name="T66" fmla="*/ 24469 w 179"/>
                <a:gd name="T67" fmla="*/ 16669 h 1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9"/>
                <a:gd name="T103" fmla="*/ 0 h 102"/>
                <a:gd name="T104" fmla="*/ 179 w 179"/>
                <a:gd name="T105" fmla="*/ 102 h 1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9" h="102">
                  <a:moveTo>
                    <a:pt x="127" y="84"/>
                  </a:moveTo>
                  <a:lnTo>
                    <a:pt x="90" y="67"/>
                  </a:lnTo>
                  <a:lnTo>
                    <a:pt x="73" y="67"/>
                  </a:lnTo>
                  <a:lnTo>
                    <a:pt x="56" y="67"/>
                  </a:lnTo>
                  <a:lnTo>
                    <a:pt x="39" y="67"/>
                  </a:lnTo>
                  <a:lnTo>
                    <a:pt x="19" y="67"/>
                  </a:lnTo>
                  <a:lnTo>
                    <a:pt x="19" y="50"/>
                  </a:lnTo>
                  <a:lnTo>
                    <a:pt x="39" y="50"/>
                  </a:lnTo>
                  <a:lnTo>
                    <a:pt x="19" y="50"/>
                  </a:lnTo>
                  <a:lnTo>
                    <a:pt x="19" y="33"/>
                  </a:lnTo>
                  <a:lnTo>
                    <a:pt x="0" y="33"/>
                  </a:lnTo>
                  <a:lnTo>
                    <a:pt x="0" y="15"/>
                  </a:lnTo>
                  <a:lnTo>
                    <a:pt x="19" y="15"/>
                  </a:lnTo>
                  <a:lnTo>
                    <a:pt x="19" y="0"/>
                  </a:lnTo>
                  <a:lnTo>
                    <a:pt x="39" y="15"/>
                  </a:lnTo>
                  <a:lnTo>
                    <a:pt x="56" y="15"/>
                  </a:lnTo>
                  <a:lnTo>
                    <a:pt x="73" y="33"/>
                  </a:lnTo>
                  <a:lnTo>
                    <a:pt x="73" y="15"/>
                  </a:lnTo>
                  <a:lnTo>
                    <a:pt x="90" y="15"/>
                  </a:lnTo>
                  <a:lnTo>
                    <a:pt x="108" y="33"/>
                  </a:lnTo>
                  <a:lnTo>
                    <a:pt x="108" y="50"/>
                  </a:lnTo>
                  <a:lnTo>
                    <a:pt x="127" y="50"/>
                  </a:lnTo>
                  <a:lnTo>
                    <a:pt x="127" y="33"/>
                  </a:lnTo>
                  <a:lnTo>
                    <a:pt x="144" y="33"/>
                  </a:lnTo>
                  <a:lnTo>
                    <a:pt x="144" y="50"/>
                  </a:lnTo>
                  <a:lnTo>
                    <a:pt x="161" y="50"/>
                  </a:lnTo>
                  <a:lnTo>
                    <a:pt x="144" y="50"/>
                  </a:lnTo>
                  <a:lnTo>
                    <a:pt x="161" y="67"/>
                  </a:lnTo>
                  <a:lnTo>
                    <a:pt x="179" y="84"/>
                  </a:lnTo>
                  <a:lnTo>
                    <a:pt x="179" y="102"/>
                  </a:lnTo>
                  <a:lnTo>
                    <a:pt x="161" y="102"/>
                  </a:lnTo>
                  <a:lnTo>
                    <a:pt x="144" y="102"/>
                  </a:lnTo>
                  <a:lnTo>
                    <a:pt x="144" y="84"/>
                  </a:lnTo>
                  <a:lnTo>
                    <a:pt x="127" y="84"/>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45" name="Freeform 16">
              <a:extLst>
                <a:ext uri="{FF2B5EF4-FFF2-40B4-BE49-F238E27FC236}">
                  <a16:creationId xmlns:a16="http://schemas.microsoft.com/office/drawing/2014/main" id="{0B3E606B-574B-4FBD-B5A0-B716842CC9A4}"/>
                </a:ext>
              </a:extLst>
            </p:cNvPr>
            <p:cNvSpPr>
              <a:spLocks/>
            </p:cNvSpPr>
            <p:nvPr/>
          </p:nvSpPr>
          <p:spPr bwMode="auto">
            <a:xfrm>
              <a:off x="6212247" y="7506150"/>
              <a:ext cx="332387" cy="94968"/>
            </a:xfrm>
            <a:custGeom>
              <a:avLst/>
              <a:gdLst>
                <a:gd name="T0" fmla="*/ 91281 w 476"/>
                <a:gd name="T1" fmla="*/ 20637 h 136"/>
                <a:gd name="T2" fmla="*/ 91281 w 476"/>
                <a:gd name="T3" fmla="*/ 23019 h 136"/>
                <a:gd name="T4" fmla="*/ 94456 w 476"/>
                <a:gd name="T5" fmla="*/ 23019 h 136"/>
                <a:gd name="T6" fmla="*/ 91281 w 476"/>
                <a:gd name="T7" fmla="*/ 26988 h 136"/>
                <a:gd name="T8" fmla="*/ 84138 w 476"/>
                <a:gd name="T9" fmla="*/ 26988 h 136"/>
                <a:gd name="T10" fmla="*/ 76994 w 476"/>
                <a:gd name="T11" fmla="*/ 26988 h 136"/>
                <a:gd name="T12" fmla="*/ 73819 w 476"/>
                <a:gd name="T13" fmla="*/ 26988 h 136"/>
                <a:gd name="T14" fmla="*/ 70644 w 476"/>
                <a:gd name="T15" fmla="*/ 26988 h 136"/>
                <a:gd name="T16" fmla="*/ 63500 w 476"/>
                <a:gd name="T17" fmla="*/ 26988 h 136"/>
                <a:gd name="T18" fmla="*/ 56356 w 476"/>
                <a:gd name="T19" fmla="*/ 26988 h 136"/>
                <a:gd name="T20" fmla="*/ 53181 w 476"/>
                <a:gd name="T21" fmla="*/ 26988 h 136"/>
                <a:gd name="T22" fmla="*/ 48419 w 476"/>
                <a:gd name="T23" fmla="*/ 26988 h 136"/>
                <a:gd name="T24" fmla="*/ 45244 w 476"/>
                <a:gd name="T25" fmla="*/ 26988 h 136"/>
                <a:gd name="T26" fmla="*/ 42069 w 476"/>
                <a:gd name="T27" fmla="*/ 26988 h 136"/>
                <a:gd name="T28" fmla="*/ 38100 w 476"/>
                <a:gd name="T29" fmla="*/ 26988 h 136"/>
                <a:gd name="T30" fmla="*/ 31750 w 476"/>
                <a:gd name="T31" fmla="*/ 26988 h 136"/>
                <a:gd name="T32" fmla="*/ 23812 w 476"/>
                <a:gd name="T33" fmla="*/ 23019 h 136"/>
                <a:gd name="T34" fmla="*/ 21431 w 476"/>
                <a:gd name="T35" fmla="*/ 20637 h 136"/>
                <a:gd name="T36" fmla="*/ 23812 w 476"/>
                <a:gd name="T37" fmla="*/ 20637 h 136"/>
                <a:gd name="T38" fmla="*/ 23812 w 476"/>
                <a:gd name="T39" fmla="*/ 16669 h 136"/>
                <a:gd name="T40" fmla="*/ 21431 w 476"/>
                <a:gd name="T41" fmla="*/ 16669 h 136"/>
                <a:gd name="T42" fmla="*/ 17463 w 476"/>
                <a:gd name="T43" fmla="*/ 10319 h 136"/>
                <a:gd name="T44" fmla="*/ 17463 w 476"/>
                <a:gd name="T45" fmla="*/ 7144 h 136"/>
                <a:gd name="T46" fmla="*/ 14288 w 476"/>
                <a:gd name="T47" fmla="*/ 10319 h 136"/>
                <a:gd name="T48" fmla="*/ 7144 w 476"/>
                <a:gd name="T49" fmla="*/ 7144 h 136"/>
                <a:gd name="T50" fmla="*/ 3969 w 476"/>
                <a:gd name="T51" fmla="*/ 3175 h 136"/>
                <a:gd name="T52" fmla="*/ 0 w 476"/>
                <a:gd name="T53" fmla="*/ 3175 h 136"/>
                <a:gd name="T54" fmla="*/ 3969 w 476"/>
                <a:gd name="T55" fmla="*/ 3175 h 136"/>
                <a:gd name="T56" fmla="*/ 3969 w 476"/>
                <a:gd name="T57" fmla="*/ 0 h 136"/>
                <a:gd name="T58" fmla="*/ 14288 w 476"/>
                <a:gd name="T59" fmla="*/ 3175 h 136"/>
                <a:gd name="T60" fmla="*/ 21431 w 476"/>
                <a:gd name="T61" fmla="*/ 7144 h 136"/>
                <a:gd name="T62" fmla="*/ 23812 w 476"/>
                <a:gd name="T63" fmla="*/ 7144 h 136"/>
                <a:gd name="T64" fmla="*/ 23812 w 476"/>
                <a:gd name="T65" fmla="*/ 3175 h 136"/>
                <a:gd name="T66" fmla="*/ 27781 w 476"/>
                <a:gd name="T67" fmla="*/ 3175 h 136"/>
                <a:gd name="T68" fmla="*/ 27781 w 476"/>
                <a:gd name="T69" fmla="*/ 7144 h 136"/>
                <a:gd name="T70" fmla="*/ 34925 w 476"/>
                <a:gd name="T71" fmla="*/ 10319 h 136"/>
                <a:gd name="T72" fmla="*/ 38100 w 476"/>
                <a:gd name="T73" fmla="*/ 10319 h 136"/>
                <a:gd name="T74" fmla="*/ 31750 w 476"/>
                <a:gd name="T75" fmla="*/ 10319 h 136"/>
                <a:gd name="T76" fmla="*/ 27781 w 476"/>
                <a:gd name="T77" fmla="*/ 10319 h 136"/>
                <a:gd name="T78" fmla="*/ 31750 w 476"/>
                <a:gd name="T79" fmla="*/ 16669 h 136"/>
                <a:gd name="T80" fmla="*/ 34925 w 476"/>
                <a:gd name="T81" fmla="*/ 16669 h 136"/>
                <a:gd name="T82" fmla="*/ 38100 w 476"/>
                <a:gd name="T83" fmla="*/ 16669 h 136"/>
                <a:gd name="T84" fmla="*/ 45244 w 476"/>
                <a:gd name="T85" fmla="*/ 16669 h 136"/>
                <a:gd name="T86" fmla="*/ 48419 w 476"/>
                <a:gd name="T87" fmla="*/ 20637 h 136"/>
                <a:gd name="T88" fmla="*/ 53181 w 476"/>
                <a:gd name="T89" fmla="*/ 20637 h 136"/>
                <a:gd name="T90" fmla="*/ 59531 w 476"/>
                <a:gd name="T91" fmla="*/ 16669 h 136"/>
                <a:gd name="T92" fmla="*/ 70644 w 476"/>
                <a:gd name="T93" fmla="*/ 16669 h 136"/>
                <a:gd name="T94" fmla="*/ 76994 w 476"/>
                <a:gd name="T95" fmla="*/ 16669 h 136"/>
                <a:gd name="T96" fmla="*/ 84138 w 476"/>
                <a:gd name="T97" fmla="*/ 16669 h 136"/>
                <a:gd name="T98" fmla="*/ 87313 w 476"/>
                <a:gd name="T99" fmla="*/ 16669 h 136"/>
                <a:gd name="T100" fmla="*/ 94456 w 476"/>
                <a:gd name="T101" fmla="*/ 20637 h 136"/>
                <a:gd name="T102" fmla="*/ 91281 w 476"/>
                <a:gd name="T103" fmla="*/ 20637 h 1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6"/>
                <a:gd name="T157" fmla="*/ 0 h 136"/>
                <a:gd name="T158" fmla="*/ 476 w 476"/>
                <a:gd name="T159" fmla="*/ 136 h 1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6" h="136">
                  <a:moveTo>
                    <a:pt x="457" y="104"/>
                  </a:moveTo>
                  <a:lnTo>
                    <a:pt x="457" y="119"/>
                  </a:lnTo>
                  <a:lnTo>
                    <a:pt x="476" y="119"/>
                  </a:lnTo>
                  <a:lnTo>
                    <a:pt x="457" y="136"/>
                  </a:lnTo>
                  <a:lnTo>
                    <a:pt x="422" y="136"/>
                  </a:lnTo>
                  <a:lnTo>
                    <a:pt x="388" y="136"/>
                  </a:lnTo>
                  <a:lnTo>
                    <a:pt x="370" y="136"/>
                  </a:lnTo>
                  <a:lnTo>
                    <a:pt x="353" y="136"/>
                  </a:lnTo>
                  <a:lnTo>
                    <a:pt x="317" y="136"/>
                  </a:lnTo>
                  <a:lnTo>
                    <a:pt x="282" y="136"/>
                  </a:lnTo>
                  <a:lnTo>
                    <a:pt x="265" y="136"/>
                  </a:lnTo>
                  <a:lnTo>
                    <a:pt x="247" y="136"/>
                  </a:lnTo>
                  <a:lnTo>
                    <a:pt x="228" y="136"/>
                  </a:lnTo>
                  <a:lnTo>
                    <a:pt x="211" y="136"/>
                  </a:lnTo>
                  <a:lnTo>
                    <a:pt x="192" y="136"/>
                  </a:lnTo>
                  <a:lnTo>
                    <a:pt x="157" y="136"/>
                  </a:lnTo>
                  <a:lnTo>
                    <a:pt x="123" y="119"/>
                  </a:lnTo>
                  <a:lnTo>
                    <a:pt x="105" y="104"/>
                  </a:lnTo>
                  <a:lnTo>
                    <a:pt x="123" y="104"/>
                  </a:lnTo>
                  <a:lnTo>
                    <a:pt x="123" y="87"/>
                  </a:lnTo>
                  <a:lnTo>
                    <a:pt x="105" y="87"/>
                  </a:lnTo>
                  <a:lnTo>
                    <a:pt x="86" y="52"/>
                  </a:lnTo>
                  <a:lnTo>
                    <a:pt x="86" y="35"/>
                  </a:lnTo>
                  <a:lnTo>
                    <a:pt x="69" y="52"/>
                  </a:lnTo>
                  <a:lnTo>
                    <a:pt x="34" y="35"/>
                  </a:lnTo>
                  <a:lnTo>
                    <a:pt x="17" y="17"/>
                  </a:lnTo>
                  <a:lnTo>
                    <a:pt x="0" y="17"/>
                  </a:lnTo>
                  <a:lnTo>
                    <a:pt x="17" y="17"/>
                  </a:lnTo>
                  <a:lnTo>
                    <a:pt x="17" y="0"/>
                  </a:lnTo>
                  <a:lnTo>
                    <a:pt x="69" y="17"/>
                  </a:lnTo>
                  <a:lnTo>
                    <a:pt x="105" y="35"/>
                  </a:lnTo>
                  <a:lnTo>
                    <a:pt x="123" y="35"/>
                  </a:lnTo>
                  <a:lnTo>
                    <a:pt x="123" y="17"/>
                  </a:lnTo>
                  <a:lnTo>
                    <a:pt x="140" y="17"/>
                  </a:lnTo>
                  <a:lnTo>
                    <a:pt x="140" y="35"/>
                  </a:lnTo>
                  <a:lnTo>
                    <a:pt x="174" y="52"/>
                  </a:lnTo>
                  <a:lnTo>
                    <a:pt x="192" y="52"/>
                  </a:lnTo>
                  <a:lnTo>
                    <a:pt x="157" y="52"/>
                  </a:lnTo>
                  <a:lnTo>
                    <a:pt x="140" y="52"/>
                  </a:lnTo>
                  <a:lnTo>
                    <a:pt x="157" y="87"/>
                  </a:lnTo>
                  <a:lnTo>
                    <a:pt x="174" y="87"/>
                  </a:lnTo>
                  <a:lnTo>
                    <a:pt x="192" y="87"/>
                  </a:lnTo>
                  <a:lnTo>
                    <a:pt x="228" y="87"/>
                  </a:lnTo>
                  <a:lnTo>
                    <a:pt x="247" y="104"/>
                  </a:lnTo>
                  <a:lnTo>
                    <a:pt x="265" y="104"/>
                  </a:lnTo>
                  <a:lnTo>
                    <a:pt x="299" y="87"/>
                  </a:lnTo>
                  <a:lnTo>
                    <a:pt x="353" y="87"/>
                  </a:lnTo>
                  <a:lnTo>
                    <a:pt x="388" y="87"/>
                  </a:lnTo>
                  <a:lnTo>
                    <a:pt x="422" y="87"/>
                  </a:lnTo>
                  <a:lnTo>
                    <a:pt x="439" y="87"/>
                  </a:lnTo>
                  <a:lnTo>
                    <a:pt x="476" y="104"/>
                  </a:lnTo>
                  <a:lnTo>
                    <a:pt x="457" y="104"/>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46" name="Freeform 17">
              <a:extLst>
                <a:ext uri="{FF2B5EF4-FFF2-40B4-BE49-F238E27FC236}">
                  <a16:creationId xmlns:a16="http://schemas.microsoft.com/office/drawing/2014/main" id="{E3F97977-CC07-4238-8F16-5F6D94C469F7}"/>
                </a:ext>
              </a:extLst>
            </p:cNvPr>
            <p:cNvSpPr>
              <a:spLocks/>
            </p:cNvSpPr>
            <p:nvPr/>
          </p:nvSpPr>
          <p:spPr bwMode="auto">
            <a:xfrm>
              <a:off x="6212247" y="7564805"/>
              <a:ext cx="60055" cy="36311"/>
            </a:xfrm>
            <a:custGeom>
              <a:avLst/>
              <a:gdLst>
                <a:gd name="T0" fmla="*/ 3969 w 86"/>
                <a:gd name="T1" fmla="*/ 4047 h 51"/>
                <a:gd name="T2" fmla="*/ 3969 w 86"/>
                <a:gd name="T3" fmla="*/ 0 h 51"/>
                <a:gd name="T4" fmla="*/ 10319 w 86"/>
                <a:gd name="T5" fmla="*/ 0 h 51"/>
                <a:gd name="T6" fmla="*/ 14288 w 86"/>
                <a:gd name="T7" fmla="*/ 0 h 51"/>
                <a:gd name="T8" fmla="*/ 14288 w 86"/>
                <a:gd name="T9" fmla="*/ 4047 h 51"/>
                <a:gd name="T10" fmla="*/ 17463 w 86"/>
                <a:gd name="T11" fmla="*/ 7284 h 51"/>
                <a:gd name="T12" fmla="*/ 14288 w 86"/>
                <a:gd name="T13" fmla="*/ 10521 h 51"/>
                <a:gd name="T14" fmla="*/ 10319 w 86"/>
                <a:gd name="T15" fmla="*/ 10521 h 51"/>
                <a:gd name="T16" fmla="*/ 3969 w 86"/>
                <a:gd name="T17" fmla="*/ 7284 h 51"/>
                <a:gd name="T18" fmla="*/ 0 w 86"/>
                <a:gd name="T19" fmla="*/ 7284 h 51"/>
                <a:gd name="T20" fmla="*/ 3969 w 86"/>
                <a:gd name="T21" fmla="*/ 4047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51"/>
                <a:gd name="T35" fmla="*/ 86 w 86"/>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51">
                  <a:moveTo>
                    <a:pt x="17" y="17"/>
                  </a:moveTo>
                  <a:lnTo>
                    <a:pt x="17" y="0"/>
                  </a:lnTo>
                  <a:lnTo>
                    <a:pt x="52" y="0"/>
                  </a:lnTo>
                  <a:lnTo>
                    <a:pt x="69" y="0"/>
                  </a:lnTo>
                  <a:lnTo>
                    <a:pt x="69" y="17"/>
                  </a:lnTo>
                  <a:lnTo>
                    <a:pt x="86" y="34"/>
                  </a:lnTo>
                  <a:lnTo>
                    <a:pt x="69" y="51"/>
                  </a:lnTo>
                  <a:lnTo>
                    <a:pt x="52" y="51"/>
                  </a:lnTo>
                  <a:lnTo>
                    <a:pt x="17" y="34"/>
                  </a:lnTo>
                  <a:lnTo>
                    <a:pt x="0" y="34"/>
                  </a:lnTo>
                  <a:lnTo>
                    <a:pt x="17" y="17"/>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47" name="Freeform 18">
              <a:extLst>
                <a:ext uri="{FF2B5EF4-FFF2-40B4-BE49-F238E27FC236}">
                  <a16:creationId xmlns:a16="http://schemas.microsoft.com/office/drawing/2014/main" id="{C74F1255-8C04-4E0B-8296-8999BBCD5BC6}"/>
                </a:ext>
              </a:extLst>
            </p:cNvPr>
            <p:cNvSpPr>
              <a:spLocks/>
            </p:cNvSpPr>
            <p:nvPr/>
          </p:nvSpPr>
          <p:spPr bwMode="auto">
            <a:xfrm>
              <a:off x="6223420" y="7481012"/>
              <a:ext cx="48881" cy="11173"/>
            </a:xfrm>
            <a:custGeom>
              <a:avLst/>
              <a:gdLst>
                <a:gd name="T0" fmla="*/ 10174 w 71"/>
                <a:gd name="T1" fmla="*/ 0 h 17"/>
                <a:gd name="T2" fmla="*/ 13304 w 71"/>
                <a:gd name="T3" fmla="*/ 0 h 17"/>
                <a:gd name="T4" fmla="*/ 13304 w 71"/>
                <a:gd name="T5" fmla="*/ 2988 h 17"/>
                <a:gd name="T6" fmla="*/ 10174 w 71"/>
                <a:gd name="T7" fmla="*/ 2988 h 17"/>
                <a:gd name="T8" fmla="*/ 7043 w 71"/>
                <a:gd name="T9" fmla="*/ 2988 h 17"/>
                <a:gd name="T10" fmla="*/ 0 w 71"/>
                <a:gd name="T11" fmla="*/ 0 h 17"/>
                <a:gd name="T12" fmla="*/ 7043 w 71"/>
                <a:gd name="T13" fmla="*/ 0 h 17"/>
                <a:gd name="T14" fmla="*/ 10174 w 71"/>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17"/>
                <a:gd name="T26" fmla="*/ 71 w 71"/>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17">
                  <a:moveTo>
                    <a:pt x="54" y="0"/>
                  </a:moveTo>
                  <a:lnTo>
                    <a:pt x="71" y="0"/>
                  </a:lnTo>
                  <a:lnTo>
                    <a:pt x="71" y="17"/>
                  </a:lnTo>
                  <a:lnTo>
                    <a:pt x="54" y="17"/>
                  </a:lnTo>
                  <a:lnTo>
                    <a:pt x="37" y="17"/>
                  </a:lnTo>
                  <a:lnTo>
                    <a:pt x="0" y="0"/>
                  </a:lnTo>
                  <a:lnTo>
                    <a:pt x="37" y="0"/>
                  </a:lnTo>
                  <a:lnTo>
                    <a:pt x="54" y="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48" name="Freeform 19">
              <a:extLst>
                <a:ext uri="{FF2B5EF4-FFF2-40B4-BE49-F238E27FC236}">
                  <a16:creationId xmlns:a16="http://schemas.microsoft.com/office/drawing/2014/main" id="{F78F5FD6-63D8-4BBC-8F08-AB85B6A7688B}"/>
                </a:ext>
              </a:extLst>
            </p:cNvPr>
            <p:cNvSpPr>
              <a:spLocks/>
            </p:cNvSpPr>
            <p:nvPr/>
          </p:nvSpPr>
          <p:spPr bwMode="auto">
            <a:xfrm>
              <a:off x="6180127" y="7432132"/>
              <a:ext cx="72621" cy="48881"/>
            </a:xfrm>
            <a:custGeom>
              <a:avLst/>
              <a:gdLst>
                <a:gd name="T0" fmla="*/ 7144 w 104"/>
                <a:gd name="T1" fmla="*/ 14495 h 69"/>
                <a:gd name="T2" fmla="*/ 7144 w 104"/>
                <a:gd name="T3" fmla="*/ 10468 h 69"/>
                <a:gd name="T4" fmla="*/ 3969 w 104"/>
                <a:gd name="T5" fmla="*/ 7247 h 69"/>
                <a:gd name="T6" fmla="*/ 0 w 104"/>
                <a:gd name="T7" fmla="*/ 4026 h 69"/>
                <a:gd name="T8" fmla="*/ 3969 w 104"/>
                <a:gd name="T9" fmla="*/ 0 h 69"/>
                <a:gd name="T10" fmla="*/ 7144 w 104"/>
                <a:gd name="T11" fmla="*/ 0 h 69"/>
                <a:gd name="T12" fmla="*/ 7144 w 104"/>
                <a:gd name="T13" fmla="*/ 4026 h 69"/>
                <a:gd name="T14" fmla="*/ 10319 w 104"/>
                <a:gd name="T15" fmla="*/ 4026 h 69"/>
                <a:gd name="T16" fmla="*/ 14288 w 104"/>
                <a:gd name="T17" fmla="*/ 4026 h 69"/>
                <a:gd name="T18" fmla="*/ 17463 w 104"/>
                <a:gd name="T19" fmla="*/ 4026 h 69"/>
                <a:gd name="T20" fmla="*/ 20638 w 104"/>
                <a:gd name="T21" fmla="*/ 7247 h 69"/>
                <a:gd name="T22" fmla="*/ 17463 w 104"/>
                <a:gd name="T23" fmla="*/ 7247 h 69"/>
                <a:gd name="T24" fmla="*/ 17463 w 104"/>
                <a:gd name="T25" fmla="*/ 10468 h 69"/>
                <a:gd name="T26" fmla="*/ 20638 w 104"/>
                <a:gd name="T27" fmla="*/ 14495 h 69"/>
                <a:gd name="T28" fmla="*/ 14288 w 104"/>
                <a:gd name="T29" fmla="*/ 14495 h 69"/>
                <a:gd name="T30" fmla="*/ 7144 w 104"/>
                <a:gd name="T31" fmla="*/ 14495 h 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
                <a:gd name="T49" fmla="*/ 0 h 69"/>
                <a:gd name="T50" fmla="*/ 104 w 104"/>
                <a:gd name="T51" fmla="*/ 69 h 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 h="69">
                  <a:moveTo>
                    <a:pt x="34" y="69"/>
                  </a:moveTo>
                  <a:lnTo>
                    <a:pt x="34" y="51"/>
                  </a:lnTo>
                  <a:lnTo>
                    <a:pt x="17" y="34"/>
                  </a:lnTo>
                  <a:lnTo>
                    <a:pt x="0" y="17"/>
                  </a:lnTo>
                  <a:lnTo>
                    <a:pt x="17" y="0"/>
                  </a:lnTo>
                  <a:lnTo>
                    <a:pt x="34" y="0"/>
                  </a:lnTo>
                  <a:lnTo>
                    <a:pt x="34" y="17"/>
                  </a:lnTo>
                  <a:lnTo>
                    <a:pt x="52" y="17"/>
                  </a:lnTo>
                  <a:lnTo>
                    <a:pt x="69" y="17"/>
                  </a:lnTo>
                  <a:lnTo>
                    <a:pt x="86" y="17"/>
                  </a:lnTo>
                  <a:lnTo>
                    <a:pt x="104" y="34"/>
                  </a:lnTo>
                  <a:lnTo>
                    <a:pt x="86" y="34"/>
                  </a:lnTo>
                  <a:lnTo>
                    <a:pt x="86" y="51"/>
                  </a:lnTo>
                  <a:lnTo>
                    <a:pt x="104" y="69"/>
                  </a:lnTo>
                  <a:lnTo>
                    <a:pt x="69" y="69"/>
                  </a:lnTo>
                  <a:lnTo>
                    <a:pt x="34" y="69"/>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49" name="Freeform 20">
              <a:extLst>
                <a:ext uri="{FF2B5EF4-FFF2-40B4-BE49-F238E27FC236}">
                  <a16:creationId xmlns:a16="http://schemas.microsoft.com/office/drawing/2014/main" id="{F9AEB1AA-B7BB-452D-B9D1-15382C21AE8A}"/>
                </a:ext>
              </a:extLst>
            </p:cNvPr>
            <p:cNvSpPr>
              <a:spLocks/>
            </p:cNvSpPr>
            <p:nvPr/>
          </p:nvSpPr>
          <p:spPr bwMode="auto">
            <a:xfrm>
              <a:off x="6223419" y="7324594"/>
              <a:ext cx="198315" cy="145244"/>
            </a:xfrm>
            <a:custGeom>
              <a:avLst/>
              <a:gdLst>
                <a:gd name="T0" fmla="*/ 42069 w 284"/>
                <a:gd name="T1" fmla="*/ 17379 h 209"/>
                <a:gd name="T2" fmla="*/ 45244 w 284"/>
                <a:gd name="T3" fmla="*/ 13429 h 209"/>
                <a:gd name="T4" fmla="*/ 45244 w 284"/>
                <a:gd name="T5" fmla="*/ 20539 h 209"/>
                <a:gd name="T6" fmla="*/ 53181 w 284"/>
                <a:gd name="T7" fmla="*/ 20539 h 209"/>
                <a:gd name="T8" fmla="*/ 56356 w 284"/>
                <a:gd name="T9" fmla="*/ 26858 h 209"/>
                <a:gd name="T10" fmla="*/ 45244 w 284"/>
                <a:gd name="T11" fmla="*/ 33968 h 209"/>
                <a:gd name="T12" fmla="*/ 42069 w 284"/>
                <a:gd name="T13" fmla="*/ 30808 h 209"/>
                <a:gd name="T14" fmla="*/ 38894 w 284"/>
                <a:gd name="T15" fmla="*/ 33968 h 209"/>
                <a:gd name="T16" fmla="*/ 42069 w 284"/>
                <a:gd name="T17" fmla="*/ 37128 h 209"/>
                <a:gd name="T18" fmla="*/ 38894 w 284"/>
                <a:gd name="T19" fmla="*/ 41078 h 209"/>
                <a:gd name="T20" fmla="*/ 34925 w 284"/>
                <a:gd name="T21" fmla="*/ 33968 h 209"/>
                <a:gd name="T22" fmla="*/ 30956 w 284"/>
                <a:gd name="T23" fmla="*/ 41078 h 209"/>
                <a:gd name="T24" fmla="*/ 23812 w 284"/>
                <a:gd name="T25" fmla="*/ 41078 h 209"/>
                <a:gd name="T26" fmla="*/ 20637 w 284"/>
                <a:gd name="T27" fmla="*/ 33968 h 209"/>
                <a:gd name="T28" fmla="*/ 14287 w 284"/>
                <a:gd name="T29" fmla="*/ 30808 h 209"/>
                <a:gd name="T30" fmla="*/ 20637 w 284"/>
                <a:gd name="T31" fmla="*/ 26858 h 209"/>
                <a:gd name="T32" fmla="*/ 23812 w 284"/>
                <a:gd name="T33" fmla="*/ 26858 h 209"/>
                <a:gd name="T34" fmla="*/ 17462 w 284"/>
                <a:gd name="T35" fmla="*/ 23699 h 209"/>
                <a:gd name="T36" fmla="*/ 14287 w 284"/>
                <a:gd name="T37" fmla="*/ 26858 h 209"/>
                <a:gd name="T38" fmla="*/ 10319 w 284"/>
                <a:gd name="T39" fmla="*/ 26858 h 209"/>
                <a:gd name="T40" fmla="*/ 10319 w 284"/>
                <a:gd name="T41" fmla="*/ 23699 h 209"/>
                <a:gd name="T42" fmla="*/ 7144 w 284"/>
                <a:gd name="T43" fmla="*/ 20539 h 209"/>
                <a:gd name="T44" fmla="*/ 0 w 284"/>
                <a:gd name="T45" fmla="*/ 17379 h 209"/>
                <a:gd name="T46" fmla="*/ 7144 w 284"/>
                <a:gd name="T47" fmla="*/ 17379 h 209"/>
                <a:gd name="T48" fmla="*/ 7144 w 284"/>
                <a:gd name="T49" fmla="*/ 13429 h 209"/>
                <a:gd name="T50" fmla="*/ 0 w 284"/>
                <a:gd name="T51" fmla="*/ 10269 h 209"/>
                <a:gd name="T52" fmla="*/ 7144 w 284"/>
                <a:gd name="T53" fmla="*/ 10269 h 209"/>
                <a:gd name="T54" fmla="*/ 14287 w 284"/>
                <a:gd name="T55" fmla="*/ 10269 h 209"/>
                <a:gd name="T56" fmla="*/ 7144 w 284"/>
                <a:gd name="T57" fmla="*/ 10269 h 209"/>
                <a:gd name="T58" fmla="*/ 10319 w 284"/>
                <a:gd name="T59" fmla="*/ 3160 h 209"/>
                <a:gd name="T60" fmla="*/ 14287 w 284"/>
                <a:gd name="T61" fmla="*/ 6320 h 209"/>
                <a:gd name="T62" fmla="*/ 14287 w 284"/>
                <a:gd name="T63" fmla="*/ 3160 h 209"/>
                <a:gd name="T64" fmla="*/ 10319 w 284"/>
                <a:gd name="T65" fmla="*/ 0 h 209"/>
                <a:gd name="T66" fmla="*/ 20637 w 284"/>
                <a:gd name="T67" fmla="*/ 0 h 209"/>
                <a:gd name="T68" fmla="*/ 23812 w 284"/>
                <a:gd name="T69" fmla="*/ 6320 h 209"/>
                <a:gd name="T70" fmla="*/ 27781 w 284"/>
                <a:gd name="T71" fmla="*/ 10269 h 209"/>
                <a:gd name="T72" fmla="*/ 34925 w 284"/>
                <a:gd name="T73" fmla="*/ 10269 h 209"/>
                <a:gd name="T74" fmla="*/ 38894 w 284"/>
                <a:gd name="T75" fmla="*/ 17379 h 20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4"/>
                <a:gd name="T115" fmla="*/ 0 h 209"/>
                <a:gd name="T116" fmla="*/ 284 w 284"/>
                <a:gd name="T117" fmla="*/ 209 h 20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4" h="209">
                  <a:moveTo>
                    <a:pt x="196" y="88"/>
                  </a:moveTo>
                  <a:lnTo>
                    <a:pt x="213" y="88"/>
                  </a:lnTo>
                  <a:lnTo>
                    <a:pt x="213" y="71"/>
                  </a:lnTo>
                  <a:lnTo>
                    <a:pt x="230" y="71"/>
                  </a:lnTo>
                  <a:lnTo>
                    <a:pt x="230" y="88"/>
                  </a:lnTo>
                  <a:lnTo>
                    <a:pt x="230" y="106"/>
                  </a:lnTo>
                  <a:lnTo>
                    <a:pt x="250" y="106"/>
                  </a:lnTo>
                  <a:lnTo>
                    <a:pt x="267" y="106"/>
                  </a:lnTo>
                  <a:lnTo>
                    <a:pt x="284" y="123"/>
                  </a:lnTo>
                  <a:lnTo>
                    <a:pt x="284" y="138"/>
                  </a:lnTo>
                  <a:lnTo>
                    <a:pt x="250" y="156"/>
                  </a:lnTo>
                  <a:lnTo>
                    <a:pt x="230" y="173"/>
                  </a:lnTo>
                  <a:lnTo>
                    <a:pt x="213" y="173"/>
                  </a:lnTo>
                  <a:lnTo>
                    <a:pt x="213" y="156"/>
                  </a:lnTo>
                  <a:lnTo>
                    <a:pt x="213" y="173"/>
                  </a:lnTo>
                  <a:lnTo>
                    <a:pt x="196" y="173"/>
                  </a:lnTo>
                  <a:lnTo>
                    <a:pt x="213" y="173"/>
                  </a:lnTo>
                  <a:lnTo>
                    <a:pt x="213" y="190"/>
                  </a:lnTo>
                  <a:lnTo>
                    <a:pt x="196" y="190"/>
                  </a:lnTo>
                  <a:lnTo>
                    <a:pt x="196" y="209"/>
                  </a:lnTo>
                  <a:lnTo>
                    <a:pt x="177" y="190"/>
                  </a:lnTo>
                  <a:lnTo>
                    <a:pt x="177" y="173"/>
                  </a:lnTo>
                  <a:lnTo>
                    <a:pt x="159" y="190"/>
                  </a:lnTo>
                  <a:lnTo>
                    <a:pt x="159" y="209"/>
                  </a:lnTo>
                  <a:lnTo>
                    <a:pt x="140" y="209"/>
                  </a:lnTo>
                  <a:lnTo>
                    <a:pt x="123" y="209"/>
                  </a:lnTo>
                  <a:lnTo>
                    <a:pt x="106" y="190"/>
                  </a:lnTo>
                  <a:lnTo>
                    <a:pt x="106" y="173"/>
                  </a:lnTo>
                  <a:lnTo>
                    <a:pt x="71" y="173"/>
                  </a:lnTo>
                  <a:lnTo>
                    <a:pt x="71" y="156"/>
                  </a:lnTo>
                  <a:lnTo>
                    <a:pt x="88" y="138"/>
                  </a:lnTo>
                  <a:lnTo>
                    <a:pt x="106" y="138"/>
                  </a:lnTo>
                  <a:lnTo>
                    <a:pt x="140" y="138"/>
                  </a:lnTo>
                  <a:lnTo>
                    <a:pt x="123" y="138"/>
                  </a:lnTo>
                  <a:lnTo>
                    <a:pt x="106" y="123"/>
                  </a:lnTo>
                  <a:lnTo>
                    <a:pt x="88" y="123"/>
                  </a:lnTo>
                  <a:lnTo>
                    <a:pt x="88" y="138"/>
                  </a:lnTo>
                  <a:lnTo>
                    <a:pt x="71" y="138"/>
                  </a:lnTo>
                  <a:lnTo>
                    <a:pt x="54" y="123"/>
                  </a:lnTo>
                  <a:lnTo>
                    <a:pt x="54" y="138"/>
                  </a:lnTo>
                  <a:lnTo>
                    <a:pt x="35" y="123"/>
                  </a:lnTo>
                  <a:lnTo>
                    <a:pt x="54" y="123"/>
                  </a:lnTo>
                  <a:lnTo>
                    <a:pt x="54" y="106"/>
                  </a:lnTo>
                  <a:lnTo>
                    <a:pt x="35" y="106"/>
                  </a:lnTo>
                  <a:lnTo>
                    <a:pt x="0" y="106"/>
                  </a:lnTo>
                  <a:lnTo>
                    <a:pt x="0" y="88"/>
                  </a:lnTo>
                  <a:lnTo>
                    <a:pt x="17" y="88"/>
                  </a:lnTo>
                  <a:lnTo>
                    <a:pt x="35" y="88"/>
                  </a:lnTo>
                  <a:lnTo>
                    <a:pt x="54" y="88"/>
                  </a:lnTo>
                  <a:lnTo>
                    <a:pt x="35" y="71"/>
                  </a:lnTo>
                  <a:lnTo>
                    <a:pt x="17" y="71"/>
                  </a:lnTo>
                  <a:lnTo>
                    <a:pt x="0" y="54"/>
                  </a:lnTo>
                  <a:lnTo>
                    <a:pt x="17" y="54"/>
                  </a:lnTo>
                  <a:lnTo>
                    <a:pt x="35" y="54"/>
                  </a:lnTo>
                  <a:lnTo>
                    <a:pt x="54" y="54"/>
                  </a:lnTo>
                  <a:lnTo>
                    <a:pt x="71" y="54"/>
                  </a:lnTo>
                  <a:lnTo>
                    <a:pt x="54" y="54"/>
                  </a:lnTo>
                  <a:lnTo>
                    <a:pt x="35" y="54"/>
                  </a:lnTo>
                  <a:lnTo>
                    <a:pt x="35" y="35"/>
                  </a:lnTo>
                  <a:lnTo>
                    <a:pt x="54" y="17"/>
                  </a:lnTo>
                  <a:lnTo>
                    <a:pt x="54" y="35"/>
                  </a:lnTo>
                  <a:lnTo>
                    <a:pt x="71" y="35"/>
                  </a:lnTo>
                  <a:lnTo>
                    <a:pt x="88" y="35"/>
                  </a:lnTo>
                  <a:lnTo>
                    <a:pt x="71" y="17"/>
                  </a:lnTo>
                  <a:lnTo>
                    <a:pt x="54" y="17"/>
                  </a:lnTo>
                  <a:lnTo>
                    <a:pt x="54" y="0"/>
                  </a:lnTo>
                  <a:lnTo>
                    <a:pt x="71" y="0"/>
                  </a:lnTo>
                  <a:lnTo>
                    <a:pt x="106" y="0"/>
                  </a:lnTo>
                  <a:lnTo>
                    <a:pt x="106" y="17"/>
                  </a:lnTo>
                  <a:lnTo>
                    <a:pt x="123" y="35"/>
                  </a:lnTo>
                  <a:lnTo>
                    <a:pt x="123" y="54"/>
                  </a:lnTo>
                  <a:lnTo>
                    <a:pt x="140" y="54"/>
                  </a:lnTo>
                  <a:lnTo>
                    <a:pt x="159" y="54"/>
                  </a:lnTo>
                  <a:lnTo>
                    <a:pt x="177" y="54"/>
                  </a:lnTo>
                  <a:lnTo>
                    <a:pt x="196" y="71"/>
                  </a:lnTo>
                  <a:lnTo>
                    <a:pt x="196" y="88"/>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50" name="Freeform 21">
              <a:extLst>
                <a:ext uri="{FF2B5EF4-FFF2-40B4-BE49-F238E27FC236}">
                  <a16:creationId xmlns:a16="http://schemas.microsoft.com/office/drawing/2014/main" id="{AB41C17E-DA5E-4303-9222-28F691E7CC5A}"/>
                </a:ext>
              </a:extLst>
            </p:cNvPr>
            <p:cNvSpPr>
              <a:spLocks/>
            </p:cNvSpPr>
            <p:nvPr/>
          </p:nvSpPr>
          <p:spPr bwMode="auto">
            <a:xfrm>
              <a:off x="6296043" y="7240800"/>
              <a:ext cx="593547" cy="300265"/>
            </a:xfrm>
            <a:custGeom>
              <a:avLst/>
              <a:gdLst>
                <a:gd name="T0" fmla="*/ 134460 w 848"/>
                <a:gd name="T1" fmla="*/ 7144 h 430"/>
                <a:gd name="T2" fmla="*/ 151964 w 848"/>
                <a:gd name="T3" fmla="*/ 3969 h 430"/>
                <a:gd name="T4" fmla="*/ 165490 w 848"/>
                <a:gd name="T5" fmla="*/ 10319 h 430"/>
                <a:gd name="T6" fmla="*/ 165490 w 848"/>
                <a:gd name="T7" fmla="*/ 14288 h 430"/>
                <a:gd name="T8" fmla="*/ 137643 w 848"/>
                <a:gd name="T9" fmla="*/ 23813 h 430"/>
                <a:gd name="T10" fmla="*/ 151964 w 848"/>
                <a:gd name="T11" fmla="*/ 23813 h 430"/>
                <a:gd name="T12" fmla="*/ 130482 w 848"/>
                <a:gd name="T13" fmla="*/ 34925 h 430"/>
                <a:gd name="T14" fmla="*/ 112978 w 848"/>
                <a:gd name="T15" fmla="*/ 44450 h 430"/>
                <a:gd name="T16" fmla="*/ 102635 w 848"/>
                <a:gd name="T17" fmla="*/ 44450 h 430"/>
                <a:gd name="T18" fmla="*/ 95475 w 848"/>
                <a:gd name="T19" fmla="*/ 51594 h 430"/>
                <a:gd name="T20" fmla="*/ 95475 w 848"/>
                <a:gd name="T21" fmla="*/ 57944 h 430"/>
                <a:gd name="T22" fmla="*/ 85132 w 848"/>
                <a:gd name="T23" fmla="*/ 68263 h 430"/>
                <a:gd name="T24" fmla="*/ 77971 w 848"/>
                <a:gd name="T25" fmla="*/ 72231 h 430"/>
                <a:gd name="T26" fmla="*/ 73993 w 848"/>
                <a:gd name="T27" fmla="*/ 78581 h 430"/>
                <a:gd name="T28" fmla="*/ 70810 w 848"/>
                <a:gd name="T29" fmla="*/ 85725 h 430"/>
                <a:gd name="T30" fmla="*/ 56489 w 848"/>
                <a:gd name="T31" fmla="*/ 82550 h 430"/>
                <a:gd name="T32" fmla="*/ 38986 w 848"/>
                <a:gd name="T33" fmla="*/ 82550 h 430"/>
                <a:gd name="T34" fmla="*/ 32621 w 848"/>
                <a:gd name="T35" fmla="*/ 85725 h 430"/>
                <a:gd name="T36" fmla="*/ 14321 w 848"/>
                <a:gd name="T37" fmla="*/ 82550 h 430"/>
                <a:gd name="T38" fmla="*/ 28642 w 848"/>
                <a:gd name="T39" fmla="*/ 75406 h 430"/>
                <a:gd name="T40" fmla="*/ 24664 w 848"/>
                <a:gd name="T41" fmla="*/ 68263 h 430"/>
                <a:gd name="T42" fmla="*/ 38986 w 848"/>
                <a:gd name="T43" fmla="*/ 72231 h 430"/>
                <a:gd name="T44" fmla="*/ 35803 w 848"/>
                <a:gd name="T45" fmla="*/ 68263 h 430"/>
                <a:gd name="T46" fmla="*/ 28642 w 848"/>
                <a:gd name="T47" fmla="*/ 65088 h 430"/>
                <a:gd name="T48" fmla="*/ 24664 w 848"/>
                <a:gd name="T49" fmla="*/ 57944 h 430"/>
                <a:gd name="T50" fmla="*/ 35803 w 848"/>
                <a:gd name="T51" fmla="*/ 57944 h 430"/>
                <a:gd name="T52" fmla="*/ 38986 w 848"/>
                <a:gd name="T53" fmla="*/ 44450 h 430"/>
                <a:gd name="T54" fmla="*/ 32621 w 848"/>
                <a:gd name="T55" fmla="*/ 41275 h 430"/>
                <a:gd name="T56" fmla="*/ 32621 w 848"/>
                <a:gd name="T57" fmla="*/ 38100 h 430"/>
                <a:gd name="T58" fmla="*/ 42964 w 848"/>
                <a:gd name="T59" fmla="*/ 38100 h 430"/>
                <a:gd name="T60" fmla="*/ 56489 w 848"/>
                <a:gd name="T61" fmla="*/ 44450 h 430"/>
                <a:gd name="T62" fmla="*/ 49329 w 848"/>
                <a:gd name="T63" fmla="*/ 38100 h 430"/>
                <a:gd name="T64" fmla="*/ 60467 w 848"/>
                <a:gd name="T65" fmla="*/ 38100 h 430"/>
                <a:gd name="T66" fmla="*/ 70810 w 848"/>
                <a:gd name="T67" fmla="*/ 34925 h 430"/>
                <a:gd name="T68" fmla="*/ 56489 w 848"/>
                <a:gd name="T69" fmla="*/ 34925 h 430"/>
                <a:gd name="T70" fmla="*/ 42964 w 848"/>
                <a:gd name="T71" fmla="*/ 34925 h 430"/>
                <a:gd name="T72" fmla="*/ 32621 w 848"/>
                <a:gd name="T73" fmla="*/ 34925 h 430"/>
                <a:gd name="T74" fmla="*/ 18299 w 848"/>
                <a:gd name="T75" fmla="*/ 34925 h 430"/>
                <a:gd name="T76" fmla="*/ 21482 w 848"/>
                <a:gd name="T77" fmla="*/ 27781 h 430"/>
                <a:gd name="T78" fmla="*/ 14321 w 848"/>
                <a:gd name="T79" fmla="*/ 23813 h 430"/>
                <a:gd name="T80" fmla="*/ 21482 w 848"/>
                <a:gd name="T81" fmla="*/ 23813 h 430"/>
                <a:gd name="T82" fmla="*/ 11139 w 848"/>
                <a:gd name="T83" fmla="*/ 23813 h 430"/>
                <a:gd name="T84" fmla="*/ 7161 w 848"/>
                <a:gd name="T85" fmla="*/ 23813 h 430"/>
                <a:gd name="T86" fmla="*/ 3978 w 848"/>
                <a:gd name="T87" fmla="*/ 20638 h 430"/>
                <a:gd name="T88" fmla="*/ 24664 w 848"/>
                <a:gd name="T89" fmla="*/ 14288 h 430"/>
                <a:gd name="T90" fmla="*/ 38986 w 848"/>
                <a:gd name="T91" fmla="*/ 10319 h 430"/>
                <a:gd name="T92" fmla="*/ 49329 w 848"/>
                <a:gd name="T93" fmla="*/ 10319 h 430"/>
                <a:gd name="T94" fmla="*/ 60467 w 848"/>
                <a:gd name="T95" fmla="*/ 7144 h 430"/>
                <a:gd name="T96" fmla="*/ 70810 w 848"/>
                <a:gd name="T97" fmla="*/ 3969 h 430"/>
                <a:gd name="T98" fmla="*/ 88314 w 848"/>
                <a:gd name="T99" fmla="*/ 0 h 430"/>
                <a:gd name="T100" fmla="*/ 98657 w 848"/>
                <a:gd name="T101" fmla="*/ 3969 h 430"/>
                <a:gd name="T102" fmla="*/ 105818 w 848"/>
                <a:gd name="T103" fmla="*/ 0 h 430"/>
                <a:gd name="T104" fmla="*/ 120139 w 848"/>
                <a:gd name="T105" fmla="*/ 0 h 43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48"/>
                <a:gd name="T160" fmla="*/ 0 h 430"/>
                <a:gd name="T161" fmla="*/ 848 w 848"/>
                <a:gd name="T162" fmla="*/ 430 h 43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48" h="430">
                  <a:moveTo>
                    <a:pt x="708" y="17"/>
                  </a:moveTo>
                  <a:lnTo>
                    <a:pt x="689" y="35"/>
                  </a:lnTo>
                  <a:lnTo>
                    <a:pt x="672" y="35"/>
                  </a:lnTo>
                  <a:lnTo>
                    <a:pt x="708" y="35"/>
                  </a:lnTo>
                  <a:lnTo>
                    <a:pt x="725" y="17"/>
                  </a:lnTo>
                  <a:lnTo>
                    <a:pt x="760" y="17"/>
                  </a:lnTo>
                  <a:lnTo>
                    <a:pt x="777" y="35"/>
                  </a:lnTo>
                  <a:lnTo>
                    <a:pt x="814" y="52"/>
                  </a:lnTo>
                  <a:lnTo>
                    <a:pt x="831" y="52"/>
                  </a:lnTo>
                  <a:lnTo>
                    <a:pt x="848" y="52"/>
                  </a:lnTo>
                  <a:lnTo>
                    <a:pt x="848" y="69"/>
                  </a:lnTo>
                  <a:lnTo>
                    <a:pt x="831" y="69"/>
                  </a:lnTo>
                  <a:lnTo>
                    <a:pt x="777" y="87"/>
                  </a:lnTo>
                  <a:lnTo>
                    <a:pt x="743" y="104"/>
                  </a:lnTo>
                  <a:lnTo>
                    <a:pt x="689" y="121"/>
                  </a:lnTo>
                  <a:lnTo>
                    <a:pt x="708" y="121"/>
                  </a:lnTo>
                  <a:lnTo>
                    <a:pt x="743" y="121"/>
                  </a:lnTo>
                  <a:lnTo>
                    <a:pt x="760" y="121"/>
                  </a:lnTo>
                  <a:lnTo>
                    <a:pt x="725" y="138"/>
                  </a:lnTo>
                  <a:lnTo>
                    <a:pt x="689" y="156"/>
                  </a:lnTo>
                  <a:lnTo>
                    <a:pt x="654" y="173"/>
                  </a:lnTo>
                  <a:lnTo>
                    <a:pt x="620" y="173"/>
                  </a:lnTo>
                  <a:lnTo>
                    <a:pt x="583" y="207"/>
                  </a:lnTo>
                  <a:lnTo>
                    <a:pt x="566" y="225"/>
                  </a:lnTo>
                  <a:lnTo>
                    <a:pt x="549" y="225"/>
                  </a:lnTo>
                  <a:lnTo>
                    <a:pt x="531" y="225"/>
                  </a:lnTo>
                  <a:lnTo>
                    <a:pt x="514" y="225"/>
                  </a:lnTo>
                  <a:lnTo>
                    <a:pt x="478" y="242"/>
                  </a:lnTo>
                  <a:lnTo>
                    <a:pt x="459" y="257"/>
                  </a:lnTo>
                  <a:lnTo>
                    <a:pt x="478" y="257"/>
                  </a:lnTo>
                  <a:lnTo>
                    <a:pt x="478" y="275"/>
                  </a:lnTo>
                  <a:lnTo>
                    <a:pt x="459" y="275"/>
                  </a:lnTo>
                  <a:lnTo>
                    <a:pt x="478" y="292"/>
                  </a:lnTo>
                  <a:lnTo>
                    <a:pt x="459" y="309"/>
                  </a:lnTo>
                  <a:lnTo>
                    <a:pt x="441" y="326"/>
                  </a:lnTo>
                  <a:lnTo>
                    <a:pt x="424" y="344"/>
                  </a:lnTo>
                  <a:lnTo>
                    <a:pt x="407" y="344"/>
                  </a:lnTo>
                  <a:lnTo>
                    <a:pt x="389" y="344"/>
                  </a:lnTo>
                  <a:lnTo>
                    <a:pt x="389" y="361"/>
                  </a:lnTo>
                  <a:lnTo>
                    <a:pt x="353" y="378"/>
                  </a:lnTo>
                  <a:lnTo>
                    <a:pt x="353" y="396"/>
                  </a:lnTo>
                  <a:lnTo>
                    <a:pt x="372" y="396"/>
                  </a:lnTo>
                  <a:lnTo>
                    <a:pt x="389" y="396"/>
                  </a:lnTo>
                  <a:lnTo>
                    <a:pt x="372" y="413"/>
                  </a:lnTo>
                  <a:lnTo>
                    <a:pt x="353" y="430"/>
                  </a:lnTo>
                  <a:lnTo>
                    <a:pt x="318" y="430"/>
                  </a:lnTo>
                  <a:lnTo>
                    <a:pt x="301" y="430"/>
                  </a:lnTo>
                  <a:lnTo>
                    <a:pt x="284" y="413"/>
                  </a:lnTo>
                  <a:lnTo>
                    <a:pt x="247" y="413"/>
                  </a:lnTo>
                  <a:lnTo>
                    <a:pt x="213" y="413"/>
                  </a:lnTo>
                  <a:lnTo>
                    <a:pt x="196" y="413"/>
                  </a:lnTo>
                  <a:lnTo>
                    <a:pt x="196" y="430"/>
                  </a:lnTo>
                  <a:lnTo>
                    <a:pt x="178" y="430"/>
                  </a:lnTo>
                  <a:lnTo>
                    <a:pt x="161" y="430"/>
                  </a:lnTo>
                  <a:lnTo>
                    <a:pt x="124" y="413"/>
                  </a:lnTo>
                  <a:lnTo>
                    <a:pt x="90" y="413"/>
                  </a:lnTo>
                  <a:lnTo>
                    <a:pt x="71" y="413"/>
                  </a:lnTo>
                  <a:lnTo>
                    <a:pt x="90" y="396"/>
                  </a:lnTo>
                  <a:lnTo>
                    <a:pt x="124" y="378"/>
                  </a:lnTo>
                  <a:lnTo>
                    <a:pt x="142" y="378"/>
                  </a:lnTo>
                  <a:lnTo>
                    <a:pt x="124" y="361"/>
                  </a:lnTo>
                  <a:lnTo>
                    <a:pt x="107" y="344"/>
                  </a:lnTo>
                  <a:lnTo>
                    <a:pt x="124" y="344"/>
                  </a:lnTo>
                  <a:lnTo>
                    <a:pt x="161" y="344"/>
                  </a:lnTo>
                  <a:lnTo>
                    <a:pt x="178" y="344"/>
                  </a:lnTo>
                  <a:lnTo>
                    <a:pt x="196" y="361"/>
                  </a:lnTo>
                  <a:lnTo>
                    <a:pt x="213" y="361"/>
                  </a:lnTo>
                  <a:lnTo>
                    <a:pt x="196" y="344"/>
                  </a:lnTo>
                  <a:lnTo>
                    <a:pt x="178" y="344"/>
                  </a:lnTo>
                  <a:lnTo>
                    <a:pt x="178" y="326"/>
                  </a:lnTo>
                  <a:lnTo>
                    <a:pt x="161" y="326"/>
                  </a:lnTo>
                  <a:lnTo>
                    <a:pt x="142" y="326"/>
                  </a:lnTo>
                  <a:lnTo>
                    <a:pt x="124" y="326"/>
                  </a:lnTo>
                  <a:lnTo>
                    <a:pt x="124" y="309"/>
                  </a:lnTo>
                  <a:lnTo>
                    <a:pt x="124" y="292"/>
                  </a:lnTo>
                  <a:lnTo>
                    <a:pt x="142" y="292"/>
                  </a:lnTo>
                  <a:lnTo>
                    <a:pt x="161" y="292"/>
                  </a:lnTo>
                  <a:lnTo>
                    <a:pt x="178" y="292"/>
                  </a:lnTo>
                  <a:lnTo>
                    <a:pt x="196" y="275"/>
                  </a:lnTo>
                  <a:lnTo>
                    <a:pt x="213" y="257"/>
                  </a:lnTo>
                  <a:lnTo>
                    <a:pt x="196" y="225"/>
                  </a:lnTo>
                  <a:lnTo>
                    <a:pt x="161" y="225"/>
                  </a:lnTo>
                  <a:lnTo>
                    <a:pt x="142" y="207"/>
                  </a:lnTo>
                  <a:lnTo>
                    <a:pt x="161" y="207"/>
                  </a:lnTo>
                  <a:lnTo>
                    <a:pt x="178" y="207"/>
                  </a:lnTo>
                  <a:lnTo>
                    <a:pt x="161" y="207"/>
                  </a:lnTo>
                  <a:lnTo>
                    <a:pt x="161" y="190"/>
                  </a:lnTo>
                  <a:lnTo>
                    <a:pt x="178" y="190"/>
                  </a:lnTo>
                  <a:lnTo>
                    <a:pt x="196" y="190"/>
                  </a:lnTo>
                  <a:lnTo>
                    <a:pt x="213" y="190"/>
                  </a:lnTo>
                  <a:lnTo>
                    <a:pt x="247" y="207"/>
                  </a:lnTo>
                  <a:lnTo>
                    <a:pt x="247" y="225"/>
                  </a:lnTo>
                  <a:lnTo>
                    <a:pt x="284" y="225"/>
                  </a:lnTo>
                  <a:lnTo>
                    <a:pt x="267" y="225"/>
                  </a:lnTo>
                  <a:lnTo>
                    <a:pt x="247" y="207"/>
                  </a:lnTo>
                  <a:lnTo>
                    <a:pt x="247" y="190"/>
                  </a:lnTo>
                  <a:lnTo>
                    <a:pt x="267" y="190"/>
                  </a:lnTo>
                  <a:lnTo>
                    <a:pt x="284" y="190"/>
                  </a:lnTo>
                  <a:lnTo>
                    <a:pt x="301" y="190"/>
                  </a:lnTo>
                  <a:lnTo>
                    <a:pt x="318" y="173"/>
                  </a:lnTo>
                  <a:lnTo>
                    <a:pt x="336" y="173"/>
                  </a:lnTo>
                  <a:lnTo>
                    <a:pt x="353" y="173"/>
                  </a:lnTo>
                  <a:lnTo>
                    <a:pt x="336" y="173"/>
                  </a:lnTo>
                  <a:lnTo>
                    <a:pt x="301" y="173"/>
                  </a:lnTo>
                  <a:lnTo>
                    <a:pt x="284" y="173"/>
                  </a:lnTo>
                  <a:lnTo>
                    <a:pt x="247" y="173"/>
                  </a:lnTo>
                  <a:lnTo>
                    <a:pt x="230" y="173"/>
                  </a:lnTo>
                  <a:lnTo>
                    <a:pt x="213" y="173"/>
                  </a:lnTo>
                  <a:lnTo>
                    <a:pt x="196" y="173"/>
                  </a:lnTo>
                  <a:lnTo>
                    <a:pt x="178" y="173"/>
                  </a:lnTo>
                  <a:lnTo>
                    <a:pt x="161" y="173"/>
                  </a:lnTo>
                  <a:lnTo>
                    <a:pt x="142" y="173"/>
                  </a:lnTo>
                  <a:lnTo>
                    <a:pt x="124" y="173"/>
                  </a:lnTo>
                  <a:lnTo>
                    <a:pt x="90" y="173"/>
                  </a:lnTo>
                  <a:lnTo>
                    <a:pt x="71" y="156"/>
                  </a:lnTo>
                  <a:lnTo>
                    <a:pt x="90" y="156"/>
                  </a:lnTo>
                  <a:lnTo>
                    <a:pt x="107" y="138"/>
                  </a:lnTo>
                  <a:lnTo>
                    <a:pt x="90" y="138"/>
                  </a:lnTo>
                  <a:lnTo>
                    <a:pt x="71" y="138"/>
                  </a:lnTo>
                  <a:lnTo>
                    <a:pt x="71" y="121"/>
                  </a:lnTo>
                  <a:lnTo>
                    <a:pt x="90" y="121"/>
                  </a:lnTo>
                  <a:lnTo>
                    <a:pt x="124" y="121"/>
                  </a:lnTo>
                  <a:lnTo>
                    <a:pt x="107" y="121"/>
                  </a:lnTo>
                  <a:lnTo>
                    <a:pt x="90" y="121"/>
                  </a:lnTo>
                  <a:lnTo>
                    <a:pt x="71" y="121"/>
                  </a:lnTo>
                  <a:lnTo>
                    <a:pt x="53" y="121"/>
                  </a:lnTo>
                  <a:lnTo>
                    <a:pt x="71" y="121"/>
                  </a:lnTo>
                  <a:lnTo>
                    <a:pt x="53" y="121"/>
                  </a:lnTo>
                  <a:lnTo>
                    <a:pt x="36" y="121"/>
                  </a:lnTo>
                  <a:lnTo>
                    <a:pt x="17" y="121"/>
                  </a:lnTo>
                  <a:lnTo>
                    <a:pt x="0" y="121"/>
                  </a:lnTo>
                  <a:lnTo>
                    <a:pt x="17" y="104"/>
                  </a:lnTo>
                  <a:lnTo>
                    <a:pt x="71" y="87"/>
                  </a:lnTo>
                  <a:lnTo>
                    <a:pt x="107" y="69"/>
                  </a:lnTo>
                  <a:lnTo>
                    <a:pt x="124" y="69"/>
                  </a:lnTo>
                  <a:lnTo>
                    <a:pt x="161" y="52"/>
                  </a:lnTo>
                  <a:lnTo>
                    <a:pt x="178" y="52"/>
                  </a:lnTo>
                  <a:lnTo>
                    <a:pt x="196" y="52"/>
                  </a:lnTo>
                  <a:lnTo>
                    <a:pt x="213" y="52"/>
                  </a:lnTo>
                  <a:lnTo>
                    <a:pt x="247" y="69"/>
                  </a:lnTo>
                  <a:lnTo>
                    <a:pt x="247" y="52"/>
                  </a:lnTo>
                  <a:lnTo>
                    <a:pt x="267" y="35"/>
                  </a:lnTo>
                  <a:lnTo>
                    <a:pt x="284" y="35"/>
                  </a:lnTo>
                  <a:lnTo>
                    <a:pt x="301" y="35"/>
                  </a:lnTo>
                  <a:lnTo>
                    <a:pt x="301" y="17"/>
                  </a:lnTo>
                  <a:lnTo>
                    <a:pt x="318" y="17"/>
                  </a:lnTo>
                  <a:lnTo>
                    <a:pt x="353" y="17"/>
                  </a:lnTo>
                  <a:lnTo>
                    <a:pt x="389" y="17"/>
                  </a:lnTo>
                  <a:lnTo>
                    <a:pt x="424" y="17"/>
                  </a:lnTo>
                  <a:lnTo>
                    <a:pt x="441" y="0"/>
                  </a:lnTo>
                  <a:lnTo>
                    <a:pt x="459" y="0"/>
                  </a:lnTo>
                  <a:lnTo>
                    <a:pt x="478" y="17"/>
                  </a:lnTo>
                  <a:lnTo>
                    <a:pt x="495" y="17"/>
                  </a:lnTo>
                  <a:lnTo>
                    <a:pt x="495" y="0"/>
                  </a:lnTo>
                  <a:lnTo>
                    <a:pt x="514" y="0"/>
                  </a:lnTo>
                  <a:lnTo>
                    <a:pt x="531" y="0"/>
                  </a:lnTo>
                  <a:lnTo>
                    <a:pt x="549" y="0"/>
                  </a:lnTo>
                  <a:lnTo>
                    <a:pt x="566" y="0"/>
                  </a:lnTo>
                  <a:lnTo>
                    <a:pt x="602" y="0"/>
                  </a:lnTo>
                  <a:lnTo>
                    <a:pt x="654" y="17"/>
                  </a:lnTo>
                  <a:lnTo>
                    <a:pt x="708" y="17"/>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51" name="Freeform 22">
              <a:extLst>
                <a:ext uri="{FF2B5EF4-FFF2-40B4-BE49-F238E27FC236}">
                  <a16:creationId xmlns:a16="http://schemas.microsoft.com/office/drawing/2014/main" id="{5131BFD0-654F-4ACB-9A9F-65837276CF11}"/>
                </a:ext>
              </a:extLst>
            </p:cNvPr>
            <p:cNvSpPr>
              <a:spLocks/>
            </p:cNvSpPr>
            <p:nvPr/>
          </p:nvSpPr>
          <p:spPr bwMode="auto">
            <a:xfrm>
              <a:off x="6100521" y="7638825"/>
              <a:ext cx="122899" cy="83795"/>
            </a:xfrm>
            <a:custGeom>
              <a:avLst/>
              <a:gdLst>
                <a:gd name="T0" fmla="*/ 28738 w 175"/>
                <a:gd name="T1" fmla="*/ 7204 h 119"/>
                <a:gd name="T2" fmla="*/ 28738 w 175"/>
                <a:gd name="T3" fmla="*/ 10405 h 119"/>
                <a:gd name="T4" fmla="*/ 28738 w 175"/>
                <a:gd name="T5" fmla="*/ 13607 h 119"/>
                <a:gd name="T6" fmla="*/ 31931 w 175"/>
                <a:gd name="T7" fmla="*/ 13607 h 119"/>
                <a:gd name="T8" fmla="*/ 35125 w 175"/>
                <a:gd name="T9" fmla="*/ 13607 h 119"/>
                <a:gd name="T10" fmla="*/ 31931 w 175"/>
                <a:gd name="T11" fmla="*/ 17609 h 119"/>
                <a:gd name="T12" fmla="*/ 31931 w 175"/>
                <a:gd name="T13" fmla="*/ 20811 h 119"/>
                <a:gd name="T14" fmla="*/ 24747 w 175"/>
                <a:gd name="T15" fmla="*/ 24013 h 119"/>
                <a:gd name="T16" fmla="*/ 21554 w 175"/>
                <a:gd name="T17" fmla="*/ 24013 h 119"/>
                <a:gd name="T18" fmla="*/ 18361 w 175"/>
                <a:gd name="T19" fmla="*/ 24013 h 119"/>
                <a:gd name="T20" fmla="*/ 18361 w 175"/>
                <a:gd name="T21" fmla="*/ 20811 h 119"/>
                <a:gd name="T22" fmla="*/ 11176 w 175"/>
                <a:gd name="T23" fmla="*/ 17609 h 119"/>
                <a:gd name="T24" fmla="*/ 7185 w 175"/>
                <a:gd name="T25" fmla="*/ 13607 h 119"/>
                <a:gd name="T26" fmla="*/ 0 w 175"/>
                <a:gd name="T27" fmla="*/ 13607 h 119"/>
                <a:gd name="T28" fmla="*/ 0 w 175"/>
                <a:gd name="T29" fmla="*/ 10405 h 119"/>
                <a:gd name="T30" fmla="*/ 0 w 175"/>
                <a:gd name="T31" fmla="*/ 7204 h 119"/>
                <a:gd name="T32" fmla="*/ 3991 w 175"/>
                <a:gd name="T33" fmla="*/ 10405 h 119"/>
                <a:gd name="T34" fmla="*/ 7185 w 175"/>
                <a:gd name="T35" fmla="*/ 10405 h 119"/>
                <a:gd name="T36" fmla="*/ 11176 w 175"/>
                <a:gd name="T37" fmla="*/ 10405 h 119"/>
                <a:gd name="T38" fmla="*/ 11176 w 175"/>
                <a:gd name="T39" fmla="*/ 7204 h 119"/>
                <a:gd name="T40" fmla="*/ 11176 w 175"/>
                <a:gd name="T41" fmla="*/ 3202 h 119"/>
                <a:gd name="T42" fmla="*/ 7185 w 175"/>
                <a:gd name="T43" fmla="*/ 3202 h 119"/>
                <a:gd name="T44" fmla="*/ 7185 w 175"/>
                <a:gd name="T45" fmla="*/ 0 h 119"/>
                <a:gd name="T46" fmla="*/ 11176 w 175"/>
                <a:gd name="T47" fmla="*/ 0 h 119"/>
                <a:gd name="T48" fmla="*/ 14369 w 175"/>
                <a:gd name="T49" fmla="*/ 0 h 119"/>
                <a:gd name="T50" fmla="*/ 21554 w 175"/>
                <a:gd name="T51" fmla="*/ 0 h 119"/>
                <a:gd name="T52" fmla="*/ 24747 w 175"/>
                <a:gd name="T53" fmla="*/ 0 h 119"/>
                <a:gd name="T54" fmla="*/ 28738 w 175"/>
                <a:gd name="T55" fmla="*/ 0 h 119"/>
                <a:gd name="T56" fmla="*/ 28738 w 175"/>
                <a:gd name="T57" fmla="*/ 3202 h 119"/>
                <a:gd name="T58" fmla="*/ 24747 w 175"/>
                <a:gd name="T59" fmla="*/ 7204 h 119"/>
                <a:gd name="T60" fmla="*/ 21554 w 175"/>
                <a:gd name="T61" fmla="*/ 7204 h 119"/>
                <a:gd name="T62" fmla="*/ 24747 w 175"/>
                <a:gd name="T63" fmla="*/ 7204 h 119"/>
                <a:gd name="T64" fmla="*/ 28738 w 175"/>
                <a:gd name="T65" fmla="*/ 7204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5"/>
                <a:gd name="T100" fmla="*/ 0 h 119"/>
                <a:gd name="T101" fmla="*/ 175 w 175"/>
                <a:gd name="T102" fmla="*/ 119 h 1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5" h="119">
                  <a:moveTo>
                    <a:pt x="141" y="33"/>
                  </a:moveTo>
                  <a:lnTo>
                    <a:pt x="141" y="50"/>
                  </a:lnTo>
                  <a:lnTo>
                    <a:pt x="141" y="67"/>
                  </a:lnTo>
                  <a:lnTo>
                    <a:pt x="158" y="67"/>
                  </a:lnTo>
                  <a:lnTo>
                    <a:pt x="175" y="67"/>
                  </a:lnTo>
                  <a:lnTo>
                    <a:pt x="158" y="85"/>
                  </a:lnTo>
                  <a:lnTo>
                    <a:pt x="158" y="102"/>
                  </a:lnTo>
                  <a:lnTo>
                    <a:pt x="123" y="119"/>
                  </a:lnTo>
                  <a:lnTo>
                    <a:pt x="106" y="119"/>
                  </a:lnTo>
                  <a:lnTo>
                    <a:pt x="89" y="119"/>
                  </a:lnTo>
                  <a:lnTo>
                    <a:pt x="89" y="102"/>
                  </a:lnTo>
                  <a:lnTo>
                    <a:pt x="54" y="85"/>
                  </a:lnTo>
                  <a:lnTo>
                    <a:pt x="35" y="67"/>
                  </a:lnTo>
                  <a:lnTo>
                    <a:pt x="0" y="67"/>
                  </a:lnTo>
                  <a:lnTo>
                    <a:pt x="0" y="50"/>
                  </a:lnTo>
                  <a:lnTo>
                    <a:pt x="0" y="33"/>
                  </a:lnTo>
                  <a:lnTo>
                    <a:pt x="18" y="50"/>
                  </a:lnTo>
                  <a:lnTo>
                    <a:pt x="35" y="50"/>
                  </a:lnTo>
                  <a:lnTo>
                    <a:pt x="54" y="50"/>
                  </a:lnTo>
                  <a:lnTo>
                    <a:pt x="54" y="33"/>
                  </a:lnTo>
                  <a:lnTo>
                    <a:pt x="54" y="15"/>
                  </a:lnTo>
                  <a:lnTo>
                    <a:pt x="35" y="15"/>
                  </a:lnTo>
                  <a:lnTo>
                    <a:pt x="35" y="0"/>
                  </a:lnTo>
                  <a:lnTo>
                    <a:pt x="54" y="0"/>
                  </a:lnTo>
                  <a:lnTo>
                    <a:pt x="71" y="0"/>
                  </a:lnTo>
                  <a:lnTo>
                    <a:pt x="106" y="0"/>
                  </a:lnTo>
                  <a:lnTo>
                    <a:pt x="123" y="0"/>
                  </a:lnTo>
                  <a:lnTo>
                    <a:pt x="141" y="0"/>
                  </a:lnTo>
                  <a:lnTo>
                    <a:pt x="141" y="15"/>
                  </a:lnTo>
                  <a:lnTo>
                    <a:pt x="123" y="33"/>
                  </a:lnTo>
                  <a:lnTo>
                    <a:pt x="106" y="33"/>
                  </a:lnTo>
                  <a:lnTo>
                    <a:pt x="123" y="33"/>
                  </a:lnTo>
                  <a:lnTo>
                    <a:pt x="141" y="33"/>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52" name="Freeform 23">
              <a:extLst>
                <a:ext uri="{FF2B5EF4-FFF2-40B4-BE49-F238E27FC236}">
                  <a16:creationId xmlns:a16="http://schemas.microsoft.com/office/drawing/2014/main" id="{655F6AE7-596B-403C-BEEE-A8B55B573B55}"/>
                </a:ext>
              </a:extLst>
            </p:cNvPr>
            <p:cNvSpPr>
              <a:spLocks/>
            </p:cNvSpPr>
            <p:nvPr/>
          </p:nvSpPr>
          <p:spPr bwMode="auto">
            <a:xfrm>
              <a:off x="6161971" y="7768705"/>
              <a:ext cx="72621" cy="51675"/>
            </a:xfrm>
            <a:custGeom>
              <a:avLst/>
              <a:gdLst>
                <a:gd name="T0" fmla="*/ 17632 w 103"/>
                <a:gd name="T1" fmla="*/ 15288 h 73"/>
                <a:gd name="T2" fmla="*/ 10419 w 103"/>
                <a:gd name="T3" fmla="*/ 11265 h 73"/>
                <a:gd name="T4" fmla="*/ 4007 w 103"/>
                <a:gd name="T5" fmla="*/ 8046 h 73"/>
                <a:gd name="T6" fmla="*/ 0 w 103"/>
                <a:gd name="T7" fmla="*/ 8046 h 73"/>
                <a:gd name="T8" fmla="*/ 4007 w 103"/>
                <a:gd name="T9" fmla="*/ 8046 h 73"/>
                <a:gd name="T10" fmla="*/ 4007 w 103"/>
                <a:gd name="T11" fmla="*/ 4023 h 73"/>
                <a:gd name="T12" fmla="*/ 7213 w 103"/>
                <a:gd name="T13" fmla="*/ 0 h 73"/>
                <a:gd name="T14" fmla="*/ 14426 w 103"/>
                <a:gd name="T15" fmla="*/ 4023 h 73"/>
                <a:gd name="T16" fmla="*/ 17632 w 103"/>
                <a:gd name="T17" fmla="*/ 8046 h 73"/>
                <a:gd name="T18" fmla="*/ 20838 w 103"/>
                <a:gd name="T19" fmla="*/ 11265 h 73"/>
                <a:gd name="T20" fmla="*/ 17632 w 103"/>
                <a:gd name="T21" fmla="*/ 11265 h 73"/>
                <a:gd name="T22" fmla="*/ 17632 w 103"/>
                <a:gd name="T23" fmla="*/ 15288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3"/>
                <a:gd name="T37" fmla="*/ 0 h 73"/>
                <a:gd name="T38" fmla="*/ 103 w 103"/>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3" h="73">
                  <a:moveTo>
                    <a:pt x="86" y="73"/>
                  </a:moveTo>
                  <a:lnTo>
                    <a:pt x="52" y="56"/>
                  </a:lnTo>
                  <a:lnTo>
                    <a:pt x="17" y="37"/>
                  </a:lnTo>
                  <a:lnTo>
                    <a:pt x="0" y="37"/>
                  </a:lnTo>
                  <a:lnTo>
                    <a:pt x="17" y="37"/>
                  </a:lnTo>
                  <a:lnTo>
                    <a:pt x="17" y="19"/>
                  </a:lnTo>
                  <a:lnTo>
                    <a:pt x="34" y="0"/>
                  </a:lnTo>
                  <a:lnTo>
                    <a:pt x="69" y="19"/>
                  </a:lnTo>
                  <a:lnTo>
                    <a:pt x="86" y="37"/>
                  </a:lnTo>
                  <a:lnTo>
                    <a:pt x="103" y="56"/>
                  </a:lnTo>
                  <a:lnTo>
                    <a:pt x="86" y="56"/>
                  </a:lnTo>
                  <a:lnTo>
                    <a:pt x="86" y="73"/>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53" name="Freeform 24">
              <a:extLst>
                <a:ext uri="{FF2B5EF4-FFF2-40B4-BE49-F238E27FC236}">
                  <a16:creationId xmlns:a16="http://schemas.microsoft.com/office/drawing/2014/main" id="{8EB9AC67-11C2-4BFA-B66B-5249454E32BD}"/>
                </a:ext>
              </a:extLst>
            </p:cNvPr>
            <p:cNvSpPr>
              <a:spLocks/>
            </p:cNvSpPr>
            <p:nvPr/>
          </p:nvSpPr>
          <p:spPr bwMode="auto">
            <a:xfrm>
              <a:off x="6223420" y="7613685"/>
              <a:ext cx="110331" cy="83795"/>
            </a:xfrm>
            <a:custGeom>
              <a:avLst/>
              <a:gdLst>
                <a:gd name="T0" fmla="*/ 30762 w 159"/>
                <a:gd name="T1" fmla="*/ 6298 h 121"/>
                <a:gd name="T2" fmla="*/ 27607 w 159"/>
                <a:gd name="T3" fmla="*/ 6298 h 121"/>
                <a:gd name="T4" fmla="*/ 24452 w 159"/>
                <a:gd name="T5" fmla="*/ 6298 h 121"/>
                <a:gd name="T6" fmla="*/ 21297 w 159"/>
                <a:gd name="T7" fmla="*/ 13382 h 121"/>
                <a:gd name="T8" fmla="*/ 21297 w 159"/>
                <a:gd name="T9" fmla="*/ 16531 h 121"/>
                <a:gd name="T10" fmla="*/ 13409 w 159"/>
                <a:gd name="T11" fmla="*/ 16531 h 121"/>
                <a:gd name="T12" fmla="*/ 10254 w 159"/>
                <a:gd name="T13" fmla="*/ 16531 h 121"/>
                <a:gd name="T14" fmla="*/ 10254 w 159"/>
                <a:gd name="T15" fmla="*/ 19680 h 121"/>
                <a:gd name="T16" fmla="*/ 10254 w 159"/>
                <a:gd name="T17" fmla="*/ 23616 h 121"/>
                <a:gd name="T18" fmla="*/ 6310 w 159"/>
                <a:gd name="T19" fmla="*/ 23616 h 121"/>
                <a:gd name="T20" fmla="*/ 3155 w 159"/>
                <a:gd name="T21" fmla="*/ 23616 h 121"/>
                <a:gd name="T22" fmla="*/ 3155 w 159"/>
                <a:gd name="T23" fmla="*/ 19680 h 121"/>
                <a:gd name="T24" fmla="*/ 3155 w 159"/>
                <a:gd name="T25" fmla="*/ 16531 h 121"/>
                <a:gd name="T26" fmla="*/ 3155 w 159"/>
                <a:gd name="T27" fmla="*/ 13382 h 121"/>
                <a:gd name="T28" fmla="*/ 0 w 159"/>
                <a:gd name="T29" fmla="*/ 6298 h 121"/>
                <a:gd name="T30" fmla="*/ 3155 w 159"/>
                <a:gd name="T31" fmla="*/ 6298 h 121"/>
                <a:gd name="T32" fmla="*/ 6310 w 159"/>
                <a:gd name="T33" fmla="*/ 6298 h 121"/>
                <a:gd name="T34" fmla="*/ 6310 w 159"/>
                <a:gd name="T35" fmla="*/ 3149 h 121"/>
                <a:gd name="T36" fmla="*/ 10254 w 159"/>
                <a:gd name="T37" fmla="*/ 3149 h 121"/>
                <a:gd name="T38" fmla="*/ 10254 w 159"/>
                <a:gd name="T39" fmla="*/ 0 h 121"/>
                <a:gd name="T40" fmla="*/ 17353 w 159"/>
                <a:gd name="T41" fmla="*/ 3149 h 121"/>
                <a:gd name="T42" fmla="*/ 21297 w 159"/>
                <a:gd name="T43" fmla="*/ 3149 h 121"/>
                <a:gd name="T44" fmla="*/ 30762 w 159"/>
                <a:gd name="T45" fmla="*/ 3149 h 121"/>
                <a:gd name="T46" fmla="*/ 30762 w 159"/>
                <a:gd name="T47" fmla="*/ 6298 h 1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9"/>
                <a:gd name="T73" fmla="*/ 0 h 121"/>
                <a:gd name="T74" fmla="*/ 159 w 159"/>
                <a:gd name="T75" fmla="*/ 121 h 1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9" h="121">
                  <a:moveTo>
                    <a:pt x="159" y="34"/>
                  </a:moveTo>
                  <a:lnTo>
                    <a:pt x="142" y="34"/>
                  </a:lnTo>
                  <a:lnTo>
                    <a:pt x="125" y="34"/>
                  </a:lnTo>
                  <a:lnTo>
                    <a:pt x="108" y="69"/>
                  </a:lnTo>
                  <a:lnTo>
                    <a:pt x="108" y="86"/>
                  </a:lnTo>
                  <a:lnTo>
                    <a:pt x="71" y="86"/>
                  </a:lnTo>
                  <a:lnTo>
                    <a:pt x="54" y="86"/>
                  </a:lnTo>
                  <a:lnTo>
                    <a:pt x="54" y="103"/>
                  </a:lnTo>
                  <a:lnTo>
                    <a:pt x="54" y="121"/>
                  </a:lnTo>
                  <a:lnTo>
                    <a:pt x="35" y="121"/>
                  </a:lnTo>
                  <a:lnTo>
                    <a:pt x="17" y="121"/>
                  </a:lnTo>
                  <a:lnTo>
                    <a:pt x="17" y="103"/>
                  </a:lnTo>
                  <a:lnTo>
                    <a:pt x="17" y="86"/>
                  </a:lnTo>
                  <a:lnTo>
                    <a:pt x="17" y="69"/>
                  </a:lnTo>
                  <a:lnTo>
                    <a:pt x="0" y="34"/>
                  </a:lnTo>
                  <a:lnTo>
                    <a:pt x="17" y="34"/>
                  </a:lnTo>
                  <a:lnTo>
                    <a:pt x="35" y="34"/>
                  </a:lnTo>
                  <a:lnTo>
                    <a:pt x="35" y="17"/>
                  </a:lnTo>
                  <a:lnTo>
                    <a:pt x="54" y="17"/>
                  </a:lnTo>
                  <a:lnTo>
                    <a:pt x="54" y="0"/>
                  </a:lnTo>
                  <a:lnTo>
                    <a:pt x="88" y="17"/>
                  </a:lnTo>
                  <a:lnTo>
                    <a:pt x="108" y="17"/>
                  </a:lnTo>
                  <a:lnTo>
                    <a:pt x="159" y="17"/>
                  </a:lnTo>
                  <a:lnTo>
                    <a:pt x="159" y="34"/>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54" name="Freeform 25">
              <a:extLst>
                <a:ext uri="{FF2B5EF4-FFF2-40B4-BE49-F238E27FC236}">
                  <a16:creationId xmlns:a16="http://schemas.microsoft.com/office/drawing/2014/main" id="{04272331-2776-4AEC-8ED1-8EAE98A93E5C}"/>
                </a:ext>
              </a:extLst>
            </p:cNvPr>
            <p:cNvSpPr>
              <a:spLocks/>
            </p:cNvSpPr>
            <p:nvPr/>
          </p:nvSpPr>
          <p:spPr bwMode="auto">
            <a:xfrm>
              <a:off x="6592117" y="7830156"/>
              <a:ext cx="36311" cy="25139"/>
            </a:xfrm>
            <a:custGeom>
              <a:avLst/>
              <a:gdLst>
                <a:gd name="T0" fmla="*/ 10319 w 52"/>
                <a:gd name="T1" fmla="*/ 3969 h 36"/>
                <a:gd name="T2" fmla="*/ 3969 w 52"/>
                <a:gd name="T3" fmla="*/ 7144 h 36"/>
                <a:gd name="T4" fmla="*/ 0 w 52"/>
                <a:gd name="T5" fmla="*/ 7144 h 36"/>
                <a:gd name="T6" fmla="*/ 0 w 52"/>
                <a:gd name="T7" fmla="*/ 3969 h 36"/>
                <a:gd name="T8" fmla="*/ 0 w 52"/>
                <a:gd name="T9" fmla="*/ 0 h 36"/>
                <a:gd name="T10" fmla="*/ 7144 w 52"/>
                <a:gd name="T11" fmla="*/ 0 h 36"/>
                <a:gd name="T12" fmla="*/ 10319 w 52"/>
                <a:gd name="T13" fmla="*/ 3969 h 36"/>
                <a:gd name="T14" fmla="*/ 0 60000 65536"/>
                <a:gd name="T15" fmla="*/ 0 60000 65536"/>
                <a:gd name="T16" fmla="*/ 0 60000 65536"/>
                <a:gd name="T17" fmla="*/ 0 60000 65536"/>
                <a:gd name="T18" fmla="*/ 0 60000 65536"/>
                <a:gd name="T19" fmla="*/ 0 60000 65536"/>
                <a:gd name="T20" fmla="*/ 0 60000 65536"/>
                <a:gd name="T21" fmla="*/ 0 w 52"/>
                <a:gd name="T22" fmla="*/ 0 h 36"/>
                <a:gd name="T23" fmla="*/ 52 w 52"/>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36">
                  <a:moveTo>
                    <a:pt x="52" y="19"/>
                  </a:moveTo>
                  <a:lnTo>
                    <a:pt x="17" y="36"/>
                  </a:lnTo>
                  <a:lnTo>
                    <a:pt x="0" y="36"/>
                  </a:lnTo>
                  <a:lnTo>
                    <a:pt x="0" y="19"/>
                  </a:lnTo>
                  <a:lnTo>
                    <a:pt x="0" y="0"/>
                  </a:lnTo>
                  <a:lnTo>
                    <a:pt x="35" y="0"/>
                  </a:lnTo>
                  <a:lnTo>
                    <a:pt x="52" y="19"/>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55" name="Freeform 26">
              <a:extLst>
                <a:ext uri="{FF2B5EF4-FFF2-40B4-BE49-F238E27FC236}">
                  <a16:creationId xmlns:a16="http://schemas.microsoft.com/office/drawing/2014/main" id="{1AE50A84-AF3A-47FE-895D-796DA0D02A7F}"/>
                </a:ext>
              </a:extLst>
            </p:cNvPr>
            <p:cNvSpPr>
              <a:spLocks/>
            </p:cNvSpPr>
            <p:nvPr/>
          </p:nvSpPr>
          <p:spPr bwMode="auto">
            <a:xfrm>
              <a:off x="6505529" y="7638825"/>
              <a:ext cx="99157" cy="34916"/>
            </a:xfrm>
            <a:custGeom>
              <a:avLst/>
              <a:gdLst>
                <a:gd name="T0" fmla="*/ 10319 w 142"/>
                <a:gd name="T1" fmla="*/ 10319 h 50"/>
                <a:gd name="T2" fmla="*/ 7144 w 142"/>
                <a:gd name="T3" fmla="*/ 10319 h 50"/>
                <a:gd name="T4" fmla="*/ 7144 w 142"/>
                <a:gd name="T5" fmla="*/ 7144 h 50"/>
                <a:gd name="T6" fmla="*/ 3175 w 142"/>
                <a:gd name="T7" fmla="*/ 2381 h 50"/>
                <a:gd name="T8" fmla="*/ 0 w 142"/>
                <a:gd name="T9" fmla="*/ 2381 h 50"/>
                <a:gd name="T10" fmla="*/ 0 w 142"/>
                <a:gd name="T11" fmla="*/ 0 h 50"/>
                <a:gd name="T12" fmla="*/ 3175 w 142"/>
                <a:gd name="T13" fmla="*/ 0 h 50"/>
                <a:gd name="T14" fmla="*/ 10319 w 142"/>
                <a:gd name="T15" fmla="*/ 0 h 50"/>
                <a:gd name="T16" fmla="*/ 14288 w 142"/>
                <a:gd name="T17" fmla="*/ 0 h 50"/>
                <a:gd name="T18" fmla="*/ 21431 w 142"/>
                <a:gd name="T19" fmla="*/ 0 h 50"/>
                <a:gd name="T20" fmla="*/ 24606 w 142"/>
                <a:gd name="T21" fmla="*/ 2381 h 50"/>
                <a:gd name="T22" fmla="*/ 28575 w 142"/>
                <a:gd name="T23" fmla="*/ 7144 h 50"/>
                <a:gd name="T24" fmla="*/ 24606 w 142"/>
                <a:gd name="T25" fmla="*/ 7144 h 50"/>
                <a:gd name="T26" fmla="*/ 24606 w 142"/>
                <a:gd name="T27" fmla="*/ 10319 h 50"/>
                <a:gd name="T28" fmla="*/ 21431 w 142"/>
                <a:gd name="T29" fmla="*/ 10319 h 50"/>
                <a:gd name="T30" fmla="*/ 17463 w 142"/>
                <a:gd name="T31" fmla="*/ 7144 h 50"/>
                <a:gd name="T32" fmla="*/ 17463 w 142"/>
                <a:gd name="T33" fmla="*/ 10319 h 50"/>
                <a:gd name="T34" fmla="*/ 14288 w 142"/>
                <a:gd name="T35" fmla="*/ 10319 h 50"/>
                <a:gd name="T36" fmla="*/ 10319 w 142"/>
                <a:gd name="T37" fmla="*/ 10319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2"/>
                <a:gd name="T58" fmla="*/ 0 h 50"/>
                <a:gd name="T59" fmla="*/ 142 w 142"/>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2" h="50">
                  <a:moveTo>
                    <a:pt x="54" y="50"/>
                  </a:moveTo>
                  <a:lnTo>
                    <a:pt x="37" y="50"/>
                  </a:lnTo>
                  <a:lnTo>
                    <a:pt x="37" y="33"/>
                  </a:lnTo>
                  <a:lnTo>
                    <a:pt x="19" y="15"/>
                  </a:lnTo>
                  <a:lnTo>
                    <a:pt x="0" y="15"/>
                  </a:lnTo>
                  <a:lnTo>
                    <a:pt x="0" y="0"/>
                  </a:lnTo>
                  <a:lnTo>
                    <a:pt x="19" y="0"/>
                  </a:lnTo>
                  <a:lnTo>
                    <a:pt x="54" y="0"/>
                  </a:lnTo>
                  <a:lnTo>
                    <a:pt x="71" y="0"/>
                  </a:lnTo>
                  <a:lnTo>
                    <a:pt x="108" y="0"/>
                  </a:lnTo>
                  <a:lnTo>
                    <a:pt x="125" y="15"/>
                  </a:lnTo>
                  <a:lnTo>
                    <a:pt x="142" y="33"/>
                  </a:lnTo>
                  <a:lnTo>
                    <a:pt x="125" y="33"/>
                  </a:lnTo>
                  <a:lnTo>
                    <a:pt x="125" y="50"/>
                  </a:lnTo>
                  <a:lnTo>
                    <a:pt x="108" y="50"/>
                  </a:lnTo>
                  <a:lnTo>
                    <a:pt x="90" y="33"/>
                  </a:lnTo>
                  <a:lnTo>
                    <a:pt x="90" y="50"/>
                  </a:lnTo>
                  <a:lnTo>
                    <a:pt x="71" y="50"/>
                  </a:lnTo>
                  <a:lnTo>
                    <a:pt x="54" y="5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56" name="Freeform 27">
              <a:extLst>
                <a:ext uri="{FF2B5EF4-FFF2-40B4-BE49-F238E27FC236}">
                  <a16:creationId xmlns:a16="http://schemas.microsoft.com/office/drawing/2014/main" id="{CB6A66A5-4DA9-49CD-9B93-906AF5B64B0D}"/>
                </a:ext>
              </a:extLst>
            </p:cNvPr>
            <p:cNvSpPr>
              <a:spLocks/>
            </p:cNvSpPr>
            <p:nvPr/>
          </p:nvSpPr>
          <p:spPr bwMode="auto">
            <a:xfrm>
              <a:off x="6544633" y="7793845"/>
              <a:ext cx="9776" cy="0"/>
            </a:xfrm>
            <a:custGeom>
              <a:avLst/>
              <a:gdLst>
                <a:gd name="T0" fmla="*/ 0 w 13"/>
                <a:gd name="T1" fmla="*/ 3419 w 13"/>
                <a:gd name="T2" fmla="*/ 0 w 13"/>
                <a:gd name="T3" fmla="*/ 0 60000 65536"/>
                <a:gd name="T4" fmla="*/ 0 60000 65536"/>
                <a:gd name="T5" fmla="*/ 0 60000 65536"/>
                <a:gd name="T6" fmla="*/ 0 w 13"/>
                <a:gd name="T7" fmla="*/ 13 w 13"/>
              </a:gdLst>
              <a:ahLst/>
              <a:cxnLst>
                <a:cxn ang="T3">
                  <a:pos x="T0" y="0"/>
                </a:cxn>
                <a:cxn ang="T4">
                  <a:pos x="T1" y="0"/>
                </a:cxn>
                <a:cxn ang="T5">
                  <a:pos x="T2" y="0"/>
                </a:cxn>
              </a:cxnLst>
              <a:rect l="T6" t="0" r="T7" b="0"/>
              <a:pathLst>
                <a:path w="13">
                  <a:moveTo>
                    <a:pt x="0" y="0"/>
                  </a:moveTo>
                  <a:lnTo>
                    <a:pt x="13" y="0"/>
                  </a:lnTo>
                  <a:lnTo>
                    <a:pt x="0" y="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57" name="Freeform 28">
              <a:extLst>
                <a:ext uri="{FF2B5EF4-FFF2-40B4-BE49-F238E27FC236}">
                  <a16:creationId xmlns:a16="http://schemas.microsoft.com/office/drawing/2014/main" id="{C9343863-F716-47BB-9BB9-E4E0BA4A37D5}"/>
                </a:ext>
              </a:extLst>
            </p:cNvPr>
            <p:cNvSpPr>
              <a:spLocks/>
            </p:cNvSpPr>
            <p:nvPr/>
          </p:nvSpPr>
          <p:spPr bwMode="auto">
            <a:xfrm>
              <a:off x="6333751" y="7638825"/>
              <a:ext cx="555839" cy="374283"/>
            </a:xfrm>
            <a:custGeom>
              <a:avLst/>
              <a:gdLst>
                <a:gd name="T0" fmla="*/ 143849 w 795"/>
                <a:gd name="T1" fmla="*/ 78728 h 535"/>
                <a:gd name="T2" fmla="*/ 127160 w 795"/>
                <a:gd name="T3" fmla="*/ 69185 h 535"/>
                <a:gd name="T4" fmla="*/ 127160 w 795"/>
                <a:gd name="T5" fmla="*/ 72366 h 535"/>
                <a:gd name="T6" fmla="*/ 127160 w 795"/>
                <a:gd name="T7" fmla="*/ 75547 h 535"/>
                <a:gd name="T8" fmla="*/ 133518 w 795"/>
                <a:gd name="T9" fmla="*/ 78728 h 535"/>
                <a:gd name="T10" fmla="*/ 140670 w 795"/>
                <a:gd name="T11" fmla="*/ 82704 h 535"/>
                <a:gd name="T12" fmla="*/ 140670 w 795"/>
                <a:gd name="T13" fmla="*/ 93042 h 535"/>
                <a:gd name="T14" fmla="*/ 133518 w 795"/>
                <a:gd name="T15" fmla="*/ 96223 h 535"/>
                <a:gd name="T16" fmla="*/ 123186 w 795"/>
                <a:gd name="T17" fmla="*/ 96223 h 535"/>
                <a:gd name="T18" fmla="*/ 130339 w 795"/>
                <a:gd name="T19" fmla="*/ 106561 h 535"/>
                <a:gd name="T20" fmla="*/ 120007 w 795"/>
                <a:gd name="T21" fmla="*/ 100199 h 535"/>
                <a:gd name="T22" fmla="*/ 102523 w 795"/>
                <a:gd name="T23" fmla="*/ 96223 h 535"/>
                <a:gd name="T24" fmla="*/ 92191 w 795"/>
                <a:gd name="T25" fmla="*/ 85885 h 535"/>
                <a:gd name="T26" fmla="*/ 81064 w 795"/>
                <a:gd name="T27" fmla="*/ 82704 h 535"/>
                <a:gd name="T28" fmla="*/ 66759 w 795"/>
                <a:gd name="T29" fmla="*/ 82704 h 535"/>
                <a:gd name="T30" fmla="*/ 73912 w 795"/>
                <a:gd name="T31" fmla="*/ 78728 h 535"/>
                <a:gd name="T32" fmla="*/ 85038 w 795"/>
                <a:gd name="T33" fmla="*/ 78728 h 535"/>
                <a:gd name="T34" fmla="*/ 88217 w 795"/>
                <a:gd name="T35" fmla="*/ 75547 h 535"/>
                <a:gd name="T36" fmla="*/ 88217 w 795"/>
                <a:gd name="T37" fmla="*/ 69185 h 535"/>
                <a:gd name="T38" fmla="*/ 95370 w 795"/>
                <a:gd name="T39" fmla="*/ 65209 h 535"/>
                <a:gd name="T40" fmla="*/ 88217 w 795"/>
                <a:gd name="T41" fmla="*/ 48509 h 535"/>
                <a:gd name="T42" fmla="*/ 77885 w 795"/>
                <a:gd name="T43" fmla="*/ 48509 h 535"/>
                <a:gd name="T44" fmla="*/ 77885 w 795"/>
                <a:gd name="T45" fmla="*/ 45328 h 535"/>
                <a:gd name="T46" fmla="*/ 63580 w 795"/>
                <a:gd name="T47" fmla="*/ 34195 h 535"/>
                <a:gd name="T48" fmla="*/ 57222 w 795"/>
                <a:gd name="T49" fmla="*/ 41352 h 535"/>
                <a:gd name="T50" fmla="*/ 46095 w 795"/>
                <a:gd name="T51" fmla="*/ 34195 h 535"/>
                <a:gd name="T52" fmla="*/ 25432 w 795"/>
                <a:gd name="T53" fmla="*/ 34195 h 535"/>
                <a:gd name="T54" fmla="*/ 15100 w 795"/>
                <a:gd name="T55" fmla="*/ 34195 h 535"/>
                <a:gd name="T56" fmla="*/ 3974 w 795"/>
                <a:gd name="T57" fmla="*/ 27038 h 535"/>
                <a:gd name="T58" fmla="*/ 15100 w 795"/>
                <a:gd name="T59" fmla="*/ 27038 h 535"/>
                <a:gd name="T60" fmla="*/ 3974 w 795"/>
                <a:gd name="T61" fmla="*/ 23857 h 535"/>
                <a:gd name="T62" fmla="*/ 3974 w 795"/>
                <a:gd name="T63" fmla="*/ 13519 h 535"/>
                <a:gd name="T64" fmla="*/ 11126 w 795"/>
                <a:gd name="T65" fmla="*/ 0 h 535"/>
                <a:gd name="T66" fmla="*/ 25432 w 795"/>
                <a:gd name="T67" fmla="*/ 0 h 535"/>
                <a:gd name="T68" fmla="*/ 18279 w 795"/>
                <a:gd name="T69" fmla="*/ 10338 h 535"/>
                <a:gd name="T70" fmla="*/ 21458 w 795"/>
                <a:gd name="T71" fmla="*/ 17495 h 535"/>
                <a:gd name="T72" fmla="*/ 25432 w 795"/>
                <a:gd name="T73" fmla="*/ 10338 h 535"/>
                <a:gd name="T74" fmla="*/ 46095 w 795"/>
                <a:gd name="T75" fmla="*/ 0 h 535"/>
                <a:gd name="T76" fmla="*/ 53248 w 795"/>
                <a:gd name="T77" fmla="*/ 13519 h 535"/>
                <a:gd name="T78" fmla="*/ 63580 w 795"/>
                <a:gd name="T79" fmla="*/ 13519 h 535"/>
                <a:gd name="T80" fmla="*/ 73912 w 795"/>
                <a:gd name="T81" fmla="*/ 10338 h 535"/>
                <a:gd name="T82" fmla="*/ 85038 w 795"/>
                <a:gd name="T83" fmla="*/ 17495 h 535"/>
                <a:gd name="T84" fmla="*/ 98549 w 795"/>
                <a:gd name="T85" fmla="*/ 23857 h 535"/>
                <a:gd name="T86" fmla="*/ 109675 w 795"/>
                <a:gd name="T87" fmla="*/ 27038 h 535"/>
                <a:gd name="T88" fmla="*/ 120007 w 795"/>
                <a:gd name="T89" fmla="*/ 34195 h 535"/>
                <a:gd name="T90" fmla="*/ 130339 w 795"/>
                <a:gd name="T91" fmla="*/ 37376 h 535"/>
                <a:gd name="T92" fmla="*/ 120007 w 795"/>
                <a:gd name="T93" fmla="*/ 41352 h 535"/>
                <a:gd name="T94" fmla="*/ 130339 w 795"/>
                <a:gd name="T95" fmla="*/ 41352 h 535"/>
                <a:gd name="T96" fmla="*/ 123186 w 795"/>
                <a:gd name="T97" fmla="*/ 48509 h 535"/>
                <a:gd name="T98" fmla="*/ 130339 w 795"/>
                <a:gd name="T99" fmla="*/ 51690 h 535"/>
                <a:gd name="T100" fmla="*/ 140670 w 795"/>
                <a:gd name="T101" fmla="*/ 58847 h 535"/>
                <a:gd name="T102" fmla="*/ 147823 w 795"/>
                <a:gd name="T103" fmla="*/ 62028 h 535"/>
                <a:gd name="T104" fmla="*/ 154976 w 795"/>
                <a:gd name="T105" fmla="*/ 69185 h 535"/>
                <a:gd name="T106" fmla="*/ 154976 w 795"/>
                <a:gd name="T107" fmla="*/ 72366 h 535"/>
                <a:gd name="T108" fmla="*/ 147823 w 795"/>
                <a:gd name="T109" fmla="*/ 75547 h 5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95"/>
                <a:gd name="T166" fmla="*/ 0 h 535"/>
                <a:gd name="T167" fmla="*/ 795 w 795"/>
                <a:gd name="T168" fmla="*/ 535 h 53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95" h="535">
                  <a:moveTo>
                    <a:pt x="741" y="378"/>
                  </a:moveTo>
                  <a:lnTo>
                    <a:pt x="741" y="395"/>
                  </a:lnTo>
                  <a:lnTo>
                    <a:pt x="724" y="395"/>
                  </a:lnTo>
                  <a:lnTo>
                    <a:pt x="690" y="395"/>
                  </a:lnTo>
                  <a:lnTo>
                    <a:pt x="672" y="361"/>
                  </a:lnTo>
                  <a:lnTo>
                    <a:pt x="638" y="346"/>
                  </a:lnTo>
                  <a:lnTo>
                    <a:pt x="619" y="346"/>
                  </a:lnTo>
                  <a:lnTo>
                    <a:pt x="619" y="361"/>
                  </a:lnTo>
                  <a:lnTo>
                    <a:pt x="638" y="361"/>
                  </a:lnTo>
                  <a:lnTo>
                    <a:pt x="619" y="361"/>
                  </a:lnTo>
                  <a:lnTo>
                    <a:pt x="619" y="378"/>
                  </a:lnTo>
                  <a:lnTo>
                    <a:pt x="638" y="378"/>
                  </a:lnTo>
                  <a:lnTo>
                    <a:pt x="638" y="395"/>
                  </a:lnTo>
                  <a:lnTo>
                    <a:pt x="655" y="395"/>
                  </a:lnTo>
                  <a:lnTo>
                    <a:pt x="672" y="395"/>
                  </a:lnTo>
                  <a:lnTo>
                    <a:pt x="672" y="413"/>
                  </a:lnTo>
                  <a:lnTo>
                    <a:pt x="690" y="413"/>
                  </a:lnTo>
                  <a:lnTo>
                    <a:pt x="707" y="413"/>
                  </a:lnTo>
                  <a:lnTo>
                    <a:pt x="707" y="430"/>
                  </a:lnTo>
                  <a:lnTo>
                    <a:pt x="707" y="447"/>
                  </a:lnTo>
                  <a:lnTo>
                    <a:pt x="707" y="466"/>
                  </a:lnTo>
                  <a:lnTo>
                    <a:pt x="707" y="484"/>
                  </a:lnTo>
                  <a:lnTo>
                    <a:pt x="707" y="501"/>
                  </a:lnTo>
                  <a:lnTo>
                    <a:pt x="672" y="484"/>
                  </a:lnTo>
                  <a:lnTo>
                    <a:pt x="638" y="466"/>
                  </a:lnTo>
                  <a:lnTo>
                    <a:pt x="601" y="447"/>
                  </a:lnTo>
                  <a:lnTo>
                    <a:pt x="619" y="484"/>
                  </a:lnTo>
                  <a:lnTo>
                    <a:pt x="655" y="501"/>
                  </a:lnTo>
                  <a:lnTo>
                    <a:pt x="655" y="518"/>
                  </a:lnTo>
                  <a:lnTo>
                    <a:pt x="655" y="535"/>
                  </a:lnTo>
                  <a:lnTo>
                    <a:pt x="655" y="518"/>
                  </a:lnTo>
                  <a:lnTo>
                    <a:pt x="619" y="501"/>
                  </a:lnTo>
                  <a:lnTo>
                    <a:pt x="601" y="501"/>
                  </a:lnTo>
                  <a:lnTo>
                    <a:pt x="584" y="501"/>
                  </a:lnTo>
                  <a:lnTo>
                    <a:pt x="532" y="501"/>
                  </a:lnTo>
                  <a:lnTo>
                    <a:pt x="515" y="484"/>
                  </a:lnTo>
                  <a:lnTo>
                    <a:pt x="515" y="447"/>
                  </a:lnTo>
                  <a:lnTo>
                    <a:pt x="478" y="447"/>
                  </a:lnTo>
                  <a:lnTo>
                    <a:pt x="461" y="430"/>
                  </a:lnTo>
                  <a:lnTo>
                    <a:pt x="425" y="413"/>
                  </a:lnTo>
                  <a:lnTo>
                    <a:pt x="425" y="430"/>
                  </a:lnTo>
                  <a:lnTo>
                    <a:pt x="407" y="413"/>
                  </a:lnTo>
                  <a:lnTo>
                    <a:pt x="390" y="413"/>
                  </a:lnTo>
                  <a:lnTo>
                    <a:pt x="371" y="430"/>
                  </a:lnTo>
                  <a:lnTo>
                    <a:pt x="336" y="413"/>
                  </a:lnTo>
                  <a:lnTo>
                    <a:pt x="336" y="395"/>
                  </a:lnTo>
                  <a:lnTo>
                    <a:pt x="354" y="395"/>
                  </a:lnTo>
                  <a:lnTo>
                    <a:pt x="371" y="395"/>
                  </a:lnTo>
                  <a:lnTo>
                    <a:pt x="390" y="395"/>
                  </a:lnTo>
                  <a:lnTo>
                    <a:pt x="407" y="395"/>
                  </a:lnTo>
                  <a:lnTo>
                    <a:pt x="425" y="395"/>
                  </a:lnTo>
                  <a:lnTo>
                    <a:pt x="442" y="395"/>
                  </a:lnTo>
                  <a:lnTo>
                    <a:pt x="461" y="378"/>
                  </a:lnTo>
                  <a:lnTo>
                    <a:pt x="442" y="378"/>
                  </a:lnTo>
                  <a:lnTo>
                    <a:pt x="442" y="361"/>
                  </a:lnTo>
                  <a:lnTo>
                    <a:pt x="425" y="361"/>
                  </a:lnTo>
                  <a:lnTo>
                    <a:pt x="442" y="346"/>
                  </a:lnTo>
                  <a:lnTo>
                    <a:pt x="461" y="346"/>
                  </a:lnTo>
                  <a:lnTo>
                    <a:pt x="478" y="346"/>
                  </a:lnTo>
                  <a:lnTo>
                    <a:pt x="478" y="328"/>
                  </a:lnTo>
                  <a:lnTo>
                    <a:pt x="478" y="311"/>
                  </a:lnTo>
                  <a:lnTo>
                    <a:pt x="478" y="276"/>
                  </a:lnTo>
                  <a:lnTo>
                    <a:pt x="442" y="242"/>
                  </a:lnTo>
                  <a:lnTo>
                    <a:pt x="407" y="225"/>
                  </a:lnTo>
                  <a:lnTo>
                    <a:pt x="407" y="242"/>
                  </a:lnTo>
                  <a:lnTo>
                    <a:pt x="390" y="242"/>
                  </a:lnTo>
                  <a:lnTo>
                    <a:pt x="371" y="242"/>
                  </a:lnTo>
                  <a:lnTo>
                    <a:pt x="371" y="225"/>
                  </a:lnTo>
                  <a:lnTo>
                    <a:pt x="390" y="225"/>
                  </a:lnTo>
                  <a:lnTo>
                    <a:pt x="371" y="205"/>
                  </a:lnTo>
                  <a:lnTo>
                    <a:pt x="354" y="171"/>
                  </a:lnTo>
                  <a:lnTo>
                    <a:pt x="319" y="171"/>
                  </a:lnTo>
                  <a:lnTo>
                    <a:pt x="302" y="171"/>
                  </a:lnTo>
                  <a:lnTo>
                    <a:pt x="302" y="188"/>
                  </a:lnTo>
                  <a:lnTo>
                    <a:pt x="285" y="205"/>
                  </a:lnTo>
                  <a:lnTo>
                    <a:pt x="267" y="205"/>
                  </a:lnTo>
                  <a:lnTo>
                    <a:pt x="267" y="188"/>
                  </a:lnTo>
                  <a:lnTo>
                    <a:pt x="231" y="171"/>
                  </a:lnTo>
                  <a:lnTo>
                    <a:pt x="179" y="188"/>
                  </a:lnTo>
                  <a:lnTo>
                    <a:pt x="125" y="188"/>
                  </a:lnTo>
                  <a:lnTo>
                    <a:pt x="125" y="171"/>
                  </a:lnTo>
                  <a:lnTo>
                    <a:pt x="108" y="171"/>
                  </a:lnTo>
                  <a:lnTo>
                    <a:pt x="91" y="171"/>
                  </a:lnTo>
                  <a:lnTo>
                    <a:pt x="73" y="171"/>
                  </a:lnTo>
                  <a:lnTo>
                    <a:pt x="56" y="171"/>
                  </a:lnTo>
                  <a:lnTo>
                    <a:pt x="39" y="154"/>
                  </a:lnTo>
                  <a:lnTo>
                    <a:pt x="20" y="136"/>
                  </a:lnTo>
                  <a:lnTo>
                    <a:pt x="39" y="136"/>
                  </a:lnTo>
                  <a:lnTo>
                    <a:pt x="56" y="136"/>
                  </a:lnTo>
                  <a:lnTo>
                    <a:pt x="73" y="136"/>
                  </a:lnTo>
                  <a:lnTo>
                    <a:pt x="73" y="119"/>
                  </a:lnTo>
                  <a:lnTo>
                    <a:pt x="56" y="119"/>
                  </a:lnTo>
                  <a:lnTo>
                    <a:pt x="20" y="119"/>
                  </a:lnTo>
                  <a:lnTo>
                    <a:pt x="20" y="102"/>
                  </a:lnTo>
                  <a:lnTo>
                    <a:pt x="0" y="102"/>
                  </a:lnTo>
                  <a:lnTo>
                    <a:pt x="20" y="67"/>
                  </a:lnTo>
                  <a:lnTo>
                    <a:pt x="20" y="50"/>
                  </a:lnTo>
                  <a:lnTo>
                    <a:pt x="20" y="33"/>
                  </a:lnTo>
                  <a:lnTo>
                    <a:pt x="56" y="0"/>
                  </a:lnTo>
                  <a:lnTo>
                    <a:pt x="73" y="0"/>
                  </a:lnTo>
                  <a:lnTo>
                    <a:pt x="108" y="0"/>
                  </a:lnTo>
                  <a:lnTo>
                    <a:pt x="125" y="0"/>
                  </a:lnTo>
                  <a:lnTo>
                    <a:pt x="125" y="15"/>
                  </a:lnTo>
                  <a:lnTo>
                    <a:pt x="108" y="33"/>
                  </a:lnTo>
                  <a:lnTo>
                    <a:pt x="91" y="50"/>
                  </a:lnTo>
                  <a:lnTo>
                    <a:pt x="91" y="67"/>
                  </a:lnTo>
                  <a:lnTo>
                    <a:pt x="108" y="67"/>
                  </a:lnTo>
                  <a:lnTo>
                    <a:pt x="108" y="85"/>
                  </a:lnTo>
                  <a:lnTo>
                    <a:pt x="125" y="85"/>
                  </a:lnTo>
                  <a:lnTo>
                    <a:pt x="125" y="67"/>
                  </a:lnTo>
                  <a:lnTo>
                    <a:pt x="125" y="50"/>
                  </a:lnTo>
                  <a:lnTo>
                    <a:pt x="143" y="15"/>
                  </a:lnTo>
                  <a:lnTo>
                    <a:pt x="196" y="0"/>
                  </a:lnTo>
                  <a:lnTo>
                    <a:pt x="231" y="0"/>
                  </a:lnTo>
                  <a:lnTo>
                    <a:pt x="248" y="0"/>
                  </a:lnTo>
                  <a:lnTo>
                    <a:pt x="248" y="33"/>
                  </a:lnTo>
                  <a:lnTo>
                    <a:pt x="267" y="67"/>
                  </a:lnTo>
                  <a:lnTo>
                    <a:pt x="285" y="67"/>
                  </a:lnTo>
                  <a:lnTo>
                    <a:pt x="302" y="67"/>
                  </a:lnTo>
                  <a:lnTo>
                    <a:pt x="319" y="67"/>
                  </a:lnTo>
                  <a:lnTo>
                    <a:pt x="336" y="67"/>
                  </a:lnTo>
                  <a:lnTo>
                    <a:pt x="354" y="50"/>
                  </a:lnTo>
                  <a:lnTo>
                    <a:pt x="371" y="50"/>
                  </a:lnTo>
                  <a:lnTo>
                    <a:pt x="390" y="67"/>
                  </a:lnTo>
                  <a:lnTo>
                    <a:pt x="425" y="67"/>
                  </a:lnTo>
                  <a:lnTo>
                    <a:pt x="425" y="85"/>
                  </a:lnTo>
                  <a:lnTo>
                    <a:pt x="442" y="102"/>
                  </a:lnTo>
                  <a:lnTo>
                    <a:pt x="478" y="119"/>
                  </a:lnTo>
                  <a:lnTo>
                    <a:pt x="496" y="119"/>
                  </a:lnTo>
                  <a:lnTo>
                    <a:pt x="515" y="119"/>
                  </a:lnTo>
                  <a:lnTo>
                    <a:pt x="532" y="119"/>
                  </a:lnTo>
                  <a:lnTo>
                    <a:pt x="549" y="136"/>
                  </a:lnTo>
                  <a:lnTo>
                    <a:pt x="584" y="154"/>
                  </a:lnTo>
                  <a:lnTo>
                    <a:pt x="601" y="154"/>
                  </a:lnTo>
                  <a:lnTo>
                    <a:pt x="601" y="171"/>
                  </a:lnTo>
                  <a:lnTo>
                    <a:pt x="619" y="171"/>
                  </a:lnTo>
                  <a:lnTo>
                    <a:pt x="638" y="171"/>
                  </a:lnTo>
                  <a:lnTo>
                    <a:pt x="655" y="188"/>
                  </a:lnTo>
                  <a:lnTo>
                    <a:pt x="638" y="188"/>
                  </a:lnTo>
                  <a:lnTo>
                    <a:pt x="619" y="205"/>
                  </a:lnTo>
                  <a:lnTo>
                    <a:pt x="601" y="205"/>
                  </a:lnTo>
                  <a:lnTo>
                    <a:pt x="619" y="205"/>
                  </a:lnTo>
                  <a:lnTo>
                    <a:pt x="638" y="205"/>
                  </a:lnTo>
                  <a:lnTo>
                    <a:pt x="655" y="205"/>
                  </a:lnTo>
                  <a:lnTo>
                    <a:pt x="655" y="225"/>
                  </a:lnTo>
                  <a:lnTo>
                    <a:pt x="638" y="225"/>
                  </a:lnTo>
                  <a:lnTo>
                    <a:pt x="619" y="242"/>
                  </a:lnTo>
                  <a:lnTo>
                    <a:pt x="638" y="242"/>
                  </a:lnTo>
                  <a:lnTo>
                    <a:pt x="655" y="242"/>
                  </a:lnTo>
                  <a:lnTo>
                    <a:pt x="655" y="259"/>
                  </a:lnTo>
                  <a:lnTo>
                    <a:pt x="672" y="276"/>
                  </a:lnTo>
                  <a:lnTo>
                    <a:pt x="690" y="294"/>
                  </a:lnTo>
                  <a:lnTo>
                    <a:pt x="707" y="294"/>
                  </a:lnTo>
                  <a:lnTo>
                    <a:pt x="707" y="311"/>
                  </a:lnTo>
                  <a:lnTo>
                    <a:pt x="724" y="311"/>
                  </a:lnTo>
                  <a:lnTo>
                    <a:pt x="741" y="311"/>
                  </a:lnTo>
                  <a:lnTo>
                    <a:pt x="761" y="328"/>
                  </a:lnTo>
                  <a:lnTo>
                    <a:pt x="778" y="328"/>
                  </a:lnTo>
                  <a:lnTo>
                    <a:pt x="778" y="346"/>
                  </a:lnTo>
                  <a:lnTo>
                    <a:pt x="795" y="346"/>
                  </a:lnTo>
                  <a:lnTo>
                    <a:pt x="778" y="346"/>
                  </a:lnTo>
                  <a:lnTo>
                    <a:pt x="778" y="361"/>
                  </a:lnTo>
                  <a:lnTo>
                    <a:pt x="778" y="378"/>
                  </a:lnTo>
                  <a:lnTo>
                    <a:pt x="761" y="378"/>
                  </a:lnTo>
                  <a:lnTo>
                    <a:pt x="741" y="378"/>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58" name="Freeform 29">
              <a:extLst>
                <a:ext uri="{FF2B5EF4-FFF2-40B4-BE49-F238E27FC236}">
                  <a16:creationId xmlns:a16="http://schemas.microsoft.com/office/drawing/2014/main" id="{F5793C99-525E-4B99-8395-832AD9B46D19}"/>
                </a:ext>
              </a:extLst>
            </p:cNvPr>
            <p:cNvSpPr>
              <a:spLocks/>
            </p:cNvSpPr>
            <p:nvPr/>
          </p:nvSpPr>
          <p:spPr bwMode="auto">
            <a:xfrm>
              <a:off x="6666135" y="7215661"/>
              <a:ext cx="1129831" cy="843533"/>
            </a:xfrm>
            <a:custGeom>
              <a:avLst/>
              <a:gdLst>
                <a:gd name="T0" fmla="*/ 119063 w 1618"/>
                <a:gd name="T1" fmla="*/ 153860 h 1209"/>
                <a:gd name="T2" fmla="*/ 104775 w 1618"/>
                <a:gd name="T3" fmla="*/ 150688 h 1209"/>
                <a:gd name="T4" fmla="*/ 104775 w 1618"/>
                <a:gd name="T5" fmla="*/ 140378 h 1209"/>
                <a:gd name="T6" fmla="*/ 90488 w 1618"/>
                <a:gd name="T7" fmla="*/ 140378 h 1209"/>
                <a:gd name="T8" fmla="*/ 90488 w 1618"/>
                <a:gd name="T9" fmla="*/ 126102 h 1209"/>
                <a:gd name="T10" fmla="*/ 69850 w 1618"/>
                <a:gd name="T11" fmla="*/ 99137 h 1209"/>
                <a:gd name="T12" fmla="*/ 41275 w 1618"/>
                <a:gd name="T13" fmla="*/ 95171 h 1209"/>
                <a:gd name="T14" fmla="*/ 31750 w 1618"/>
                <a:gd name="T15" fmla="*/ 95171 h 1209"/>
                <a:gd name="T16" fmla="*/ 23813 w 1618"/>
                <a:gd name="T17" fmla="*/ 88826 h 1209"/>
                <a:gd name="T18" fmla="*/ 10319 w 1618"/>
                <a:gd name="T19" fmla="*/ 85654 h 1209"/>
                <a:gd name="T20" fmla="*/ 23813 w 1618"/>
                <a:gd name="T21" fmla="*/ 81689 h 1209"/>
                <a:gd name="T22" fmla="*/ 31750 w 1618"/>
                <a:gd name="T23" fmla="*/ 75344 h 1209"/>
                <a:gd name="T24" fmla="*/ 7144 w 1618"/>
                <a:gd name="T25" fmla="*/ 75344 h 1209"/>
                <a:gd name="T26" fmla="*/ 14288 w 1618"/>
                <a:gd name="T27" fmla="*/ 65034 h 1209"/>
                <a:gd name="T28" fmla="*/ 34925 w 1618"/>
                <a:gd name="T29" fmla="*/ 57896 h 1209"/>
                <a:gd name="T30" fmla="*/ 27781 w 1618"/>
                <a:gd name="T31" fmla="*/ 44413 h 1209"/>
                <a:gd name="T32" fmla="*/ 52388 w 1618"/>
                <a:gd name="T33" fmla="*/ 30138 h 1209"/>
                <a:gd name="T34" fmla="*/ 69850 w 1618"/>
                <a:gd name="T35" fmla="*/ 23793 h 1209"/>
                <a:gd name="T36" fmla="*/ 94456 w 1618"/>
                <a:gd name="T37" fmla="*/ 16655 h 1209"/>
                <a:gd name="T38" fmla="*/ 104775 w 1618"/>
                <a:gd name="T39" fmla="*/ 19827 h 1209"/>
                <a:gd name="T40" fmla="*/ 129381 w 1618"/>
                <a:gd name="T41" fmla="*/ 16655 h 1209"/>
                <a:gd name="T42" fmla="*/ 132556 w 1618"/>
                <a:gd name="T43" fmla="*/ 16655 h 1209"/>
                <a:gd name="T44" fmla="*/ 139700 w 1618"/>
                <a:gd name="T45" fmla="*/ 6345 h 1209"/>
                <a:gd name="T46" fmla="*/ 163513 w 1618"/>
                <a:gd name="T47" fmla="*/ 6345 h 1209"/>
                <a:gd name="T48" fmla="*/ 191294 w 1618"/>
                <a:gd name="T49" fmla="*/ 0 h 1209"/>
                <a:gd name="T50" fmla="*/ 237331 w 1618"/>
                <a:gd name="T51" fmla="*/ 3172 h 1209"/>
                <a:gd name="T52" fmla="*/ 272256 w 1618"/>
                <a:gd name="T53" fmla="*/ 13483 h 1209"/>
                <a:gd name="T54" fmla="*/ 234156 w 1618"/>
                <a:gd name="T55" fmla="*/ 19827 h 1209"/>
                <a:gd name="T56" fmla="*/ 241300 w 1618"/>
                <a:gd name="T57" fmla="*/ 19827 h 1209"/>
                <a:gd name="T58" fmla="*/ 251619 w 1618"/>
                <a:gd name="T59" fmla="*/ 30138 h 1209"/>
                <a:gd name="T60" fmla="*/ 272256 w 1618"/>
                <a:gd name="T61" fmla="*/ 26965 h 1209"/>
                <a:gd name="T62" fmla="*/ 272256 w 1618"/>
                <a:gd name="T63" fmla="*/ 30138 h 1209"/>
                <a:gd name="T64" fmla="*/ 293688 w 1618"/>
                <a:gd name="T65" fmla="*/ 26965 h 1209"/>
                <a:gd name="T66" fmla="*/ 311150 w 1618"/>
                <a:gd name="T67" fmla="*/ 23793 h 1209"/>
                <a:gd name="T68" fmla="*/ 321469 w 1618"/>
                <a:gd name="T69" fmla="*/ 30138 h 1209"/>
                <a:gd name="T70" fmla="*/ 300038 w 1618"/>
                <a:gd name="T71" fmla="*/ 44413 h 1209"/>
                <a:gd name="T72" fmla="*/ 286544 w 1618"/>
                <a:gd name="T73" fmla="*/ 51551 h 1209"/>
                <a:gd name="T74" fmla="*/ 276225 w 1618"/>
                <a:gd name="T75" fmla="*/ 65034 h 1209"/>
                <a:gd name="T76" fmla="*/ 286544 w 1618"/>
                <a:gd name="T77" fmla="*/ 71378 h 1209"/>
                <a:gd name="T78" fmla="*/ 293688 w 1618"/>
                <a:gd name="T79" fmla="*/ 81689 h 1209"/>
                <a:gd name="T80" fmla="*/ 276225 w 1618"/>
                <a:gd name="T81" fmla="*/ 88826 h 1209"/>
                <a:gd name="T82" fmla="*/ 286544 w 1618"/>
                <a:gd name="T83" fmla="*/ 102309 h 1209"/>
                <a:gd name="T84" fmla="*/ 286544 w 1618"/>
                <a:gd name="T85" fmla="*/ 109447 h 1209"/>
                <a:gd name="T86" fmla="*/ 272256 w 1618"/>
                <a:gd name="T87" fmla="*/ 122929 h 1209"/>
                <a:gd name="T88" fmla="*/ 269081 w 1618"/>
                <a:gd name="T89" fmla="*/ 122929 h 1209"/>
                <a:gd name="T90" fmla="*/ 261938 w 1618"/>
                <a:gd name="T91" fmla="*/ 130067 h 1209"/>
                <a:gd name="T92" fmla="*/ 272256 w 1618"/>
                <a:gd name="T93" fmla="*/ 140378 h 1209"/>
                <a:gd name="T94" fmla="*/ 261938 w 1618"/>
                <a:gd name="T95" fmla="*/ 143550 h 1209"/>
                <a:gd name="T96" fmla="*/ 255588 w 1618"/>
                <a:gd name="T97" fmla="*/ 153860 h 1209"/>
                <a:gd name="T98" fmla="*/ 258763 w 1618"/>
                <a:gd name="T99" fmla="*/ 160205 h 1209"/>
                <a:gd name="T100" fmla="*/ 223838 w 1618"/>
                <a:gd name="T101" fmla="*/ 170515 h 1209"/>
                <a:gd name="T102" fmla="*/ 213519 w 1618"/>
                <a:gd name="T103" fmla="*/ 177653 h 1209"/>
                <a:gd name="T104" fmla="*/ 195263 w 1618"/>
                <a:gd name="T105" fmla="*/ 191135 h 1209"/>
                <a:gd name="T106" fmla="*/ 184944 w 1618"/>
                <a:gd name="T107" fmla="*/ 191135 h 1209"/>
                <a:gd name="T108" fmla="*/ 170656 w 1618"/>
                <a:gd name="T109" fmla="*/ 205411 h 1209"/>
                <a:gd name="T110" fmla="*/ 160338 w 1618"/>
                <a:gd name="T111" fmla="*/ 218894 h 1209"/>
                <a:gd name="T112" fmla="*/ 157163 w 1618"/>
                <a:gd name="T113" fmla="*/ 239514 h 1209"/>
                <a:gd name="T114" fmla="*/ 146844 w 1618"/>
                <a:gd name="T115" fmla="*/ 235549 h 1209"/>
                <a:gd name="T116" fmla="*/ 129381 w 1618"/>
                <a:gd name="T117" fmla="*/ 229204 h 1209"/>
                <a:gd name="T118" fmla="*/ 115094 w 1618"/>
                <a:gd name="T119" fmla="*/ 211756 h 1209"/>
                <a:gd name="T120" fmla="*/ 111919 w 1618"/>
                <a:gd name="T121" fmla="*/ 201446 h 1209"/>
                <a:gd name="T122" fmla="*/ 100806 w 1618"/>
                <a:gd name="T123" fmla="*/ 188756 h 1209"/>
                <a:gd name="T124" fmla="*/ 108744 w 1618"/>
                <a:gd name="T125" fmla="*/ 170515 h 12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18"/>
                <a:gd name="T190" fmla="*/ 0 h 1209"/>
                <a:gd name="T191" fmla="*/ 1618 w 1618"/>
                <a:gd name="T192" fmla="*/ 1209 h 120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18" h="1209">
                  <a:moveTo>
                    <a:pt x="545" y="846"/>
                  </a:moveTo>
                  <a:lnTo>
                    <a:pt x="562" y="846"/>
                  </a:lnTo>
                  <a:lnTo>
                    <a:pt x="562" y="829"/>
                  </a:lnTo>
                  <a:lnTo>
                    <a:pt x="579" y="811"/>
                  </a:lnTo>
                  <a:lnTo>
                    <a:pt x="599" y="777"/>
                  </a:lnTo>
                  <a:lnTo>
                    <a:pt x="562" y="777"/>
                  </a:lnTo>
                  <a:lnTo>
                    <a:pt x="510" y="777"/>
                  </a:lnTo>
                  <a:lnTo>
                    <a:pt x="493" y="742"/>
                  </a:lnTo>
                  <a:lnTo>
                    <a:pt x="510" y="742"/>
                  </a:lnTo>
                  <a:lnTo>
                    <a:pt x="527" y="760"/>
                  </a:lnTo>
                  <a:lnTo>
                    <a:pt x="545" y="760"/>
                  </a:lnTo>
                  <a:lnTo>
                    <a:pt x="562" y="760"/>
                  </a:lnTo>
                  <a:lnTo>
                    <a:pt x="562" y="742"/>
                  </a:lnTo>
                  <a:lnTo>
                    <a:pt x="562" y="725"/>
                  </a:lnTo>
                  <a:lnTo>
                    <a:pt x="527" y="708"/>
                  </a:lnTo>
                  <a:lnTo>
                    <a:pt x="510" y="691"/>
                  </a:lnTo>
                  <a:lnTo>
                    <a:pt x="510" y="708"/>
                  </a:lnTo>
                  <a:lnTo>
                    <a:pt x="493" y="708"/>
                  </a:lnTo>
                  <a:lnTo>
                    <a:pt x="476" y="725"/>
                  </a:lnTo>
                  <a:lnTo>
                    <a:pt x="458" y="708"/>
                  </a:lnTo>
                  <a:lnTo>
                    <a:pt x="458" y="691"/>
                  </a:lnTo>
                  <a:lnTo>
                    <a:pt x="458" y="673"/>
                  </a:lnTo>
                  <a:lnTo>
                    <a:pt x="476" y="673"/>
                  </a:lnTo>
                  <a:lnTo>
                    <a:pt x="476" y="656"/>
                  </a:lnTo>
                  <a:lnTo>
                    <a:pt x="458" y="639"/>
                  </a:lnTo>
                  <a:lnTo>
                    <a:pt x="458" y="621"/>
                  </a:lnTo>
                  <a:lnTo>
                    <a:pt x="458" y="589"/>
                  </a:lnTo>
                  <a:lnTo>
                    <a:pt x="422" y="552"/>
                  </a:lnTo>
                  <a:lnTo>
                    <a:pt x="405" y="518"/>
                  </a:lnTo>
                  <a:lnTo>
                    <a:pt x="351" y="501"/>
                  </a:lnTo>
                  <a:lnTo>
                    <a:pt x="316" y="466"/>
                  </a:lnTo>
                  <a:lnTo>
                    <a:pt x="263" y="466"/>
                  </a:lnTo>
                  <a:lnTo>
                    <a:pt x="245" y="466"/>
                  </a:lnTo>
                  <a:lnTo>
                    <a:pt x="228" y="466"/>
                  </a:lnTo>
                  <a:lnTo>
                    <a:pt x="211" y="483"/>
                  </a:lnTo>
                  <a:lnTo>
                    <a:pt x="193" y="483"/>
                  </a:lnTo>
                  <a:lnTo>
                    <a:pt x="193" y="466"/>
                  </a:lnTo>
                  <a:lnTo>
                    <a:pt x="176" y="466"/>
                  </a:lnTo>
                  <a:lnTo>
                    <a:pt x="176" y="483"/>
                  </a:lnTo>
                  <a:lnTo>
                    <a:pt x="157" y="483"/>
                  </a:lnTo>
                  <a:lnTo>
                    <a:pt x="140" y="483"/>
                  </a:lnTo>
                  <a:lnTo>
                    <a:pt x="122" y="466"/>
                  </a:lnTo>
                  <a:lnTo>
                    <a:pt x="105" y="466"/>
                  </a:lnTo>
                  <a:lnTo>
                    <a:pt x="105" y="449"/>
                  </a:lnTo>
                  <a:lnTo>
                    <a:pt x="122" y="449"/>
                  </a:lnTo>
                  <a:lnTo>
                    <a:pt x="122" y="432"/>
                  </a:lnTo>
                  <a:lnTo>
                    <a:pt x="105" y="432"/>
                  </a:lnTo>
                  <a:lnTo>
                    <a:pt x="88" y="432"/>
                  </a:lnTo>
                  <a:lnTo>
                    <a:pt x="71" y="432"/>
                  </a:lnTo>
                  <a:lnTo>
                    <a:pt x="53" y="432"/>
                  </a:lnTo>
                  <a:lnTo>
                    <a:pt x="53" y="414"/>
                  </a:lnTo>
                  <a:lnTo>
                    <a:pt x="71" y="414"/>
                  </a:lnTo>
                  <a:lnTo>
                    <a:pt x="88" y="414"/>
                  </a:lnTo>
                  <a:lnTo>
                    <a:pt x="105" y="414"/>
                  </a:lnTo>
                  <a:lnTo>
                    <a:pt x="122" y="414"/>
                  </a:lnTo>
                  <a:lnTo>
                    <a:pt x="122" y="397"/>
                  </a:lnTo>
                  <a:lnTo>
                    <a:pt x="157" y="397"/>
                  </a:lnTo>
                  <a:lnTo>
                    <a:pt x="176" y="397"/>
                  </a:lnTo>
                  <a:lnTo>
                    <a:pt x="176" y="380"/>
                  </a:lnTo>
                  <a:lnTo>
                    <a:pt x="157" y="380"/>
                  </a:lnTo>
                  <a:lnTo>
                    <a:pt x="140" y="380"/>
                  </a:lnTo>
                  <a:lnTo>
                    <a:pt x="122" y="380"/>
                  </a:lnTo>
                  <a:lnTo>
                    <a:pt x="105" y="380"/>
                  </a:lnTo>
                  <a:lnTo>
                    <a:pt x="71" y="380"/>
                  </a:lnTo>
                  <a:lnTo>
                    <a:pt x="36" y="380"/>
                  </a:lnTo>
                  <a:lnTo>
                    <a:pt x="0" y="345"/>
                  </a:lnTo>
                  <a:lnTo>
                    <a:pt x="17" y="328"/>
                  </a:lnTo>
                  <a:lnTo>
                    <a:pt x="36" y="328"/>
                  </a:lnTo>
                  <a:lnTo>
                    <a:pt x="53" y="328"/>
                  </a:lnTo>
                  <a:lnTo>
                    <a:pt x="71" y="328"/>
                  </a:lnTo>
                  <a:lnTo>
                    <a:pt x="88" y="311"/>
                  </a:lnTo>
                  <a:lnTo>
                    <a:pt x="105" y="311"/>
                  </a:lnTo>
                  <a:lnTo>
                    <a:pt x="122" y="311"/>
                  </a:lnTo>
                  <a:lnTo>
                    <a:pt x="157" y="311"/>
                  </a:lnTo>
                  <a:lnTo>
                    <a:pt x="176" y="293"/>
                  </a:lnTo>
                  <a:lnTo>
                    <a:pt x="193" y="278"/>
                  </a:lnTo>
                  <a:lnTo>
                    <a:pt x="211" y="261"/>
                  </a:lnTo>
                  <a:lnTo>
                    <a:pt x="176" y="243"/>
                  </a:lnTo>
                  <a:lnTo>
                    <a:pt x="157" y="243"/>
                  </a:lnTo>
                  <a:lnTo>
                    <a:pt x="140" y="226"/>
                  </a:lnTo>
                  <a:lnTo>
                    <a:pt x="157" y="209"/>
                  </a:lnTo>
                  <a:lnTo>
                    <a:pt x="193" y="209"/>
                  </a:lnTo>
                  <a:lnTo>
                    <a:pt x="228" y="192"/>
                  </a:lnTo>
                  <a:lnTo>
                    <a:pt x="245" y="155"/>
                  </a:lnTo>
                  <a:lnTo>
                    <a:pt x="263" y="155"/>
                  </a:lnTo>
                  <a:lnTo>
                    <a:pt x="280" y="172"/>
                  </a:lnTo>
                  <a:lnTo>
                    <a:pt x="297" y="155"/>
                  </a:lnTo>
                  <a:lnTo>
                    <a:pt x="297" y="138"/>
                  </a:lnTo>
                  <a:lnTo>
                    <a:pt x="316" y="121"/>
                  </a:lnTo>
                  <a:lnTo>
                    <a:pt x="351" y="121"/>
                  </a:lnTo>
                  <a:lnTo>
                    <a:pt x="368" y="103"/>
                  </a:lnTo>
                  <a:lnTo>
                    <a:pt x="405" y="103"/>
                  </a:lnTo>
                  <a:lnTo>
                    <a:pt x="422" y="86"/>
                  </a:lnTo>
                  <a:lnTo>
                    <a:pt x="458" y="86"/>
                  </a:lnTo>
                  <a:lnTo>
                    <a:pt x="476" y="86"/>
                  </a:lnTo>
                  <a:lnTo>
                    <a:pt x="493" y="103"/>
                  </a:lnTo>
                  <a:lnTo>
                    <a:pt x="510" y="121"/>
                  </a:lnTo>
                  <a:lnTo>
                    <a:pt x="510" y="103"/>
                  </a:lnTo>
                  <a:lnTo>
                    <a:pt x="510" y="86"/>
                  </a:lnTo>
                  <a:lnTo>
                    <a:pt x="527" y="103"/>
                  </a:lnTo>
                  <a:lnTo>
                    <a:pt x="562" y="103"/>
                  </a:lnTo>
                  <a:lnTo>
                    <a:pt x="562" y="86"/>
                  </a:lnTo>
                  <a:lnTo>
                    <a:pt x="579" y="86"/>
                  </a:lnTo>
                  <a:lnTo>
                    <a:pt x="616" y="86"/>
                  </a:lnTo>
                  <a:lnTo>
                    <a:pt x="650" y="86"/>
                  </a:lnTo>
                  <a:lnTo>
                    <a:pt x="668" y="103"/>
                  </a:lnTo>
                  <a:lnTo>
                    <a:pt x="685" y="103"/>
                  </a:lnTo>
                  <a:lnTo>
                    <a:pt x="702" y="103"/>
                  </a:lnTo>
                  <a:lnTo>
                    <a:pt x="685" y="103"/>
                  </a:lnTo>
                  <a:lnTo>
                    <a:pt x="668" y="86"/>
                  </a:lnTo>
                  <a:lnTo>
                    <a:pt x="650" y="69"/>
                  </a:lnTo>
                  <a:lnTo>
                    <a:pt x="668" y="69"/>
                  </a:lnTo>
                  <a:lnTo>
                    <a:pt x="685" y="69"/>
                  </a:lnTo>
                  <a:lnTo>
                    <a:pt x="685" y="52"/>
                  </a:lnTo>
                  <a:lnTo>
                    <a:pt x="702" y="34"/>
                  </a:lnTo>
                  <a:lnTo>
                    <a:pt x="739" y="34"/>
                  </a:lnTo>
                  <a:lnTo>
                    <a:pt x="756" y="34"/>
                  </a:lnTo>
                  <a:lnTo>
                    <a:pt x="773" y="34"/>
                  </a:lnTo>
                  <a:lnTo>
                    <a:pt x="808" y="34"/>
                  </a:lnTo>
                  <a:lnTo>
                    <a:pt x="827" y="34"/>
                  </a:lnTo>
                  <a:lnTo>
                    <a:pt x="844" y="34"/>
                  </a:lnTo>
                  <a:lnTo>
                    <a:pt x="862" y="34"/>
                  </a:lnTo>
                  <a:lnTo>
                    <a:pt x="881" y="34"/>
                  </a:lnTo>
                  <a:lnTo>
                    <a:pt x="915" y="17"/>
                  </a:lnTo>
                  <a:lnTo>
                    <a:pt x="967" y="0"/>
                  </a:lnTo>
                  <a:lnTo>
                    <a:pt x="1004" y="0"/>
                  </a:lnTo>
                  <a:lnTo>
                    <a:pt x="1055" y="0"/>
                  </a:lnTo>
                  <a:lnTo>
                    <a:pt x="1090" y="0"/>
                  </a:lnTo>
                  <a:lnTo>
                    <a:pt x="1161" y="0"/>
                  </a:lnTo>
                  <a:lnTo>
                    <a:pt x="1196" y="17"/>
                  </a:lnTo>
                  <a:lnTo>
                    <a:pt x="1249" y="34"/>
                  </a:lnTo>
                  <a:lnTo>
                    <a:pt x="1286" y="52"/>
                  </a:lnTo>
                  <a:lnTo>
                    <a:pt x="1320" y="52"/>
                  </a:lnTo>
                  <a:lnTo>
                    <a:pt x="1338" y="52"/>
                  </a:lnTo>
                  <a:lnTo>
                    <a:pt x="1372" y="69"/>
                  </a:lnTo>
                  <a:lnTo>
                    <a:pt x="1355" y="86"/>
                  </a:lnTo>
                  <a:lnTo>
                    <a:pt x="1320" y="86"/>
                  </a:lnTo>
                  <a:lnTo>
                    <a:pt x="1267" y="86"/>
                  </a:lnTo>
                  <a:lnTo>
                    <a:pt x="1249" y="103"/>
                  </a:lnTo>
                  <a:lnTo>
                    <a:pt x="1178" y="103"/>
                  </a:lnTo>
                  <a:lnTo>
                    <a:pt x="1090" y="103"/>
                  </a:lnTo>
                  <a:lnTo>
                    <a:pt x="1073" y="103"/>
                  </a:lnTo>
                  <a:lnTo>
                    <a:pt x="1090" y="121"/>
                  </a:lnTo>
                  <a:lnTo>
                    <a:pt x="1161" y="103"/>
                  </a:lnTo>
                  <a:lnTo>
                    <a:pt x="1213" y="103"/>
                  </a:lnTo>
                  <a:lnTo>
                    <a:pt x="1267" y="103"/>
                  </a:lnTo>
                  <a:lnTo>
                    <a:pt x="1249" y="121"/>
                  </a:lnTo>
                  <a:lnTo>
                    <a:pt x="1230" y="155"/>
                  </a:lnTo>
                  <a:lnTo>
                    <a:pt x="1213" y="155"/>
                  </a:lnTo>
                  <a:lnTo>
                    <a:pt x="1267" y="155"/>
                  </a:lnTo>
                  <a:lnTo>
                    <a:pt x="1303" y="121"/>
                  </a:lnTo>
                  <a:lnTo>
                    <a:pt x="1338" y="103"/>
                  </a:lnTo>
                  <a:lnTo>
                    <a:pt x="1355" y="103"/>
                  </a:lnTo>
                  <a:lnTo>
                    <a:pt x="1355" y="121"/>
                  </a:lnTo>
                  <a:lnTo>
                    <a:pt x="1372" y="138"/>
                  </a:lnTo>
                  <a:lnTo>
                    <a:pt x="1338" y="155"/>
                  </a:lnTo>
                  <a:lnTo>
                    <a:pt x="1320" y="192"/>
                  </a:lnTo>
                  <a:lnTo>
                    <a:pt x="1303" y="209"/>
                  </a:lnTo>
                  <a:lnTo>
                    <a:pt x="1338" y="192"/>
                  </a:lnTo>
                  <a:lnTo>
                    <a:pt x="1372" y="155"/>
                  </a:lnTo>
                  <a:lnTo>
                    <a:pt x="1389" y="138"/>
                  </a:lnTo>
                  <a:lnTo>
                    <a:pt x="1407" y="138"/>
                  </a:lnTo>
                  <a:lnTo>
                    <a:pt x="1443" y="138"/>
                  </a:lnTo>
                  <a:lnTo>
                    <a:pt x="1460" y="138"/>
                  </a:lnTo>
                  <a:lnTo>
                    <a:pt x="1478" y="138"/>
                  </a:lnTo>
                  <a:lnTo>
                    <a:pt x="1495" y="138"/>
                  </a:lnTo>
                  <a:lnTo>
                    <a:pt x="1495" y="121"/>
                  </a:lnTo>
                  <a:lnTo>
                    <a:pt x="1512" y="121"/>
                  </a:lnTo>
                  <a:lnTo>
                    <a:pt x="1547" y="121"/>
                  </a:lnTo>
                  <a:lnTo>
                    <a:pt x="1566" y="121"/>
                  </a:lnTo>
                  <a:lnTo>
                    <a:pt x="1566" y="103"/>
                  </a:lnTo>
                  <a:lnTo>
                    <a:pt x="1601" y="103"/>
                  </a:lnTo>
                  <a:lnTo>
                    <a:pt x="1618" y="121"/>
                  </a:lnTo>
                  <a:lnTo>
                    <a:pt x="1618" y="138"/>
                  </a:lnTo>
                  <a:lnTo>
                    <a:pt x="1618" y="155"/>
                  </a:lnTo>
                  <a:lnTo>
                    <a:pt x="1566" y="172"/>
                  </a:lnTo>
                  <a:lnTo>
                    <a:pt x="1547" y="192"/>
                  </a:lnTo>
                  <a:lnTo>
                    <a:pt x="1512" y="209"/>
                  </a:lnTo>
                  <a:lnTo>
                    <a:pt x="1530" y="209"/>
                  </a:lnTo>
                  <a:lnTo>
                    <a:pt x="1512" y="226"/>
                  </a:lnTo>
                  <a:lnTo>
                    <a:pt x="1495" y="226"/>
                  </a:lnTo>
                  <a:lnTo>
                    <a:pt x="1495" y="243"/>
                  </a:lnTo>
                  <a:lnTo>
                    <a:pt x="1478" y="261"/>
                  </a:lnTo>
                  <a:lnTo>
                    <a:pt x="1460" y="261"/>
                  </a:lnTo>
                  <a:lnTo>
                    <a:pt x="1443" y="261"/>
                  </a:lnTo>
                  <a:lnTo>
                    <a:pt x="1443" y="278"/>
                  </a:lnTo>
                  <a:lnTo>
                    <a:pt x="1443" y="293"/>
                  </a:lnTo>
                  <a:lnTo>
                    <a:pt x="1426" y="311"/>
                  </a:lnTo>
                  <a:lnTo>
                    <a:pt x="1407" y="328"/>
                  </a:lnTo>
                  <a:lnTo>
                    <a:pt x="1389" y="328"/>
                  </a:lnTo>
                  <a:lnTo>
                    <a:pt x="1389" y="345"/>
                  </a:lnTo>
                  <a:lnTo>
                    <a:pt x="1389" y="362"/>
                  </a:lnTo>
                  <a:lnTo>
                    <a:pt x="1407" y="362"/>
                  </a:lnTo>
                  <a:lnTo>
                    <a:pt x="1426" y="362"/>
                  </a:lnTo>
                  <a:lnTo>
                    <a:pt x="1443" y="362"/>
                  </a:lnTo>
                  <a:lnTo>
                    <a:pt x="1443" y="380"/>
                  </a:lnTo>
                  <a:lnTo>
                    <a:pt x="1460" y="380"/>
                  </a:lnTo>
                  <a:lnTo>
                    <a:pt x="1443" y="380"/>
                  </a:lnTo>
                  <a:lnTo>
                    <a:pt x="1478" y="397"/>
                  </a:lnTo>
                  <a:lnTo>
                    <a:pt x="1478" y="414"/>
                  </a:lnTo>
                  <a:lnTo>
                    <a:pt x="1460" y="432"/>
                  </a:lnTo>
                  <a:lnTo>
                    <a:pt x="1443" y="432"/>
                  </a:lnTo>
                  <a:lnTo>
                    <a:pt x="1407" y="432"/>
                  </a:lnTo>
                  <a:lnTo>
                    <a:pt x="1389" y="432"/>
                  </a:lnTo>
                  <a:lnTo>
                    <a:pt x="1389" y="449"/>
                  </a:lnTo>
                  <a:lnTo>
                    <a:pt x="1407" y="449"/>
                  </a:lnTo>
                  <a:lnTo>
                    <a:pt x="1426" y="449"/>
                  </a:lnTo>
                  <a:lnTo>
                    <a:pt x="1443" y="483"/>
                  </a:lnTo>
                  <a:lnTo>
                    <a:pt x="1443" y="501"/>
                  </a:lnTo>
                  <a:lnTo>
                    <a:pt x="1443" y="518"/>
                  </a:lnTo>
                  <a:lnTo>
                    <a:pt x="1426" y="518"/>
                  </a:lnTo>
                  <a:lnTo>
                    <a:pt x="1407" y="518"/>
                  </a:lnTo>
                  <a:lnTo>
                    <a:pt x="1407" y="535"/>
                  </a:lnTo>
                  <a:lnTo>
                    <a:pt x="1426" y="552"/>
                  </a:lnTo>
                  <a:lnTo>
                    <a:pt x="1443" y="552"/>
                  </a:lnTo>
                  <a:lnTo>
                    <a:pt x="1426" y="572"/>
                  </a:lnTo>
                  <a:lnTo>
                    <a:pt x="1407" y="572"/>
                  </a:lnTo>
                  <a:lnTo>
                    <a:pt x="1407" y="589"/>
                  </a:lnTo>
                  <a:lnTo>
                    <a:pt x="1389" y="606"/>
                  </a:lnTo>
                  <a:lnTo>
                    <a:pt x="1372" y="621"/>
                  </a:lnTo>
                  <a:lnTo>
                    <a:pt x="1355" y="621"/>
                  </a:lnTo>
                  <a:lnTo>
                    <a:pt x="1338" y="606"/>
                  </a:lnTo>
                  <a:lnTo>
                    <a:pt x="1320" y="606"/>
                  </a:lnTo>
                  <a:lnTo>
                    <a:pt x="1338" y="621"/>
                  </a:lnTo>
                  <a:lnTo>
                    <a:pt x="1355" y="621"/>
                  </a:lnTo>
                  <a:lnTo>
                    <a:pt x="1372" y="656"/>
                  </a:lnTo>
                  <a:lnTo>
                    <a:pt x="1372" y="673"/>
                  </a:lnTo>
                  <a:lnTo>
                    <a:pt x="1355" y="673"/>
                  </a:lnTo>
                  <a:lnTo>
                    <a:pt x="1338" y="673"/>
                  </a:lnTo>
                  <a:lnTo>
                    <a:pt x="1320" y="656"/>
                  </a:lnTo>
                  <a:lnTo>
                    <a:pt x="1303" y="621"/>
                  </a:lnTo>
                  <a:lnTo>
                    <a:pt x="1286" y="621"/>
                  </a:lnTo>
                  <a:lnTo>
                    <a:pt x="1286" y="639"/>
                  </a:lnTo>
                  <a:lnTo>
                    <a:pt x="1338" y="673"/>
                  </a:lnTo>
                  <a:lnTo>
                    <a:pt x="1372" y="708"/>
                  </a:lnTo>
                  <a:lnTo>
                    <a:pt x="1389" y="742"/>
                  </a:lnTo>
                  <a:lnTo>
                    <a:pt x="1389" y="760"/>
                  </a:lnTo>
                  <a:lnTo>
                    <a:pt x="1372" y="760"/>
                  </a:lnTo>
                  <a:lnTo>
                    <a:pt x="1338" y="742"/>
                  </a:lnTo>
                  <a:lnTo>
                    <a:pt x="1320" y="725"/>
                  </a:lnTo>
                  <a:lnTo>
                    <a:pt x="1286" y="725"/>
                  </a:lnTo>
                  <a:lnTo>
                    <a:pt x="1267" y="725"/>
                  </a:lnTo>
                  <a:lnTo>
                    <a:pt x="1286" y="725"/>
                  </a:lnTo>
                  <a:lnTo>
                    <a:pt x="1267" y="742"/>
                  </a:lnTo>
                  <a:lnTo>
                    <a:pt x="1286" y="777"/>
                  </a:lnTo>
                  <a:lnTo>
                    <a:pt x="1338" y="777"/>
                  </a:lnTo>
                  <a:lnTo>
                    <a:pt x="1372" y="777"/>
                  </a:lnTo>
                  <a:lnTo>
                    <a:pt x="1355" y="777"/>
                  </a:lnTo>
                  <a:lnTo>
                    <a:pt x="1338" y="794"/>
                  </a:lnTo>
                  <a:lnTo>
                    <a:pt x="1303" y="811"/>
                  </a:lnTo>
                  <a:lnTo>
                    <a:pt x="1267" y="829"/>
                  </a:lnTo>
                  <a:lnTo>
                    <a:pt x="1213" y="846"/>
                  </a:lnTo>
                  <a:lnTo>
                    <a:pt x="1196" y="846"/>
                  </a:lnTo>
                  <a:lnTo>
                    <a:pt x="1161" y="863"/>
                  </a:lnTo>
                  <a:lnTo>
                    <a:pt x="1125" y="863"/>
                  </a:lnTo>
                  <a:lnTo>
                    <a:pt x="1107" y="863"/>
                  </a:lnTo>
                  <a:lnTo>
                    <a:pt x="1090" y="863"/>
                  </a:lnTo>
                  <a:lnTo>
                    <a:pt x="1090" y="881"/>
                  </a:lnTo>
                  <a:lnTo>
                    <a:pt x="1090" y="898"/>
                  </a:lnTo>
                  <a:lnTo>
                    <a:pt x="1073" y="898"/>
                  </a:lnTo>
                  <a:lnTo>
                    <a:pt x="1055" y="915"/>
                  </a:lnTo>
                  <a:lnTo>
                    <a:pt x="1038" y="932"/>
                  </a:lnTo>
                  <a:lnTo>
                    <a:pt x="1038" y="952"/>
                  </a:lnTo>
                  <a:lnTo>
                    <a:pt x="1021" y="952"/>
                  </a:lnTo>
                  <a:lnTo>
                    <a:pt x="984" y="967"/>
                  </a:lnTo>
                  <a:lnTo>
                    <a:pt x="967" y="967"/>
                  </a:lnTo>
                  <a:lnTo>
                    <a:pt x="950" y="967"/>
                  </a:lnTo>
                  <a:lnTo>
                    <a:pt x="950" y="952"/>
                  </a:lnTo>
                  <a:lnTo>
                    <a:pt x="933" y="952"/>
                  </a:lnTo>
                  <a:lnTo>
                    <a:pt x="933" y="967"/>
                  </a:lnTo>
                  <a:lnTo>
                    <a:pt x="933" y="984"/>
                  </a:lnTo>
                  <a:lnTo>
                    <a:pt x="915" y="1001"/>
                  </a:lnTo>
                  <a:lnTo>
                    <a:pt x="862" y="1001"/>
                  </a:lnTo>
                  <a:lnTo>
                    <a:pt x="862" y="1019"/>
                  </a:lnTo>
                  <a:lnTo>
                    <a:pt x="862" y="1036"/>
                  </a:lnTo>
                  <a:lnTo>
                    <a:pt x="862" y="1053"/>
                  </a:lnTo>
                  <a:lnTo>
                    <a:pt x="862" y="1070"/>
                  </a:lnTo>
                  <a:lnTo>
                    <a:pt x="827" y="1070"/>
                  </a:lnTo>
                  <a:lnTo>
                    <a:pt x="827" y="1105"/>
                  </a:lnTo>
                  <a:lnTo>
                    <a:pt x="808" y="1105"/>
                  </a:lnTo>
                  <a:lnTo>
                    <a:pt x="808" y="1122"/>
                  </a:lnTo>
                  <a:lnTo>
                    <a:pt x="827" y="1157"/>
                  </a:lnTo>
                  <a:lnTo>
                    <a:pt x="808" y="1157"/>
                  </a:lnTo>
                  <a:lnTo>
                    <a:pt x="808" y="1191"/>
                  </a:lnTo>
                  <a:lnTo>
                    <a:pt x="790" y="1209"/>
                  </a:lnTo>
                  <a:lnTo>
                    <a:pt x="773" y="1209"/>
                  </a:lnTo>
                  <a:lnTo>
                    <a:pt x="773" y="1191"/>
                  </a:lnTo>
                  <a:lnTo>
                    <a:pt x="756" y="1191"/>
                  </a:lnTo>
                  <a:lnTo>
                    <a:pt x="756" y="1209"/>
                  </a:lnTo>
                  <a:lnTo>
                    <a:pt x="739" y="1191"/>
                  </a:lnTo>
                  <a:lnTo>
                    <a:pt x="721" y="1157"/>
                  </a:lnTo>
                  <a:lnTo>
                    <a:pt x="702" y="1157"/>
                  </a:lnTo>
                  <a:lnTo>
                    <a:pt x="685" y="1157"/>
                  </a:lnTo>
                  <a:lnTo>
                    <a:pt x="668" y="1157"/>
                  </a:lnTo>
                  <a:lnTo>
                    <a:pt x="650" y="1157"/>
                  </a:lnTo>
                  <a:lnTo>
                    <a:pt x="633" y="1157"/>
                  </a:lnTo>
                  <a:lnTo>
                    <a:pt x="633" y="1140"/>
                  </a:lnTo>
                  <a:lnTo>
                    <a:pt x="633" y="1122"/>
                  </a:lnTo>
                  <a:lnTo>
                    <a:pt x="616" y="1105"/>
                  </a:lnTo>
                  <a:lnTo>
                    <a:pt x="579" y="1070"/>
                  </a:lnTo>
                  <a:lnTo>
                    <a:pt x="562" y="1053"/>
                  </a:lnTo>
                  <a:lnTo>
                    <a:pt x="562" y="1036"/>
                  </a:lnTo>
                  <a:lnTo>
                    <a:pt x="579" y="1036"/>
                  </a:lnTo>
                  <a:lnTo>
                    <a:pt x="579" y="1019"/>
                  </a:lnTo>
                  <a:lnTo>
                    <a:pt x="562" y="1019"/>
                  </a:lnTo>
                  <a:lnTo>
                    <a:pt x="545" y="1019"/>
                  </a:lnTo>
                  <a:lnTo>
                    <a:pt x="545" y="1001"/>
                  </a:lnTo>
                  <a:lnTo>
                    <a:pt x="527" y="1001"/>
                  </a:lnTo>
                  <a:lnTo>
                    <a:pt x="510" y="967"/>
                  </a:lnTo>
                  <a:lnTo>
                    <a:pt x="510" y="952"/>
                  </a:lnTo>
                  <a:lnTo>
                    <a:pt x="510" y="932"/>
                  </a:lnTo>
                  <a:lnTo>
                    <a:pt x="510" y="915"/>
                  </a:lnTo>
                  <a:lnTo>
                    <a:pt x="510" y="898"/>
                  </a:lnTo>
                  <a:lnTo>
                    <a:pt x="527" y="881"/>
                  </a:lnTo>
                  <a:lnTo>
                    <a:pt x="545" y="863"/>
                  </a:lnTo>
                  <a:lnTo>
                    <a:pt x="545" y="846"/>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59" name="Freeform 30">
              <a:extLst>
                <a:ext uri="{FF2B5EF4-FFF2-40B4-BE49-F238E27FC236}">
                  <a16:creationId xmlns:a16="http://schemas.microsoft.com/office/drawing/2014/main" id="{90C52159-3B27-40A6-BB93-F9BAFC2E85EB}"/>
                </a:ext>
              </a:extLst>
            </p:cNvPr>
            <p:cNvSpPr>
              <a:spLocks/>
            </p:cNvSpPr>
            <p:nvPr/>
          </p:nvSpPr>
          <p:spPr bwMode="auto">
            <a:xfrm>
              <a:off x="6998521" y="7757533"/>
              <a:ext cx="61449" cy="36311"/>
            </a:xfrm>
            <a:custGeom>
              <a:avLst/>
              <a:gdLst>
                <a:gd name="T0" fmla="*/ 4061 w 86"/>
                <a:gd name="T1" fmla="*/ 10319 h 52"/>
                <a:gd name="T2" fmla="*/ 4061 w 86"/>
                <a:gd name="T3" fmla="*/ 7144 h 52"/>
                <a:gd name="T4" fmla="*/ 0 w 86"/>
                <a:gd name="T5" fmla="*/ 3969 h 52"/>
                <a:gd name="T6" fmla="*/ 0 w 86"/>
                <a:gd name="T7" fmla="*/ 0 h 52"/>
                <a:gd name="T8" fmla="*/ 4061 w 86"/>
                <a:gd name="T9" fmla="*/ 0 h 52"/>
                <a:gd name="T10" fmla="*/ 7310 w 86"/>
                <a:gd name="T11" fmla="*/ 0 h 52"/>
                <a:gd name="T12" fmla="*/ 10559 w 86"/>
                <a:gd name="T13" fmla="*/ 0 h 52"/>
                <a:gd name="T14" fmla="*/ 18681 w 86"/>
                <a:gd name="T15" fmla="*/ 3969 h 52"/>
                <a:gd name="T16" fmla="*/ 14620 w 86"/>
                <a:gd name="T17" fmla="*/ 7144 h 52"/>
                <a:gd name="T18" fmla="*/ 10559 w 86"/>
                <a:gd name="T19" fmla="*/ 10319 h 52"/>
                <a:gd name="T20" fmla="*/ 7310 w 86"/>
                <a:gd name="T21" fmla="*/ 10319 h 52"/>
                <a:gd name="T22" fmla="*/ 4061 w 86"/>
                <a:gd name="T23" fmla="*/ 10319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52"/>
                <a:gd name="T38" fmla="*/ 86 w 86"/>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52">
                  <a:moveTo>
                    <a:pt x="17" y="52"/>
                  </a:moveTo>
                  <a:lnTo>
                    <a:pt x="17" y="34"/>
                  </a:lnTo>
                  <a:lnTo>
                    <a:pt x="0" y="17"/>
                  </a:lnTo>
                  <a:lnTo>
                    <a:pt x="0" y="0"/>
                  </a:lnTo>
                  <a:lnTo>
                    <a:pt x="17" y="0"/>
                  </a:lnTo>
                  <a:lnTo>
                    <a:pt x="34" y="0"/>
                  </a:lnTo>
                  <a:lnTo>
                    <a:pt x="51" y="0"/>
                  </a:lnTo>
                  <a:lnTo>
                    <a:pt x="86" y="17"/>
                  </a:lnTo>
                  <a:lnTo>
                    <a:pt x="69" y="34"/>
                  </a:lnTo>
                  <a:lnTo>
                    <a:pt x="51" y="52"/>
                  </a:lnTo>
                  <a:lnTo>
                    <a:pt x="34" y="52"/>
                  </a:lnTo>
                  <a:lnTo>
                    <a:pt x="17" y="52"/>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60" name="Freeform 31">
              <a:extLst>
                <a:ext uri="{FF2B5EF4-FFF2-40B4-BE49-F238E27FC236}">
                  <a16:creationId xmlns:a16="http://schemas.microsoft.com/office/drawing/2014/main" id="{F46460AF-E19F-444C-8D98-4DFCB9BBDE15}"/>
                </a:ext>
              </a:extLst>
            </p:cNvPr>
            <p:cNvSpPr>
              <a:spLocks/>
            </p:cNvSpPr>
            <p:nvPr/>
          </p:nvSpPr>
          <p:spPr bwMode="auto">
            <a:xfrm>
              <a:off x="6544633" y="7793845"/>
              <a:ext cx="9776" cy="0"/>
            </a:xfrm>
            <a:custGeom>
              <a:avLst/>
              <a:gdLst>
                <a:gd name="T0" fmla="*/ 0 w 13"/>
                <a:gd name="T1" fmla="*/ 3419 w 13"/>
                <a:gd name="T2" fmla="*/ 0 w 13"/>
                <a:gd name="T3" fmla="*/ 0 60000 65536"/>
                <a:gd name="T4" fmla="*/ 0 60000 65536"/>
                <a:gd name="T5" fmla="*/ 0 60000 65536"/>
                <a:gd name="T6" fmla="*/ 0 w 13"/>
                <a:gd name="T7" fmla="*/ 13 w 13"/>
              </a:gdLst>
              <a:ahLst/>
              <a:cxnLst>
                <a:cxn ang="T3">
                  <a:pos x="T0" y="0"/>
                </a:cxn>
                <a:cxn ang="T4">
                  <a:pos x="T1" y="0"/>
                </a:cxn>
                <a:cxn ang="T5">
                  <a:pos x="T2" y="0"/>
                </a:cxn>
              </a:cxnLst>
              <a:rect l="T6" t="0" r="T7" b="0"/>
              <a:pathLst>
                <a:path w="13">
                  <a:moveTo>
                    <a:pt x="0" y="0"/>
                  </a:moveTo>
                  <a:lnTo>
                    <a:pt x="13" y="0"/>
                  </a:lnTo>
                  <a:lnTo>
                    <a:pt x="0" y="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61" name="Freeform 32">
              <a:extLst>
                <a:ext uri="{FF2B5EF4-FFF2-40B4-BE49-F238E27FC236}">
                  <a16:creationId xmlns:a16="http://schemas.microsoft.com/office/drawing/2014/main" id="{C250C47C-502A-48AC-BE77-534003A7F601}"/>
                </a:ext>
              </a:extLst>
            </p:cNvPr>
            <p:cNvSpPr>
              <a:spLocks/>
            </p:cNvSpPr>
            <p:nvPr/>
          </p:nvSpPr>
          <p:spPr bwMode="auto">
            <a:xfrm>
              <a:off x="7599049" y="7879036"/>
              <a:ext cx="185745" cy="72621"/>
            </a:xfrm>
            <a:custGeom>
              <a:avLst/>
              <a:gdLst>
                <a:gd name="T0" fmla="*/ 53382 w 265"/>
                <a:gd name="T1" fmla="*/ 10419 h 103"/>
                <a:gd name="T2" fmla="*/ 49398 w 265"/>
                <a:gd name="T3" fmla="*/ 10419 h 103"/>
                <a:gd name="T4" fmla="*/ 45415 w 265"/>
                <a:gd name="T5" fmla="*/ 14426 h 103"/>
                <a:gd name="T6" fmla="*/ 45415 w 265"/>
                <a:gd name="T7" fmla="*/ 17632 h 103"/>
                <a:gd name="T8" fmla="*/ 39041 w 265"/>
                <a:gd name="T9" fmla="*/ 17632 h 103"/>
                <a:gd name="T10" fmla="*/ 35057 w 265"/>
                <a:gd name="T11" fmla="*/ 20838 h 103"/>
                <a:gd name="T12" fmla="*/ 27886 w 265"/>
                <a:gd name="T13" fmla="*/ 20838 h 103"/>
                <a:gd name="T14" fmla="*/ 21512 w 265"/>
                <a:gd name="T15" fmla="*/ 20838 h 103"/>
                <a:gd name="T16" fmla="*/ 17528 w 265"/>
                <a:gd name="T17" fmla="*/ 20838 h 103"/>
                <a:gd name="T18" fmla="*/ 11154 w 265"/>
                <a:gd name="T19" fmla="*/ 17632 h 103"/>
                <a:gd name="T20" fmla="*/ 7171 w 265"/>
                <a:gd name="T21" fmla="*/ 14426 h 103"/>
                <a:gd name="T22" fmla="*/ 3984 w 265"/>
                <a:gd name="T23" fmla="*/ 14426 h 103"/>
                <a:gd name="T24" fmla="*/ 7171 w 265"/>
                <a:gd name="T25" fmla="*/ 14426 h 103"/>
                <a:gd name="T26" fmla="*/ 7171 w 265"/>
                <a:gd name="T27" fmla="*/ 10419 h 103"/>
                <a:gd name="T28" fmla="*/ 3984 w 265"/>
                <a:gd name="T29" fmla="*/ 10419 h 103"/>
                <a:gd name="T30" fmla="*/ 0 w 265"/>
                <a:gd name="T31" fmla="*/ 10419 h 103"/>
                <a:gd name="T32" fmla="*/ 7171 w 265"/>
                <a:gd name="T33" fmla="*/ 10419 h 103"/>
                <a:gd name="T34" fmla="*/ 11154 w 265"/>
                <a:gd name="T35" fmla="*/ 6412 h 103"/>
                <a:gd name="T36" fmla="*/ 7171 w 265"/>
                <a:gd name="T37" fmla="*/ 6412 h 103"/>
                <a:gd name="T38" fmla="*/ 3984 w 265"/>
                <a:gd name="T39" fmla="*/ 6412 h 103"/>
                <a:gd name="T40" fmla="*/ 0 w 265"/>
                <a:gd name="T41" fmla="*/ 3206 h 103"/>
                <a:gd name="T42" fmla="*/ 0 w 265"/>
                <a:gd name="T43" fmla="*/ 0 h 103"/>
                <a:gd name="T44" fmla="*/ 0 w 265"/>
                <a:gd name="T45" fmla="*/ 3206 h 103"/>
                <a:gd name="T46" fmla="*/ 0 w 265"/>
                <a:gd name="T47" fmla="*/ 0 h 103"/>
                <a:gd name="T48" fmla="*/ 3984 w 265"/>
                <a:gd name="T49" fmla="*/ 0 h 103"/>
                <a:gd name="T50" fmla="*/ 7171 w 265"/>
                <a:gd name="T51" fmla="*/ 0 h 103"/>
                <a:gd name="T52" fmla="*/ 11154 w 265"/>
                <a:gd name="T53" fmla="*/ 3206 h 103"/>
                <a:gd name="T54" fmla="*/ 11154 w 265"/>
                <a:gd name="T55" fmla="*/ 6412 h 103"/>
                <a:gd name="T56" fmla="*/ 11154 w 265"/>
                <a:gd name="T57" fmla="*/ 3206 h 103"/>
                <a:gd name="T58" fmla="*/ 14341 w 265"/>
                <a:gd name="T59" fmla="*/ 3206 h 103"/>
                <a:gd name="T60" fmla="*/ 14341 w 265"/>
                <a:gd name="T61" fmla="*/ 0 h 103"/>
                <a:gd name="T62" fmla="*/ 14341 w 265"/>
                <a:gd name="T63" fmla="*/ 3206 h 103"/>
                <a:gd name="T64" fmla="*/ 17528 w 265"/>
                <a:gd name="T65" fmla="*/ 3206 h 103"/>
                <a:gd name="T66" fmla="*/ 21512 w 265"/>
                <a:gd name="T67" fmla="*/ 3206 h 103"/>
                <a:gd name="T68" fmla="*/ 21512 w 265"/>
                <a:gd name="T69" fmla="*/ 0 h 103"/>
                <a:gd name="T70" fmla="*/ 24699 w 265"/>
                <a:gd name="T71" fmla="*/ 0 h 103"/>
                <a:gd name="T72" fmla="*/ 27886 w 265"/>
                <a:gd name="T73" fmla="*/ 0 h 103"/>
                <a:gd name="T74" fmla="*/ 31870 w 265"/>
                <a:gd name="T75" fmla="*/ 3206 h 103"/>
                <a:gd name="T76" fmla="*/ 31870 w 265"/>
                <a:gd name="T77" fmla="*/ 0 h 103"/>
                <a:gd name="T78" fmla="*/ 35057 w 265"/>
                <a:gd name="T79" fmla="*/ 0 h 103"/>
                <a:gd name="T80" fmla="*/ 39041 w 265"/>
                <a:gd name="T81" fmla="*/ 0 h 103"/>
                <a:gd name="T82" fmla="*/ 42228 w 265"/>
                <a:gd name="T83" fmla="*/ 0 h 103"/>
                <a:gd name="T84" fmla="*/ 45415 w 265"/>
                <a:gd name="T85" fmla="*/ 0 h 103"/>
                <a:gd name="T86" fmla="*/ 45415 w 265"/>
                <a:gd name="T87" fmla="*/ 6412 h 103"/>
                <a:gd name="T88" fmla="*/ 53382 w 265"/>
                <a:gd name="T89" fmla="*/ 10419 h 1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5"/>
                <a:gd name="T136" fmla="*/ 0 h 103"/>
                <a:gd name="T137" fmla="*/ 265 w 265"/>
                <a:gd name="T138" fmla="*/ 103 h 1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5" h="103">
                  <a:moveTo>
                    <a:pt x="265" y="49"/>
                  </a:moveTo>
                  <a:lnTo>
                    <a:pt x="245" y="49"/>
                  </a:lnTo>
                  <a:lnTo>
                    <a:pt x="228" y="69"/>
                  </a:lnTo>
                  <a:lnTo>
                    <a:pt x="228" y="86"/>
                  </a:lnTo>
                  <a:lnTo>
                    <a:pt x="194" y="86"/>
                  </a:lnTo>
                  <a:lnTo>
                    <a:pt x="176" y="103"/>
                  </a:lnTo>
                  <a:lnTo>
                    <a:pt x="140" y="103"/>
                  </a:lnTo>
                  <a:lnTo>
                    <a:pt x="105" y="103"/>
                  </a:lnTo>
                  <a:lnTo>
                    <a:pt x="88" y="103"/>
                  </a:lnTo>
                  <a:lnTo>
                    <a:pt x="53" y="86"/>
                  </a:lnTo>
                  <a:lnTo>
                    <a:pt x="34" y="69"/>
                  </a:lnTo>
                  <a:lnTo>
                    <a:pt x="17" y="69"/>
                  </a:lnTo>
                  <a:lnTo>
                    <a:pt x="34" y="69"/>
                  </a:lnTo>
                  <a:lnTo>
                    <a:pt x="34" y="49"/>
                  </a:lnTo>
                  <a:lnTo>
                    <a:pt x="17" y="49"/>
                  </a:lnTo>
                  <a:lnTo>
                    <a:pt x="0" y="49"/>
                  </a:lnTo>
                  <a:lnTo>
                    <a:pt x="34" y="49"/>
                  </a:lnTo>
                  <a:lnTo>
                    <a:pt x="53" y="32"/>
                  </a:lnTo>
                  <a:lnTo>
                    <a:pt x="34" y="32"/>
                  </a:lnTo>
                  <a:lnTo>
                    <a:pt x="17" y="32"/>
                  </a:lnTo>
                  <a:lnTo>
                    <a:pt x="0" y="15"/>
                  </a:lnTo>
                  <a:lnTo>
                    <a:pt x="0" y="0"/>
                  </a:lnTo>
                  <a:lnTo>
                    <a:pt x="0" y="15"/>
                  </a:lnTo>
                  <a:lnTo>
                    <a:pt x="0" y="0"/>
                  </a:lnTo>
                  <a:lnTo>
                    <a:pt x="17" y="0"/>
                  </a:lnTo>
                  <a:lnTo>
                    <a:pt x="34" y="0"/>
                  </a:lnTo>
                  <a:lnTo>
                    <a:pt x="53" y="15"/>
                  </a:lnTo>
                  <a:lnTo>
                    <a:pt x="53" y="32"/>
                  </a:lnTo>
                  <a:lnTo>
                    <a:pt x="53" y="15"/>
                  </a:lnTo>
                  <a:lnTo>
                    <a:pt x="71" y="15"/>
                  </a:lnTo>
                  <a:lnTo>
                    <a:pt x="71" y="0"/>
                  </a:lnTo>
                  <a:lnTo>
                    <a:pt x="71" y="15"/>
                  </a:lnTo>
                  <a:lnTo>
                    <a:pt x="88" y="15"/>
                  </a:lnTo>
                  <a:lnTo>
                    <a:pt x="105" y="15"/>
                  </a:lnTo>
                  <a:lnTo>
                    <a:pt x="105" y="0"/>
                  </a:lnTo>
                  <a:lnTo>
                    <a:pt x="123" y="0"/>
                  </a:lnTo>
                  <a:lnTo>
                    <a:pt x="140" y="0"/>
                  </a:lnTo>
                  <a:lnTo>
                    <a:pt x="159" y="15"/>
                  </a:lnTo>
                  <a:lnTo>
                    <a:pt x="159" y="0"/>
                  </a:lnTo>
                  <a:lnTo>
                    <a:pt x="176" y="0"/>
                  </a:lnTo>
                  <a:lnTo>
                    <a:pt x="194" y="0"/>
                  </a:lnTo>
                  <a:lnTo>
                    <a:pt x="211" y="0"/>
                  </a:lnTo>
                  <a:lnTo>
                    <a:pt x="228" y="0"/>
                  </a:lnTo>
                  <a:lnTo>
                    <a:pt x="228" y="32"/>
                  </a:lnTo>
                  <a:lnTo>
                    <a:pt x="265" y="49"/>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62" name="Freeform 33">
              <a:extLst>
                <a:ext uri="{FF2B5EF4-FFF2-40B4-BE49-F238E27FC236}">
                  <a16:creationId xmlns:a16="http://schemas.microsoft.com/office/drawing/2014/main" id="{928C1BE1-3A05-4CC6-BBC5-D6BB678F395F}"/>
                </a:ext>
              </a:extLst>
            </p:cNvPr>
            <p:cNvSpPr>
              <a:spLocks/>
            </p:cNvSpPr>
            <p:nvPr/>
          </p:nvSpPr>
          <p:spPr bwMode="auto">
            <a:xfrm>
              <a:off x="6628427" y="7830154"/>
              <a:ext cx="26535" cy="12571"/>
            </a:xfrm>
            <a:custGeom>
              <a:avLst/>
              <a:gdLst>
                <a:gd name="T0" fmla="*/ 4189 w 36"/>
                <a:gd name="T1" fmla="*/ 4202 h 17"/>
                <a:gd name="T2" fmla="*/ 0 w 36"/>
                <a:gd name="T3" fmla="*/ 4202 h 17"/>
                <a:gd name="T4" fmla="*/ 0 w 36"/>
                <a:gd name="T5" fmla="*/ 0 h 17"/>
                <a:gd name="T6" fmla="*/ 4189 w 36"/>
                <a:gd name="T7" fmla="*/ 0 h 17"/>
                <a:gd name="T8" fmla="*/ 8379 w 36"/>
                <a:gd name="T9" fmla="*/ 4202 h 17"/>
                <a:gd name="T10" fmla="*/ 4189 w 36"/>
                <a:gd name="T11" fmla="*/ 4202 h 17"/>
                <a:gd name="T12" fmla="*/ 0 60000 65536"/>
                <a:gd name="T13" fmla="*/ 0 60000 65536"/>
                <a:gd name="T14" fmla="*/ 0 60000 65536"/>
                <a:gd name="T15" fmla="*/ 0 60000 65536"/>
                <a:gd name="T16" fmla="*/ 0 60000 65536"/>
                <a:gd name="T17" fmla="*/ 0 60000 65536"/>
                <a:gd name="T18" fmla="*/ 0 w 36"/>
                <a:gd name="T19" fmla="*/ 0 h 17"/>
                <a:gd name="T20" fmla="*/ 36 w 3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6" h="17">
                  <a:moveTo>
                    <a:pt x="17" y="17"/>
                  </a:moveTo>
                  <a:lnTo>
                    <a:pt x="0" y="17"/>
                  </a:lnTo>
                  <a:lnTo>
                    <a:pt x="0" y="0"/>
                  </a:lnTo>
                  <a:lnTo>
                    <a:pt x="17" y="0"/>
                  </a:lnTo>
                  <a:lnTo>
                    <a:pt x="36" y="17"/>
                  </a:lnTo>
                  <a:lnTo>
                    <a:pt x="17" y="17"/>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63" name="Freeform 34">
              <a:extLst>
                <a:ext uri="{FF2B5EF4-FFF2-40B4-BE49-F238E27FC236}">
                  <a16:creationId xmlns:a16="http://schemas.microsoft.com/office/drawing/2014/main" id="{13ABB332-044B-4692-B97B-EF48F46819EF}"/>
                </a:ext>
              </a:extLst>
            </p:cNvPr>
            <p:cNvSpPr>
              <a:spLocks/>
            </p:cNvSpPr>
            <p:nvPr/>
          </p:nvSpPr>
          <p:spPr bwMode="auto">
            <a:xfrm>
              <a:off x="7674464" y="7564804"/>
              <a:ext cx="48881" cy="26535"/>
            </a:xfrm>
            <a:custGeom>
              <a:avLst/>
              <a:gdLst>
                <a:gd name="T0" fmla="*/ 4026 w 69"/>
                <a:gd name="T1" fmla="*/ 8379 h 36"/>
                <a:gd name="T2" fmla="*/ 4026 w 69"/>
                <a:gd name="T3" fmla="*/ 4189 h 36"/>
                <a:gd name="T4" fmla="*/ 0 w 69"/>
                <a:gd name="T5" fmla="*/ 4189 h 36"/>
                <a:gd name="T6" fmla="*/ 4026 w 69"/>
                <a:gd name="T7" fmla="*/ 4189 h 36"/>
                <a:gd name="T8" fmla="*/ 4026 w 69"/>
                <a:gd name="T9" fmla="*/ 0 h 36"/>
                <a:gd name="T10" fmla="*/ 7247 w 69"/>
                <a:gd name="T11" fmla="*/ 0 h 36"/>
                <a:gd name="T12" fmla="*/ 7247 w 69"/>
                <a:gd name="T13" fmla="*/ 4189 h 36"/>
                <a:gd name="T14" fmla="*/ 10468 w 69"/>
                <a:gd name="T15" fmla="*/ 4189 h 36"/>
                <a:gd name="T16" fmla="*/ 14495 w 69"/>
                <a:gd name="T17" fmla="*/ 4189 h 36"/>
                <a:gd name="T18" fmla="*/ 10468 w 69"/>
                <a:gd name="T19" fmla="*/ 4189 h 36"/>
                <a:gd name="T20" fmla="*/ 7247 w 69"/>
                <a:gd name="T21" fmla="*/ 8379 h 36"/>
                <a:gd name="T22" fmla="*/ 4026 w 69"/>
                <a:gd name="T23" fmla="*/ 8379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36"/>
                <a:gd name="T38" fmla="*/ 69 w 69"/>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36">
                  <a:moveTo>
                    <a:pt x="17" y="36"/>
                  </a:moveTo>
                  <a:lnTo>
                    <a:pt x="17" y="19"/>
                  </a:lnTo>
                  <a:lnTo>
                    <a:pt x="0" y="19"/>
                  </a:lnTo>
                  <a:lnTo>
                    <a:pt x="17" y="19"/>
                  </a:lnTo>
                  <a:lnTo>
                    <a:pt x="17" y="0"/>
                  </a:lnTo>
                  <a:lnTo>
                    <a:pt x="35" y="0"/>
                  </a:lnTo>
                  <a:lnTo>
                    <a:pt x="35" y="19"/>
                  </a:lnTo>
                  <a:lnTo>
                    <a:pt x="52" y="19"/>
                  </a:lnTo>
                  <a:lnTo>
                    <a:pt x="69" y="19"/>
                  </a:lnTo>
                  <a:lnTo>
                    <a:pt x="52" y="19"/>
                  </a:lnTo>
                  <a:lnTo>
                    <a:pt x="35" y="36"/>
                  </a:lnTo>
                  <a:lnTo>
                    <a:pt x="17" y="36"/>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64" name="Freeform 35">
              <a:extLst>
                <a:ext uri="{FF2B5EF4-FFF2-40B4-BE49-F238E27FC236}">
                  <a16:creationId xmlns:a16="http://schemas.microsoft.com/office/drawing/2014/main" id="{F5A5A9BC-06ED-427B-8115-E7F18EECEBE1}"/>
                </a:ext>
              </a:extLst>
            </p:cNvPr>
            <p:cNvSpPr>
              <a:spLocks/>
            </p:cNvSpPr>
            <p:nvPr/>
          </p:nvSpPr>
          <p:spPr bwMode="auto">
            <a:xfrm>
              <a:off x="4858964" y="7717032"/>
              <a:ext cx="715048" cy="680133"/>
            </a:xfrm>
            <a:custGeom>
              <a:avLst/>
              <a:gdLst>
                <a:gd name="T0" fmla="*/ 203399 w 1023"/>
                <a:gd name="T1" fmla="*/ 187133 h 975"/>
                <a:gd name="T2" fmla="*/ 193070 w 1023"/>
                <a:gd name="T3" fmla="*/ 171274 h 975"/>
                <a:gd name="T4" fmla="*/ 178768 w 1023"/>
                <a:gd name="T5" fmla="*/ 152244 h 975"/>
                <a:gd name="T6" fmla="*/ 168439 w 1023"/>
                <a:gd name="T7" fmla="*/ 145107 h 975"/>
                <a:gd name="T8" fmla="*/ 154933 w 1023"/>
                <a:gd name="T9" fmla="*/ 139557 h 975"/>
                <a:gd name="T10" fmla="*/ 144604 w 1023"/>
                <a:gd name="T11" fmla="*/ 139557 h 975"/>
                <a:gd name="T12" fmla="*/ 144604 w 1023"/>
                <a:gd name="T13" fmla="*/ 25374 h 975"/>
                <a:gd name="T14" fmla="*/ 123946 w 1023"/>
                <a:gd name="T15" fmla="*/ 22202 h 975"/>
                <a:gd name="T16" fmla="*/ 110439 w 1023"/>
                <a:gd name="T17" fmla="*/ 19030 h 975"/>
                <a:gd name="T18" fmla="*/ 86603 w 1023"/>
                <a:gd name="T19" fmla="*/ 12687 h 975"/>
                <a:gd name="T20" fmla="*/ 72302 w 1023"/>
                <a:gd name="T21" fmla="*/ 6343 h 975"/>
                <a:gd name="T22" fmla="*/ 62768 w 1023"/>
                <a:gd name="T23" fmla="*/ 0 h 975"/>
                <a:gd name="T24" fmla="*/ 48466 w 1023"/>
                <a:gd name="T25" fmla="*/ 9515 h 975"/>
                <a:gd name="T26" fmla="*/ 34959 w 1023"/>
                <a:gd name="T27" fmla="*/ 15859 h 975"/>
                <a:gd name="T28" fmla="*/ 24630 w 1023"/>
                <a:gd name="T29" fmla="*/ 34889 h 975"/>
                <a:gd name="T30" fmla="*/ 7151 w 1023"/>
                <a:gd name="T31" fmla="*/ 44404 h 975"/>
                <a:gd name="T32" fmla="*/ 24630 w 1023"/>
                <a:gd name="T33" fmla="*/ 60263 h 975"/>
                <a:gd name="T34" fmla="*/ 31781 w 1023"/>
                <a:gd name="T35" fmla="*/ 72950 h 975"/>
                <a:gd name="T36" fmla="*/ 20658 w 1023"/>
                <a:gd name="T37" fmla="*/ 66607 h 975"/>
                <a:gd name="T38" fmla="*/ 3973 w 1023"/>
                <a:gd name="T39" fmla="*/ 72950 h 975"/>
                <a:gd name="T40" fmla="*/ 7151 w 1023"/>
                <a:gd name="T41" fmla="*/ 82465 h 975"/>
                <a:gd name="T42" fmla="*/ 7151 w 1023"/>
                <a:gd name="T43" fmla="*/ 88809 h 975"/>
                <a:gd name="T44" fmla="*/ 20658 w 1023"/>
                <a:gd name="T45" fmla="*/ 91981 h 975"/>
                <a:gd name="T46" fmla="*/ 34959 w 1023"/>
                <a:gd name="T47" fmla="*/ 88809 h 975"/>
                <a:gd name="T48" fmla="*/ 38137 w 1023"/>
                <a:gd name="T49" fmla="*/ 97531 h 975"/>
                <a:gd name="T50" fmla="*/ 27808 w 1023"/>
                <a:gd name="T51" fmla="*/ 104668 h 975"/>
                <a:gd name="T52" fmla="*/ 20658 w 1023"/>
                <a:gd name="T53" fmla="*/ 107046 h 975"/>
                <a:gd name="T54" fmla="*/ 10329 w 1023"/>
                <a:gd name="T55" fmla="*/ 123698 h 975"/>
                <a:gd name="T56" fmla="*/ 24630 w 1023"/>
                <a:gd name="T57" fmla="*/ 142729 h 975"/>
                <a:gd name="T58" fmla="*/ 31781 w 1023"/>
                <a:gd name="T59" fmla="*/ 145107 h 975"/>
                <a:gd name="T60" fmla="*/ 34959 w 1023"/>
                <a:gd name="T61" fmla="*/ 152244 h 975"/>
                <a:gd name="T62" fmla="*/ 48466 w 1023"/>
                <a:gd name="T63" fmla="*/ 154623 h 975"/>
                <a:gd name="T64" fmla="*/ 55617 w 1023"/>
                <a:gd name="T65" fmla="*/ 152244 h 975"/>
                <a:gd name="T66" fmla="*/ 55617 w 1023"/>
                <a:gd name="T67" fmla="*/ 164138 h 975"/>
                <a:gd name="T68" fmla="*/ 27808 w 1023"/>
                <a:gd name="T69" fmla="*/ 180790 h 975"/>
                <a:gd name="T70" fmla="*/ 14301 w 1023"/>
                <a:gd name="T71" fmla="*/ 190305 h 975"/>
                <a:gd name="T72" fmla="*/ 34959 w 1023"/>
                <a:gd name="T73" fmla="*/ 183168 h 975"/>
                <a:gd name="T74" fmla="*/ 52439 w 1023"/>
                <a:gd name="T75" fmla="*/ 173653 h 975"/>
                <a:gd name="T76" fmla="*/ 76274 w 1023"/>
                <a:gd name="T77" fmla="*/ 154623 h 975"/>
                <a:gd name="T78" fmla="*/ 72302 w 1023"/>
                <a:gd name="T79" fmla="*/ 149072 h 975"/>
                <a:gd name="T80" fmla="*/ 82631 w 1023"/>
                <a:gd name="T81" fmla="*/ 139557 h 975"/>
                <a:gd name="T82" fmla="*/ 92960 w 1023"/>
                <a:gd name="T83" fmla="*/ 126077 h 975"/>
                <a:gd name="T84" fmla="*/ 92960 w 1023"/>
                <a:gd name="T85" fmla="*/ 130042 h 975"/>
                <a:gd name="T86" fmla="*/ 86603 w 1023"/>
                <a:gd name="T87" fmla="*/ 142729 h 975"/>
                <a:gd name="T88" fmla="*/ 86603 w 1023"/>
                <a:gd name="T89" fmla="*/ 149072 h 975"/>
                <a:gd name="T90" fmla="*/ 100110 w 1023"/>
                <a:gd name="T91" fmla="*/ 142729 h 975"/>
                <a:gd name="T92" fmla="*/ 107261 w 1023"/>
                <a:gd name="T93" fmla="*/ 135592 h 975"/>
                <a:gd name="T94" fmla="*/ 113617 w 1023"/>
                <a:gd name="T95" fmla="*/ 133213 h 975"/>
                <a:gd name="T96" fmla="*/ 138248 w 1023"/>
                <a:gd name="T97" fmla="*/ 139557 h 975"/>
                <a:gd name="T98" fmla="*/ 151754 w 1023"/>
                <a:gd name="T99" fmla="*/ 142729 h 975"/>
                <a:gd name="T100" fmla="*/ 168439 w 1023"/>
                <a:gd name="T101" fmla="*/ 158587 h 975"/>
                <a:gd name="T102" fmla="*/ 175590 w 1023"/>
                <a:gd name="T103" fmla="*/ 161759 h 975"/>
                <a:gd name="T104" fmla="*/ 175590 w 1023"/>
                <a:gd name="T105" fmla="*/ 158587 h 975"/>
                <a:gd name="T106" fmla="*/ 178768 w 1023"/>
                <a:gd name="T107" fmla="*/ 168103 h 975"/>
                <a:gd name="T108" fmla="*/ 189097 w 1023"/>
                <a:gd name="T109" fmla="*/ 171274 h 975"/>
                <a:gd name="T110" fmla="*/ 182741 w 1023"/>
                <a:gd name="T111" fmla="*/ 171274 h 975"/>
                <a:gd name="T112" fmla="*/ 185919 w 1023"/>
                <a:gd name="T113" fmla="*/ 173653 h 975"/>
                <a:gd name="T114" fmla="*/ 193070 w 1023"/>
                <a:gd name="T115" fmla="*/ 190305 h 975"/>
                <a:gd name="T116" fmla="*/ 189097 w 1023"/>
                <a:gd name="T117" fmla="*/ 177618 h 975"/>
                <a:gd name="T118" fmla="*/ 193070 w 1023"/>
                <a:gd name="T119" fmla="*/ 180790 h 975"/>
                <a:gd name="T120" fmla="*/ 200221 w 1023"/>
                <a:gd name="T121" fmla="*/ 190305 h 9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3"/>
                <a:gd name="T184" fmla="*/ 0 h 975"/>
                <a:gd name="T185" fmla="*/ 1023 w 1023"/>
                <a:gd name="T186" fmla="*/ 975 h 97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3" h="975">
                  <a:moveTo>
                    <a:pt x="1023" y="945"/>
                  </a:moveTo>
                  <a:lnTo>
                    <a:pt x="1023" y="945"/>
                  </a:lnTo>
                  <a:lnTo>
                    <a:pt x="1023" y="897"/>
                  </a:lnTo>
                  <a:lnTo>
                    <a:pt x="971" y="864"/>
                  </a:lnTo>
                  <a:lnTo>
                    <a:pt x="917" y="768"/>
                  </a:lnTo>
                  <a:lnTo>
                    <a:pt x="900" y="768"/>
                  </a:lnTo>
                  <a:lnTo>
                    <a:pt x="883" y="720"/>
                  </a:lnTo>
                  <a:lnTo>
                    <a:pt x="848" y="735"/>
                  </a:lnTo>
                  <a:lnTo>
                    <a:pt x="831" y="753"/>
                  </a:lnTo>
                  <a:lnTo>
                    <a:pt x="779" y="705"/>
                  </a:lnTo>
                  <a:lnTo>
                    <a:pt x="779" y="687"/>
                  </a:lnTo>
                  <a:lnTo>
                    <a:pt x="727" y="705"/>
                  </a:lnTo>
                  <a:lnTo>
                    <a:pt x="727" y="687"/>
                  </a:lnTo>
                  <a:lnTo>
                    <a:pt x="727" y="129"/>
                  </a:lnTo>
                  <a:lnTo>
                    <a:pt x="675" y="96"/>
                  </a:lnTo>
                  <a:lnTo>
                    <a:pt x="624" y="112"/>
                  </a:lnTo>
                  <a:lnTo>
                    <a:pt x="589" y="96"/>
                  </a:lnTo>
                  <a:lnTo>
                    <a:pt x="555" y="96"/>
                  </a:lnTo>
                  <a:lnTo>
                    <a:pt x="503" y="64"/>
                  </a:lnTo>
                  <a:lnTo>
                    <a:pt x="434" y="64"/>
                  </a:lnTo>
                  <a:lnTo>
                    <a:pt x="416" y="33"/>
                  </a:lnTo>
                  <a:lnTo>
                    <a:pt x="364" y="33"/>
                  </a:lnTo>
                  <a:lnTo>
                    <a:pt x="347" y="16"/>
                  </a:lnTo>
                  <a:lnTo>
                    <a:pt x="313" y="0"/>
                  </a:lnTo>
                  <a:lnTo>
                    <a:pt x="278" y="33"/>
                  </a:lnTo>
                  <a:lnTo>
                    <a:pt x="244" y="48"/>
                  </a:lnTo>
                  <a:lnTo>
                    <a:pt x="192" y="81"/>
                  </a:lnTo>
                  <a:lnTo>
                    <a:pt x="174" y="81"/>
                  </a:lnTo>
                  <a:lnTo>
                    <a:pt x="140" y="112"/>
                  </a:lnTo>
                  <a:lnTo>
                    <a:pt x="123" y="177"/>
                  </a:lnTo>
                  <a:lnTo>
                    <a:pt x="52" y="192"/>
                  </a:lnTo>
                  <a:lnTo>
                    <a:pt x="34" y="225"/>
                  </a:lnTo>
                  <a:lnTo>
                    <a:pt x="103" y="273"/>
                  </a:lnTo>
                  <a:lnTo>
                    <a:pt x="123" y="304"/>
                  </a:lnTo>
                  <a:lnTo>
                    <a:pt x="157" y="352"/>
                  </a:lnTo>
                  <a:lnTo>
                    <a:pt x="157" y="369"/>
                  </a:lnTo>
                  <a:lnTo>
                    <a:pt x="103" y="369"/>
                  </a:lnTo>
                  <a:lnTo>
                    <a:pt x="103" y="336"/>
                  </a:lnTo>
                  <a:lnTo>
                    <a:pt x="86" y="336"/>
                  </a:lnTo>
                  <a:lnTo>
                    <a:pt x="17" y="369"/>
                  </a:lnTo>
                  <a:lnTo>
                    <a:pt x="0" y="400"/>
                  </a:lnTo>
                  <a:lnTo>
                    <a:pt x="34" y="417"/>
                  </a:lnTo>
                  <a:lnTo>
                    <a:pt x="34" y="432"/>
                  </a:lnTo>
                  <a:lnTo>
                    <a:pt x="34" y="448"/>
                  </a:lnTo>
                  <a:lnTo>
                    <a:pt x="69" y="465"/>
                  </a:lnTo>
                  <a:lnTo>
                    <a:pt x="103" y="465"/>
                  </a:lnTo>
                  <a:lnTo>
                    <a:pt x="140" y="465"/>
                  </a:lnTo>
                  <a:lnTo>
                    <a:pt x="174" y="448"/>
                  </a:lnTo>
                  <a:lnTo>
                    <a:pt x="174" y="465"/>
                  </a:lnTo>
                  <a:lnTo>
                    <a:pt x="192" y="495"/>
                  </a:lnTo>
                  <a:lnTo>
                    <a:pt x="174" y="528"/>
                  </a:lnTo>
                  <a:lnTo>
                    <a:pt x="140" y="528"/>
                  </a:lnTo>
                  <a:lnTo>
                    <a:pt x="123" y="543"/>
                  </a:lnTo>
                  <a:lnTo>
                    <a:pt x="103" y="543"/>
                  </a:lnTo>
                  <a:lnTo>
                    <a:pt x="86" y="543"/>
                  </a:lnTo>
                  <a:lnTo>
                    <a:pt x="52" y="624"/>
                  </a:lnTo>
                  <a:lnTo>
                    <a:pt x="103" y="720"/>
                  </a:lnTo>
                  <a:lnTo>
                    <a:pt x="123" y="720"/>
                  </a:lnTo>
                  <a:lnTo>
                    <a:pt x="157" y="705"/>
                  </a:lnTo>
                  <a:lnTo>
                    <a:pt x="157" y="735"/>
                  </a:lnTo>
                  <a:lnTo>
                    <a:pt x="157" y="753"/>
                  </a:lnTo>
                  <a:lnTo>
                    <a:pt x="174" y="768"/>
                  </a:lnTo>
                  <a:lnTo>
                    <a:pt x="226" y="768"/>
                  </a:lnTo>
                  <a:lnTo>
                    <a:pt x="244" y="783"/>
                  </a:lnTo>
                  <a:lnTo>
                    <a:pt x="244" y="768"/>
                  </a:lnTo>
                  <a:lnTo>
                    <a:pt x="278" y="768"/>
                  </a:lnTo>
                  <a:lnTo>
                    <a:pt x="278" y="801"/>
                  </a:lnTo>
                  <a:lnTo>
                    <a:pt x="278" y="831"/>
                  </a:lnTo>
                  <a:lnTo>
                    <a:pt x="192" y="897"/>
                  </a:lnTo>
                  <a:lnTo>
                    <a:pt x="140" y="912"/>
                  </a:lnTo>
                  <a:lnTo>
                    <a:pt x="123" y="927"/>
                  </a:lnTo>
                  <a:lnTo>
                    <a:pt x="69" y="960"/>
                  </a:lnTo>
                  <a:lnTo>
                    <a:pt x="86" y="975"/>
                  </a:lnTo>
                  <a:lnTo>
                    <a:pt x="174" y="927"/>
                  </a:lnTo>
                  <a:lnTo>
                    <a:pt x="244" y="897"/>
                  </a:lnTo>
                  <a:lnTo>
                    <a:pt x="261" y="879"/>
                  </a:lnTo>
                  <a:lnTo>
                    <a:pt x="295" y="849"/>
                  </a:lnTo>
                  <a:lnTo>
                    <a:pt x="382" y="783"/>
                  </a:lnTo>
                  <a:lnTo>
                    <a:pt x="399" y="768"/>
                  </a:lnTo>
                  <a:lnTo>
                    <a:pt x="364" y="753"/>
                  </a:lnTo>
                  <a:lnTo>
                    <a:pt x="382" y="735"/>
                  </a:lnTo>
                  <a:lnTo>
                    <a:pt x="416" y="705"/>
                  </a:lnTo>
                  <a:lnTo>
                    <a:pt x="416" y="672"/>
                  </a:lnTo>
                  <a:lnTo>
                    <a:pt x="468" y="639"/>
                  </a:lnTo>
                  <a:lnTo>
                    <a:pt x="485" y="639"/>
                  </a:lnTo>
                  <a:lnTo>
                    <a:pt x="468" y="657"/>
                  </a:lnTo>
                  <a:lnTo>
                    <a:pt x="451" y="672"/>
                  </a:lnTo>
                  <a:lnTo>
                    <a:pt x="434" y="720"/>
                  </a:lnTo>
                  <a:lnTo>
                    <a:pt x="451" y="735"/>
                  </a:lnTo>
                  <a:lnTo>
                    <a:pt x="434" y="753"/>
                  </a:lnTo>
                  <a:lnTo>
                    <a:pt x="451" y="753"/>
                  </a:lnTo>
                  <a:lnTo>
                    <a:pt x="503" y="720"/>
                  </a:lnTo>
                  <a:lnTo>
                    <a:pt x="520" y="720"/>
                  </a:lnTo>
                  <a:lnTo>
                    <a:pt x="537" y="687"/>
                  </a:lnTo>
                  <a:lnTo>
                    <a:pt x="520" y="657"/>
                  </a:lnTo>
                  <a:lnTo>
                    <a:pt x="572" y="672"/>
                  </a:lnTo>
                  <a:lnTo>
                    <a:pt x="641" y="705"/>
                  </a:lnTo>
                  <a:lnTo>
                    <a:pt x="693" y="705"/>
                  </a:lnTo>
                  <a:lnTo>
                    <a:pt x="745" y="720"/>
                  </a:lnTo>
                  <a:lnTo>
                    <a:pt x="762" y="720"/>
                  </a:lnTo>
                  <a:lnTo>
                    <a:pt x="762" y="735"/>
                  </a:lnTo>
                  <a:lnTo>
                    <a:pt x="848" y="801"/>
                  </a:lnTo>
                  <a:lnTo>
                    <a:pt x="900" y="897"/>
                  </a:lnTo>
                  <a:lnTo>
                    <a:pt x="883" y="816"/>
                  </a:lnTo>
                  <a:lnTo>
                    <a:pt x="866" y="801"/>
                  </a:lnTo>
                  <a:lnTo>
                    <a:pt x="883" y="801"/>
                  </a:lnTo>
                  <a:lnTo>
                    <a:pt x="883" y="768"/>
                  </a:lnTo>
                  <a:lnTo>
                    <a:pt x="900" y="849"/>
                  </a:lnTo>
                  <a:lnTo>
                    <a:pt x="917" y="831"/>
                  </a:lnTo>
                  <a:lnTo>
                    <a:pt x="952" y="864"/>
                  </a:lnTo>
                  <a:lnTo>
                    <a:pt x="917" y="849"/>
                  </a:lnTo>
                  <a:lnTo>
                    <a:pt x="917" y="864"/>
                  </a:lnTo>
                  <a:lnTo>
                    <a:pt x="917" y="897"/>
                  </a:lnTo>
                  <a:lnTo>
                    <a:pt x="935" y="879"/>
                  </a:lnTo>
                  <a:lnTo>
                    <a:pt x="935" y="912"/>
                  </a:lnTo>
                  <a:lnTo>
                    <a:pt x="971" y="960"/>
                  </a:lnTo>
                  <a:lnTo>
                    <a:pt x="971" y="927"/>
                  </a:lnTo>
                  <a:lnTo>
                    <a:pt x="952" y="897"/>
                  </a:lnTo>
                  <a:lnTo>
                    <a:pt x="971" y="897"/>
                  </a:lnTo>
                  <a:lnTo>
                    <a:pt x="971" y="912"/>
                  </a:lnTo>
                  <a:lnTo>
                    <a:pt x="988" y="945"/>
                  </a:lnTo>
                  <a:lnTo>
                    <a:pt x="1006" y="960"/>
                  </a:lnTo>
                  <a:lnTo>
                    <a:pt x="1023" y="945"/>
                  </a:lnTo>
                </a:path>
              </a:pathLst>
            </a:custGeom>
            <a:grpFill/>
            <a:ln w="9525" cap="rnd" cmpd="sng" algn="ctr">
              <a:noFill/>
              <a:prstDash val="solid"/>
              <a:round/>
              <a:headEnd type="none" w="med" len="med"/>
              <a:tailEnd type="none" w="med" len="med"/>
            </a:ln>
          </p:spPr>
          <p:txBody>
            <a:bodyPr lIns="140208" tIns="70105" rIns="140208" bIns="70105"/>
            <a:lstStyle/>
            <a:p>
              <a:pPr defTabSz="1219139"/>
              <a:endParaRPr lang="en-US" sz="1400" dirty="0">
                <a:solidFill>
                  <a:srgbClr val="000000"/>
                </a:solidFill>
                <a:latin typeface="Arial"/>
              </a:endParaRPr>
            </a:p>
          </p:txBody>
        </p:sp>
        <p:sp>
          <p:nvSpPr>
            <p:cNvPr id="365" name="Freeform 36">
              <a:extLst>
                <a:ext uri="{FF2B5EF4-FFF2-40B4-BE49-F238E27FC236}">
                  <a16:creationId xmlns:a16="http://schemas.microsoft.com/office/drawing/2014/main" id="{65E40D09-4DDE-4F96-A71D-C1EC64C80093}"/>
                </a:ext>
              </a:extLst>
            </p:cNvPr>
            <p:cNvSpPr>
              <a:spLocks/>
            </p:cNvSpPr>
            <p:nvPr/>
          </p:nvSpPr>
          <p:spPr bwMode="auto">
            <a:xfrm>
              <a:off x="6529271" y="8330129"/>
              <a:ext cx="25139" cy="22344"/>
            </a:xfrm>
            <a:custGeom>
              <a:avLst/>
              <a:gdLst>
                <a:gd name="T0" fmla="*/ 0 w 34"/>
                <a:gd name="T1" fmla="*/ 3079 h 33"/>
                <a:gd name="T2" fmla="*/ 0 w 34"/>
                <a:gd name="T3" fmla="*/ 3079 h 33"/>
                <a:gd name="T4" fmla="*/ 8404 w 34"/>
                <a:gd name="T5" fmla="*/ 6158 h 33"/>
                <a:gd name="T6" fmla="*/ 8404 w 34"/>
                <a:gd name="T7" fmla="*/ 0 h 33"/>
                <a:gd name="T8" fmla="*/ 0 w 34"/>
                <a:gd name="T9" fmla="*/ 3079 h 33"/>
                <a:gd name="T10" fmla="*/ 0 60000 65536"/>
                <a:gd name="T11" fmla="*/ 0 60000 65536"/>
                <a:gd name="T12" fmla="*/ 0 60000 65536"/>
                <a:gd name="T13" fmla="*/ 0 60000 65536"/>
                <a:gd name="T14" fmla="*/ 0 60000 65536"/>
                <a:gd name="T15" fmla="*/ 0 w 34"/>
                <a:gd name="T16" fmla="*/ 0 h 33"/>
                <a:gd name="T17" fmla="*/ 34 w 34"/>
                <a:gd name="T18" fmla="*/ 33 h 33"/>
              </a:gdLst>
              <a:ahLst/>
              <a:cxnLst>
                <a:cxn ang="T10">
                  <a:pos x="T0" y="T1"/>
                </a:cxn>
                <a:cxn ang="T11">
                  <a:pos x="T2" y="T3"/>
                </a:cxn>
                <a:cxn ang="T12">
                  <a:pos x="T4" y="T5"/>
                </a:cxn>
                <a:cxn ang="T13">
                  <a:pos x="T6" y="T7"/>
                </a:cxn>
                <a:cxn ang="T14">
                  <a:pos x="T8" y="T9"/>
                </a:cxn>
              </a:cxnLst>
              <a:rect l="T15" t="T16" r="T17" b="T18"/>
              <a:pathLst>
                <a:path w="34" h="33">
                  <a:moveTo>
                    <a:pt x="0" y="18"/>
                  </a:moveTo>
                  <a:lnTo>
                    <a:pt x="0" y="18"/>
                  </a:lnTo>
                  <a:lnTo>
                    <a:pt x="34" y="33"/>
                  </a:lnTo>
                  <a:lnTo>
                    <a:pt x="34" y="0"/>
                  </a:lnTo>
                  <a:lnTo>
                    <a:pt x="0" y="1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66" name="Freeform 37">
              <a:extLst>
                <a:ext uri="{FF2B5EF4-FFF2-40B4-BE49-F238E27FC236}">
                  <a16:creationId xmlns:a16="http://schemas.microsoft.com/office/drawing/2014/main" id="{239603C3-2736-406D-96DA-1D82AB6B97E4}"/>
                </a:ext>
              </a:extLst>
            </p:cNvPr>
            <p:cNvSpPr>
              <a:spLocks/>
            </p:cNvSpPr>
            <p:nvPr/>
          </p:nvSpPr>
          <p:spPr bwMode="auto">
            <a:xfrm>
              <a:off x="6492961" y="8430682"/>
              <a:ext cx="25139" cy="12571"/>
            </a:xfrm>
            <a:custGeom>
              <a:avLst/>
              <a:gdLst>
                <a:gd name="T0" fmla="*/ 0 w 34"/>
                <a:gd name="T1" fmla="*/ 0 h 17"/>
                <a:gd name="T2" fmla="*/ 0 w 34"/>
                <a:gd name="T3" fmla="*/ 0 h 17"/>
                <a:gd name="T4" fmla="*/ 8404 w 34"/>
                <a:gd name="T5" fmla="*/ 4202 h 17"/>
                <a:gd name="T6" fmla="*/ 8404 w 34"/>
                <a:gd name="T7" fmla="*/ 0 h 17"/>
                <a:gd name="T8" fmla="*/ 0 w 34"/>
                <a:gd name="T9" fmla="*/ 0 h 17"/>
                <a:gd name="T10" fmla="*/ 0 60000 65536"/>
                <a:gd name="T11" fmla="*/ 0 60000 65536"/>
                <a:gd name="T12" fmla="*/ 0 60000 65536"/>
                <a:gd name="T13" fmla="*/ 0 60000 65536"/>
                <a:gd name="T14" fmla="*/ 0 60000 65536"/>
                <a:gd name="T15" fmla="*/ 0 w 34"/>
                <a:gd name="T16" fmla="*/ 0 h 17"/>
                <a:gd name="T17" fmla="*/ 34 w 34"/>
                <a:gd name="T18" fmla="*/ 17 h 17"/>
              </a:gdLst>
              <a:ahLst/>
              <a:cxnLst>
                <a:cxn ang="T10">
                  <a:pos x="T0" y="T1"/>
                </a:cxn>
                <a:cxn ang="T11">
                  <a:pos x="T2" y="T3"/>
                </a:cxn>
                <a:cxn ang="T12">
                  <a:pos x="T4" y="T5"/>
                </a:cxn>
                <a:cxn ang="T13">
                  <a:pos x="T6" y="T7"/>
                </a:cxn>
                <a:cxn ang="T14">
                  <a:pos x="T8" y="T9"/>
                </a:cxn>
              </a:cxnLst>
              <a:rect l="T15" t="T16" r="T17" b="T18"/>
              <a:pathLst>
                <a:path w="34" h="17">
                  <a:moveTo>
                    <a:pt x="0" y="0"/>
                  </a:moveTo>
                  <a:lnTo>
                    <a:pt x="0" y="0"/>
                  </a:lnTo>
                  <a:lnTo>
                    <a:pt x="34" y="17"/>
                  </a:lnTo>
                  <a:lnTo>
                    <a:pt x="34" y="0"/>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67" name="Freeform 38">
              <a:extLst>
                <a:ext uri="{FF2B5EF4-FFF2-40B4-BE49-F238E27FC236}">
                  <a16:creationId xmlns:a16="http://schemas.microsoft.com/office/drawing/2014/main" id="{3093E99B-7B69-42EB-ABCC-71DC07386180}"/>
                </a:ext>
              </a:extLst>
            </p:cNvPr>
            <p:cNvSpPr>
              <a:spLocks/>
            </p:cNvSpPr>
            <p:nvPr/>
          </p:nvSpPr>
          <p:spPr bwMode="auto">
            <a:xfrm>
              <a:off x="4858964" y="8196058"/>
              <a:ext cx="36311" cy="22344"/>
            </a:xfrm>
            <a:custGeom>
              <a:avLst/>
              <a:gdLst>
                <a:gd name="T0" fmla="*/ 0 w 52"/>
                <a:gd name="T1" fmla="*/ 3079 h 33"/>
                <a:gd name="T2" fmla="*/ 0 w 52"/>
                <a:gd name="T3" fmla="*/ 3079 h 33"/>
                <a:gd name="T4" fmla="*/ 7144 w 52"/>
                <a:gd name="T5" fmla="*/ 6158 h 33"/>
                <a:gd name="T6" fmla="*/ 10319 w 52"/>
                <a:gd name="T7" fmla="*/ 3079 h 33"/>
                <a:gd name="T8" fmla="*/ 7144 w 52"/>
                <a:gd name="T9" fmla="*/ 0 h 33"/>
                <a:gd name="T10" fmla="*/ 0 w 52"/>
                <a:gd name="T11" fmla="*/ 3079 h 33"/>
                <a:gd name="T12" fmla="*/ 0 60000 65536"/>
                <a:gd name="T13" fmla="*/ 0 60000 65536"/>
                <a:gd name="T14" fmla="*/ 0 60000 65536"/>
                <a:gd name="T15" fmla="*/ 0 60000 65536"/>
                <a:gd name="T16" fmla="*/ 0 60000 65536"/>
                <a:gd name="T17" fmla="*/ 0 60000 65536"/>
                <a:gd name="T18" fmla="*/ 0 w 52"/>
                <a:gd name="T19" fmla="*/ 0 h 33"/>
                <a:gd name="T20" fmla="*/ 52 w 52"/>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52" h="33">
                  <a:moveTo>
                    <a:pt x="0" y="18"/>
                  </a:moveTo>
                  <a:lnTo>
                    <a:pt x="0" y="18"/>
                  </a:lnTo>
                  <a:lnTo>
                    <a:pt x="34" y="33"/>
                  </a:lnTo>
                  <a:lnTo>
                    <a:pt x="52" y="18"/>
                  </a:lnTo>
                  <a:lnTo>
                    <a:pt x="34" y="0"/>
                  </a:lnTo>
                  <a:lnTo>
                    <a:pt x="0" y="1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68" name="Freeform 39">
              <a:extLst>
                <a:ext uri="{FF2B5EF4-FFF2-40B4-BE49-F238E27FC236}">
                  <a16:creationId xmlns:a16="http://schemas.microsoft.com/office/drawing/2014/main" id="{0C908842-75B0-461A-A9A7-733F257E23C6}"/>
                </a:ext>
              </a:extLst>
            </p:cNvPr>
            <p:cNvSpPr>
              <a:spLocks/>
            </p:cNvSpPr>
            <p:nvPr/>
          </p:nvSpPr>
          <p:spPr bwMode="auto">
            <a:xfrm>
              <a:off x="5101968" y="8263093"/>
              <a:ext cx="60055" cy="55864"/>
            </a:xfrm>
            <a:custGeom>
              <a:avLst/>
              <a:gdLst>
                <a:gd name="T0" fmla="*/ 0 w 87"/>
                <a:gd name="T1" fmla="*/ 12543 h 81"/>
                <a:gd name="T2" fmla="*/ 0 w 87"/>
                <a:gd name="T3" fmla="*/ 12543 h 81"/>
                <a:gd name="T4" fmla="*/ 3139 w 87"/>
                <a:gd name="T5" fmla="*/ 15679 h 81"/>
                <a:gd name="T6" fmla="*/ 10200 w 87"/>
                <a:gd name="T7" fmla="*/ 9407 h 81"/>
                <a:gd name="T8" fmla="*/ 13339 w 87"/>
                <a:gd name="T9" fmla="*/ 9407 h 81"/>
                <a:gd name="T10" fmla="*/ 13339 w 87"/>
                <a:gd name="T11" fmla="*/ 6272 h 81"/>
                <a:gd name="T12" fmla="*/ 10200 w 87"/>
                <a:gd name="T13" fmla="*/ 6272 h 81"/>
                <a:gd name="T14" fmla="*/ 16477 w 87"/>
                <a:gd name="T15" fmla="*/ 3136 h 81"/>
                <a:gd name="T16" fmla="*/ 13339 w 87"/>
                <a:gd name="T17" fmla="*/ 0 h 81"/>
                <a:gd name="T18" fmla="*/ 0 w 87"/>
                <a:gd name="T19" fmla="*/ 12543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81"/>
                <a:gd name="T32" fmla="*/ 87 w 87"/>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81">
                  <a:moveTo>
                    <a:pt x="0" y="66"/>
                  </a:moveTo>
                  <a:lnTo>
                    <a:pt x="0" y="66"/>
                  </a:lnTo>
                  <a:lnTo>
                    <a:pt x="17" y="81"/>
                  </a:lnTo>
                  <a:lnTo>
                    <a:pt x="52" y="48"/>
                  </a:lnTo>
                  <a:lnTo>
                    <a:pt x="69" y="48"/>
                  </a:lnTo>
                  <a:lnTo>
                    <a:pt x="69" y="33"/>
                  </a:lnTo>
                  <a:lnTo>
                    <a:pt x="52" y="33"/>
                  </a:lnTo>
                  <a:lnTo>
                    <a:pt x="87" y="18"/>
                  </a:lnTo>
                  <a:lnTo>
                    <a:pt x="69" y="0"/>
                  </a:lnTo>
                  <a:lnTo>
                    <a:pt x="0" y="66"/>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69" name="Freeform 40">
              <a:extLst>
                <a:ext uri="{FF2B5EF4-FFF2-40B4-BE49-F238E27FC236}">
                  <a16:creationId xmlns:a16="http://schemas.microsoft.com/office/drawing/2014/main" id="{4FDF93D3-AFC7-429C-8022-EC442576F128}"/>
                </a:ext>
              </a:extLst>
            </p:cNvPr>
            <p:cNvSpPr>
              <a:spLocks/>
            </p:cNvSpPr>
            <p:nvPr/>
          </p:nvSpPr>
          <p:spPr bwMode="auto">
            <a:xfrm>
              <a:off x="5523735" y="8397165"/>
              <a:ext cx="37708" cy="67036"/>
            </a:xfrm>
            <a:custGeom>
              <a:avLst/>
              <a:gdLst>
                <a:gd name="T0" fmla="*/ 0 w 54"/>
                <a:gd name="T1" fmla="*/ 0 h 96"/>
                <a:gd name="T2" fmla="*/ 0 w 54"/>
                <a:gd name="T3" fmla="*/ 0 h 96"/>
                <a:gd name="T4" fmla="*/ 0 w 54"/>
                <a:gd name="T5" fmla="*/ 7144 h 96"/>
                <a:gd name="T6" fmla="*/ 3969 w 54"/>
                <a:gd name="T7" fmla="*/ 16669 h 96"/>
                <a:gd name="T8" fmla="*/ 11113 w 54"/>
                <a:gd name="T9" fmla="*/ 19050 h 96"/>
                <a:gd name="T10" fmla="*/ 3969 w 54"/>
                <a:gd name="T11" fmla="*/ 13494 h 96"/>
                <a:gd name="T12" fmla="*/ 7144 w 54"/>
                <a:gd name="T13" fmla="*/ 9525 h 96"/>
                <a:gd name="T14" fmla="*/ 3969 w 54"/>
                <a:gd name="T15" fmla="*/ 7144 h 96"/>
                <a:gd name="T16" fmla="*/ 7144 w 54"/>
                <a:gd name="T17" fmla="*/ 0 h 96"/>
                <a:gd name="T18" fmla="*/ 0 w 54"/>
                <a:gd name="T19" fmla="*/ 0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96"/>
                <a:gd name="T32" fmla="*/ 54 w 54"/>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96">
                  <a:moveTo>
                    <a:pt x="0" y="0"/>
                  </a:moveTo>
                  <a:lnTo>
                    <a:pt x="0" y="0"/>
                  </a:lnTo>
                  <a:lnTo>
                    <a:pt x="0" y="33"/>
                  </a:lnTo>
                  <a:lnTo>
                    <a:pt x="19" y="81"/>
                  </a:lnTo>
                  <a:lnTo>
                    <a:pt x="54" y="96"/>
                  </a:lnTo>
                  <a:lnTo>
                    <a:pt x="19" y="65"/>
                  </a:lnTo>
                  <a:lnTo>
                    <a:pt x="36" y="48"/>
                  </a:lnTo>
                  <a:lnTo>
                    <a:pt x="19" y="33"/>
                  </a:lnTo>
                  <a:lnTo>
                    <a:pt x="36" y="0"/>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70" name="Freeform 41">
              <a:extLst>
                <a:ext uri="{FF2B5EF4-FFF2-40B4-BE49-F238E27FC236}">
                  <a16:creationId xmlns:a16="http://schemas.microsoft.com/office/drawing/2014/main" id="{9785513C-C342-43A1-B343-9EAAAE571A04}"/>
                </a:ext>
              </a:extLst>
            </p:cNvPr>
            <p:cNvSpPr>
              <a:spLocks/>
            </p:cNvSpPr>
            <p:nvPr/>
          </p:nvSpPr>
          <p:spPr bwMode="auto">
            <a:xfrm>
              <a:off x="5610324" y="8497717"/>
              <a:ext cx="97761" cy="67036"/>
            </a:xfrm>
            <a:custGeom>
              <a:avLst/>
              <a:gdLst>
                <a:gd name="T0" fmla="*/ 0 w 140"/>
                <a:gd name="T1" fmla="*/ 0 h 96"/>
                <a:gd name="T2" fmla="*/ 0 w 140"/>
                <a:gd name="T3" fmla="*/ 0 h 96"/>
                <a:gd name="T4" fmla="*/ 3175 w 140"/>
                <a:gd name="T5" fmla="*/ 7144 h 96"/>
                <a:gd name="T6" fmla="*/ 10319 w 140"/>
                <a:gd name="T7" fmla="*/ 9525 h 96"/>
                <a:gd name="T8" fmla="*/ 16669 w 140"/>
                <a:gd name="T9" fmla="*/ 13494 h 96"/>
                <a:gd name="T10" fmla="*/ 16669 w 140"/>
                <a:gd name="T11" fmla="*/ 16669 h 96"/>
                <a:gd name="T12" fmla="*/ 23812 w 140"/>
                <a:gd name="T13" fmla="*/ 19050 h 96"/>
                <a:gd name="T14" fmla="*/ 27781 w 140"/>
                <a:gd name="T15" fmla="*/ 19050 h 96"/>
                <a:gd name="T16" fmla="*/ 14287 w 140"/>
                <a:gd name="T17" fmla="*/ 3969 h 96"/>
                <a:gd name="T18" fmla="*/ 3175 w 140"/>
                <a:gd name="T19" fmla="*/ 0 h 96"/>
                <a:gd name="T20" fmla="*/ 0 w 140"/>
                <a:gd name="T21" fmla="*/ 0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0"/>
                <a:gd name="T34" fmla="*/ 0 h 96"/>
                <a:gd name="T35" fmla="*/ 140 w 140"/>
                <a:gd name="T36" fmla="*/ 96 h 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0" h="96">
                  <a:moveTo>
                    <a:pt x="0" y="0"/>
                  </a:moveTo>
                  <a:lnTo>
                    <a:pt x="0" y="0"/>
                  </a:lnTo>
                  <a:lnTo>
                    <a:pt x="17" y="33"/>
                  </a:lnTo>
                  <a:lnTo>
                    <a:pt x="52" y="48"/>
                  </a:lnTo>
                  <a:lnTo>
                    <a:pt x="86" y="65"/>
                  </a:lnTo>
                  <a:lnTo>
                    <a:pt x="86" y="81"/>
                  </a:lnTo>
                  <a:lnTo>
                    <a:pt x="121" y="96"/>
                  </a:lnTo>
                  <a:lnTo>
                    <a:pt x="140" y="96"/>
                  </a:lnTo>
                  <a:lnTo>
                    <a:pt x="69" y="17"/>
                  </a:lnTo>
                  <a:lnTo>
                    <a:pt x="17" y="0"/>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71" name="Freeform 44">
              <a:extLst>
                <a:ext uri="{FF2B5EF4-FFF2-40B4-BE49-F238E27FC236}">
                  <a16:creationId xmlns:a16="http://schemas.microsoft.com/office/drawing/2014/main" id="{21F3ED09-548F-423A-BA56-66C340A29BD4}"/>
                </a:ext>
              </a:extLst>
            </p:cNvPr>
            <p:cNvSpPr>
              <a:spLocks/>
            </p:cNvSpPr>
            <p:nvPr/>
          </p:nvSpPr>
          <p:spPr bwMode="auto">
            <a:xfrm>
              <a:off x="5368716" y="7700273"/>
              <a:ext cx="1632600" cy="1032071"/>
            </a:xfrm>
            <a:custGeom>
              <a:avLst/>
              <a:gdLst>
                <a:gd name="T0" fmla="*/ 336550 w 2338"/>
                <a:gd name="T1" fmla="*/ 284163 h 1478"/>
                <a:gd name="T2" fmla="*/ 319088 w 2338"/>
                <a:gd name="T3" fmla="*/ 284163 h 1478"/>
                <a:gd name="T4" fmla="*/ 329406 w 2338"/>
                <a:gd name="T5" fmla="*/ 274638 h 1478"/>
                <a:gd name="T6" fmla="*/ 305594 w 2338"/>
                <a:gd name="T7" fmla="*/ 258763 h 1478"/>
                <a:gd name="T8" fmla="*/ 288131 w 2338"/>
                <a:gd name="T9" fmla="*/ 239713 h 1478"/>
                <a:gd name="T10" fmla="*/ 254000 w 2338"/>
                <a:gd name="T11" fmla="*/ 242888 h 1478"/>
                <a:gd name="T12" fmla="*/ 96044 w 2338"/>
                <a:gd name="T13" fmla="*/ 239713 h 1478"/>
                <a:gd name="T14" fmla="*/ 71438 w 2338"/>
                <a:gd name="T15" fmla="*/ 223838 h 1478"/>
                <a:gd name="T16" fmla="*/ 57944 w 2338"/>
                <a:gd name="T17" fmla="*/ 197644 h 1478"/>
                <a:gd name="T18" fmla="*/ 37306 w 2338"/>
                <a:gd name="T19" fmla="*/ 156369 h 1478"/>
                <a:gd name="T20" fmla="*/ 20638 w 2338"/>
                <a:gd name="T21" fmla="*/ 153988 h 1478"/>
                <a:gd name="T22" fmla="*/ 0 w 2338"/>
                <a:gd name="T23" fmla="*/ 141288 h 1478"/>
                <a:gd name="T24" fmla="*/ 27781 w 2338"/>
                <a:gd name="T25" fmla="*/ 36513 h 1478"/>
                <a:gd name="T26" fmla="*/ 61119 w 2338"/>
                <a:gd name="T27" fmla="*/ 20638 h 1478"/>
                <a:gd name="T28" fmla="*/ 78581 w 2338"/>
                <a:gd name="T29" fmla="*/ 23019 h 1478"/>
                <a:gd name="T30" fmla="*/ 88900 w 2338"/>
                <a:gd name="T31" fmla="*/ 33338 h 1478"/>
                <a:gd name="T32" fmla="*/ 113506 w 2338"/>
                <a:gd name="T33" fmla="*/ 33338 h 1478"/>
                <a:gd name="T34" fmla="*/ 144463 w 2338"/>
                <a:gd name="T35" fmla="*/ 42069 h 1478"/>
                <a:gd name="T36" fmla="*/ 150813 w 2338"/>
                <a:gd name="T37" fmla="*/ 58738 h 1478"/>
                <a:gd name="T38" fmla="*/ 174625 w 2338"/>
                <a:gd name="T39" fmla="*/ 49213 h 1478"/>
                <a:gd name="T40" fmla="*/ 213519 w 2338"/>
                <a:gd name="T41" fmla="*/ 55563 h 1478"/>
                <a:gd name="T42" fmla="*/ 233363 w 2338"/>
                <a:gd name="T43" fmla="*/ 45244 h 1478"/>
                <a:gd name="T44" fmla="*/ 240506 w 2338"/>
                <a:gd name="T45" fmla="*/ 36513 h 1478"/>
                <a:gd name="T46" fmla="*/ 243681 w 2338"/>
                <a:gd name="T47" fmla="*/ 58738 h 1478"/>
                <a:gd name="T48" fmla="*/ 254000 w 2338"/>
                <a:gd name="T49" fmla="*/ 33338 h 1478"/>
                <a:gd name="T50" fmla="*/ 254000 w 2338"/>
                <a:gd name="T51" fmla="*/ 0 h 1478"/>
                <a:gd name="T52" fmla="*/ 278606 w 2338"/>
                <a:gd name="T53" fmla="*/ 45244 h 1478"/>
                <a:gd name="T54" fmla="*/ 292100 w 2338"/>
                <a:gd name="T55" fmla="*/ 61913 h 1478"/>
                <a:gd name="T56" fmla="*/ 302419 w 2338"/>
                <a:gd name="T57" fmla="*/ 26988 h 1478"/>
                <a:gd name="T58" fmla="*/ 323056 w 2338"/>
                <a:gd name="T59" fmla="*/ 36513 h 1478"/>
                <a:gd name="T60" fmla="*/ 323056 w 2338"/>
                <a:gd name="T61" fmla="*/ 58738 h 1478"/>
                <a:gd name="T62" fmla="*/ 302419 w 2338"/>
                <a:gd name="T63" fmla="*/ 71438 h 1478"/>
                <a:gd name="T64" fmla="*/ 292100 w 2338"/>
                <a:gd name="T65" fmla="*/ 89694 h 1478"/>
                <a:gd name="T66" fmla="*/ 274638 w 2338"/>
                <a:gd name="T67" fmla="*/ 115888 h 1478"/>
                <a:gd name="T68" fmla="*/ 257969 w 2338"/>
                <a:gd name="T69" fmla="*/ 128588 h 1478"/>
                <a:gd name="T70" fmla="*/ 261144 w 2338"/>
                <a:gd name="T71" fmla="*/ 156369 h 1478"/>
                <a:gd name="T72" fmla="*/ 288131 w 2338"/>
                <a:gd name="T73" fmla="*/ 182563 h 1478"/>
                <a:gd name="T74" fmla="*/ 319088 w 2338"/>
                <a:gd name="T75" fmla="*/ 211138 h 1478"/>
                <a:gd name="T76" fmla="*/ 339725 w 2338"/>
                <a:gd name="T77" fmla="*/ 192088 h 1478"/>
                <a:gd name="T78" fmla="*/ 339725 w 2338"/>
                <a:gd name="T79" fmla="*/ 153988 h 1478"/>
                <a:gd name="T80" fmla="*/ 339725 w 2338"/>
                <a:gd name="T81" fmla="*/ 138113 h 1478"/>
                <a:gd name="T82" fmla="*/ 343694 w 2338"/>
                <a:gd name="T83" fmla="*/ 119063 h 1478"/>
                <a:gd name="T84" fmla="*/ 374650 w 2338"/>
                <a:gd name="T85" fmla="*/ 131763 h 1478"/>
                <a:gd name="T86" fmla="*/ 398463 w 2338"/>
                <a:gd name="T87" fmla="*/ 163513 h 1478"/>
                <a:gd name="T88" fmla="*/ 408781 w 2338"/>
                <a:gd name="T89" fmla="*/ 146844 h 1478"/>
                <a:gd name="T90" fmla="*/ 430213 w 2338"/>
                <a:gd name="T91" fmla="*/ 182563 h 1478"/>
                <a:gd name="T92" fmla="*/ 446881 w 2338"/>
                <a:gd name="T93" fmla="*/ 192088 h 1478"/>
                <a:gd name="T94" fmla="*/ 454025 w 2338"/>
                <a:gd name="T95" fmla="*/ 204788 h 1478"/>
                <a:gd name="T96" fmla="*/ 464344 w 2338"/>
                <a:gd name="T97" fmla="*/ 217488 h 1478"/>
                <a:gd name="T98" fmla="*/ 430213 w 2338"/>
                <a:gd name="T99" fmla="*/ 233363 h 1478"/>
                <a:gd name="T100" fmla="*/ 395288 w 2338"/>
                <a:gd name="T101" fmla="*/ 239713 h 1478"/>
                <a:gd name="T102" fmla="*/ 392113 w 2338"/>
                <a:gd name="T103" fmla="*/ 246063 h 1478"/>
                <a:gd name="T104" fmla="*/ 416719 w 2338"/>
                <a:gd name="T105" fmla="*/ 246063 h 1478"/>
                <a:gd name="T106" fmla="*/ 412750 w 2338"/>
                <a:gd name="T107" fmla="*/ 249238 h 1478"/>
                <a:gd name="T108" fmla="*/ 430213 w 2338"/>
                <a:gd name="T109" fmla="*/ 265113 h 1478"/>
                <a:gd name="T110" fmla="*/ 440531 w 2338"/>
                <a:gd name="T111" fmla="*/ 261938 h 1478"/>
                <a:gd name="T112" fmla="*/ 408781 w 2338"/>
                <a:gd name="T113" fmla="*/ 280988 h 1478"/>
                <a:gd name="T114" fmla="*/ 412750 w 2338"/>
                <a:gd name="T115" fmla="*/ 265113 h 1478"/>
                <a:gd name="T116" fmla="*/ 395288 w 2338"/>
                <a:gd name="T117" fmla="*/ 255588 h 1478"/>
                <a:gd name="T118" fmla="*/ 381794 w 2338"/>
                <a:gd name="T119" fmla="*/ 268288 h 1478"/>
                <a:gd name="T120" fmla="*/ 346869 w 2338"/>
                <a:gd name="T121" fmla="*/ 277813 h 14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38"/>
                <a:gd name="T184" fmla="*/ 0 h 1478"/>
                <a:gd name="T185" fmla="*/ 2338 w 2338"/>
                <a:gd name="T186" fmla="*/ 1478 h 14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38" h="1478">
                  <a:moveTo>
                    <a:pt x="1682" y="1415"/>
                  </a:moveTo>
                  <a:lnTo>
                    <a:pt x="1682" y="1415"/>
                  </a:lnTo>
                  <a:lnTo>
                    <a:pt x="1697" y="1415"/>
                  </a:lnTo>
                  <a:lnTo>
                    <a:pt x="1697" y="1430"/>
                  </a:lnTo>
                  <a:lnTo>
                    <a:pt x="1628" y="1447"/>
                  </a:lnTo>
                  <a:lnTo>
                    <a:pt x="1611" y="1463"/>
                  </a:lnTo>
                  <a:lnTo>
                    <a:pt x="1576" y="1478"/>
                  </a:lnTo>
                  <a:lnTo>
                    <a:pt x="1611" y="1430"/>
                  </a:lnTo>
                  <a:lnTo>
                    <a:pt x="1594" y="1430"/>
                  </a:lnTo>
                  <a:lnTo>
                    <a:pt x="1628" y="1415"/>
                  </a:lnTo>
                  <a:lnTo>
                    <a:pt x="1628" y="1351"/>
                  </a:lnTo>
                  <a:lnTo>
                    <a:pt x="1663" y="1382"/>
                  </a:lnTo>
                  <a:lnTo>
                    <a:pt x="1682" y="1367"/>
                  </a:lnTo>
                  <a:lnTo>
                    <a:pt x="1645" y="1334"/>
                  </a:lnTo>
                  <a:lnTo>
                    <a:pt x="1559" y="1319"/>
                  </a:lnTo>
                  <a:lnTo>
                    <a:pt x="1542" y="1303"/>
                  </a:lnTo>
                  <a:lnTo>
                    <a:pt x="1525" y="1255"/>
                  </a:lnTo>
                  <a:lnTo>
                    <a:pt x="1507" y="1255"/>
                  </a:lnTo>
                  <a:lnTo>
                    <a:pt x="1490" y="1223"/>
                  </a:lnTo>
                  <a:lnTo>
                    <a:pt x="1455" y="1207"/>
                  </a:lnTo>
                  <a:lnTo>
                    <a:pt x="1404" y="1255"/>
                  </a:lnTo>
                  <a:lnTo>
                    <a:pt x="1352" y="1255"/>
                  </a:lnTo>
                  <a:lnTo>
                    <a:pt x="1317" y="1223"/>
                  </a:lnTo>
                  <a:lnTo>
                    <a:pt x="1281" y="1223"/>
                  </a:lnTo>
                  <a:lnTo>
                    <a:pt x="1265" y="1190"/>
                  </a:lnTo>
                  <a:lnTo>
                    <a:pt x="1248" y="1207"/>
                  </a:lnTo>
                  <a:lnTo>
                    <a:pt x="501" y="1207"/>
                  </a:lnTo>
                  <a:lnTo>
                    <a:pt x="486" y="1207"/>
                  </a:lnTo>
                  <a:lnTo>
                    <a:pt x="486" y="1190"/>
                  </a:lnTo>
                  <a:lnTo>
                    <a:pt x="467" y="1190"/>
                  </a:lnTo>
                  <a:lnTo>
                    <a:pt x="415" y="1159"/>
                  </a:lnTo>
                  <a:lnTo>
                    <a:pt x="363" y="1127"/>
                  </a:lnTo>
                  <a:lnTo>
                    <a:pt x="346" y="1079"/>
                  </a:lnTo>
                  <a:lnTo>
                    <a:pt x="328" y="1063"/>
                  </a:lnTo>
                  <a:lnTo>
                    <a:pt x="277" y="1015"/>
                  </a:lnTo>
                  <a:lnTo>
                    <a:pt x="294" y="998"/>
                  </a:lnTo>
                  <a:lnTo>
                    <a:pt x="294" y="968"/>
                  </a:lnTo>
                  <a:lnTo>
                    <a:pt x="294" y="920"/>
                  </a:lnTo>
                  <a:lnTo>
                    <a:pt x="242" y="887"/>
                  </a:lnTo>
                  <a:lnTo>
                    <a:pt x="188" y="791"/>
                  </a:lnTo>
                  <a:lnTo>
                    <a:pt x="173" y="791"/>
                  </a:lnTo>
                  <a:lnTo>
                    <a:pt x="156" y="743"/>
                  </a:lnTo>
                  <a:lnTo>
                    <a:pt x="121" y="758"/>
                  </a:lnTo>
                  <a:lnTo>
                    <a:pt x="104" y="776"/>
                  </a:lnTo>
                  <a:lnTo>
                    <a:pt x="52" y="728"/>
                  </a:lnTo>
                  <a:lnTo>
                    <a:pt x="52" y="710"/>
                  </a:lnTo>
                  <a:lnTo>
                    <a:pt x="0" y="728"/>
                  </a:lnTo>
                  <a:lnTo>
                    <a:pt x="0" y="710"/>
                  </a:lnTo>
                  <a:lnTo>
                    <a:pt x="0" y="152"/>
                  </a:lnTo>
                  <a:lnTo>
                    <a:pt x="33" y="152"/>
                  </a:lnTo>
                  <a:lnTo>
                    <a:pt x="137" y="215"/>
                  </a:lnTo>
                  <a:lnTo>
                    <a:pt x="137" y="183"/>
                  </a:lnTo>
                  <a:lnTo>
                    <a:pt x="156" y="167"/>
                  </a:lnTo>
                  <a:lnTo>
                    <a:pt x="188" y="152"/>
                  </a:lnTo>
                  <a:lnTo>
                    <a:pt x="208" y="167"/>
                  </a:lnTo>
                  <a:lnTo>
                    <a:pt x="311" y="104"/>
                  </a:lnTo>
                  <a:lnTo>
                    <a:pt x="311" y="135"/>
                  </a:lnTo>
                  <a:lnTo>
                    <a:pt x="346" y="135"/>
                  </a:lnTo>
                  <a:lnTo>
                    <a:pt x="363" y="87"/>
                  </a:lnTo>
                  <a:lnTo>
                    <a:pt x="398" y="119"/>
                  </a:lnTo>
                  <a:lnTo>
                    <a:pt x="398" y="152"/>
                  </a:lnTo>
                  <a:lnTo>
                    <a:pt x="434" y="167"/>
                  </a:lnTo>
                  <a:lnTo>
                    <a:pt x="449" y="135"/>
                  </a:lnTo>
                  <a:lnTo>
                    <a:pt x="449" y="167"/>
                  </a:lnTo>
                  <a:lnTo>
                    <a:pt x="486" y="167"/>
                  </a:lnTo>
                  <a:lnTo>
                    <a:pt x="486" y="135"/>
                  </a:lnTo>
                  <a:lnTo>
                    <a:pt x="538" y="135"/>
                  </a:lnTo>
                  <a:lnTo>
                    <a:pt x="570" y="167"/>
                  </a:lnTo>
                  <a:lnTo>
                    <a:pt x="605" y="183"/>
                  </a:lnTo>
                  <a:lnTo>
                    <a:pt x="641" y="200"/>
                  </a:lnTo>
                  <a:lnTo>
                    <a:pt x="676" y="200"/>
                  </a:lnTo>
                  <a:lnTo>
                    <a:pt x="728" y="215"/>
                  </a:lnTo>
                  <a:lnTo>
                    <a:pt x="728" y="248"/>
                  </a:lnTo>
                  <a:lnTo>
                    <a:pt x="709" y="263"/>
                  </a:lnTo>
                  <a:lnTo>
                    <a:pt x="709" y="279"/>
                  </a:lnTo>
                  <a:lnTo>
                    <a:pt x="760" y="296"/>
                  </a:lnTo>
                  <a:lnTo>
                    <a:pt x="849" y="263"/>
                  </a:lnTo>
                  <a:lnTo>
                    <a:pt x="901" y="296"/>
                  </a:lnTo>
                  <a:lnTo>
                    <a:pt x="901" y="263"/>
                  </a:lnTo>
                  <a:lnTo>
                    <a:pt x="883" y="248"/>
                  </a:lnTo>
                  <a:lnTo>
                    <a:pt x="901" y="231"/>
                  </a:lnTo>
                  <a:lnTo>
                    <a:pt x="970" y="200"/>
                  </a:lnTo>
                  <a:lnTo>
                    <a:pt x="987" y="248"/>
                  </a:lnTo>
                  <a:lnTo>
                    <a:pt x="1073" y="279"/>
                  </a:lnTo>
                  <a:lnTo>
                    <a:pt x="1125" y="296"/>
                  </a:lnTo>
                  <a:lnTo>
                    <a:pt x="1162" y="296"/>
                  </a:lnTo>
                  <a:lnTo>
                    <a:pt x="1162" y="248"/>
                  </a:lnTo>
                  <a:lnTo>
                    <a:pt x="1177" y="231"/>
                  </a:lnTo>
                  <a:lnTo>
                    <a:pt x="1125" y="200"/>
                  </a:lnTo>
                  <a:lnTo>
                    <a:pt x="1162" y="183"/>
                  </a:lnTo>
                  <a:lnTo>
                    <a:pt x="1177" y="135"/>
                  </a:lnTo>
                  <a:lnTo>
                    <a:pt x="1214" y="183"/>
                  </a:lnTo>
                  <a:lnTo>
                    <a:pt x="1248" y="215"/>
                  </a:lnTo>
                  <a:lnTo>
                    <a:pt x="1214" y="248"/>
                  </a:lnTo>
                  <a:lnTo>
                    <a:pt x="1214" y="279"/>
                  </a:lnTo>
                  <a:lnTo>
                    <a:pt x="1229" y="296"/>
                  </a:lnTo>
                  <a:lnTo>
                    <a:pt x="1248" y="263"/>
                  </a:lnTo>
                  <a:lnTo>
                    <a:pt x="1281" y="231"/>
                  </a:lnTo>
                  <a:lnTo>
                    <a:pt x="1265" y="200"/>
                  </a:lnTo>
                  <a:lnTo>
                    <a:pt x="1281" y="167"/>
                  </a:lnTo>
                  <a:lnTo>
                    <a:pt x="1248" y="135"/>
                  </a:lnTo>
                  <a:lnTo>
                    <a:pt x="1214" y="104"/>
                  </a:lnTo>
                  <a:lnTo>
                    <a:pt x="1229" y="8"/>
                  </a:lnTo>
                  <a:lnTo>
                    <a:pt x="1283" y="0"/>
                  </a:lnTo>
                  <a:lnTo>
                    <a:pt x="1352" y="119"/>
                  </a:lnTo>
                  <a:lnTo>
                    <a:pt x="1333" y="152"/>
                  </a:lnTo>
                  <a:lnTo>
                    <a:pt x="1352" y="167"/>
                  </a:lnTo>
                  <a:lnTo>
                    <a:pt x="1404" y="231"/>
                  </a:lnTo>
                  <a:lnTo>
                    <a:pt x="1421" y="183"/>
                  </a:lnTo>
                  <a:lnTo>
                    <a:pt x="1455" y="215"/>
                  </a:lnTo>
                  <a:lnTo>
                    <a:pt x="1436" y="279"/>
                  </a:lnTo>
                  <a:lnTo>
                    <a:pt x="1473" y="311"/>
                  </a:lnTo>
                  <a:lnTo>
                    <a:pt x="1490" y="311"/>
                  </a:lnTo>
                  <a:lnTo>
                    <a:pt x="1490" y="279"/>
                  </a:lnTo>
                  <a:lnTo>
                    <a:pt x="1525" y="263"/>
                  </a:lnTo>
                  <a:lnTo>
                    <a:pt x="1525" y="135"/>
                  </a:lnTo>
                  <a:lnTo>
                    <a:pt x="1559" y="135"/>
                  </a:lnTo>
                  <a:lnTo>
                    <a:pt x="1594" y="152"/>
                  </a:lnTo>
                  <a:lnTo>
                    <a:pt x="1594" y="183"/>
                  </a:lnTo>
                  <a:lnTo>
                    <a:pt x="1628" y="183"/>
                  </a:lnTo>
                  <a:lnTo>
                    <a:pt x="1628" y="231"/>
                  </a:lnTo>
                  <a:lnTo>
                    <a:pt x="1594" y="248"/>
                  </a:lnTo>
                  <a:lnTo>
                    <a:pt x="1594" y="279"/>
                  </a:lnTo>
                  <a:lnTo>
                    <a:pt x="1628" y="296"/>
                  </a:lnTo>
                  <a:lnTo>
                    <a:pt x="1628" y="327"/>
                  </a:lnTo>
                  <a:lnTo>
                    <a:pt x="1559" y="392"/>
                  </a:lnTo>
                  <a:lnTo>
                    <a:pt x="1525" y="375"/>
                  </a:lnTo>
                  <a:lnTo>
                    <a:pt x="1525" y="359"/>
                  </a:lnTo>
                  <a:lnTo>
                    <a:pt x="1490" y="359"/>
                  </a:lnTo>
                  <a:lnTo>
                    <a:pt x="1507" y="392"/>
                  </a:lnTo>
                  <a:lnTo>
                    <a:pt x="1473" y="423"/>
                  </a:lnTo>
                  <a:lnTo>
                    <a:pt x="1473" y="455"/>
                  </a:lnTo>
                  <a:lnTo>
                    <a:pt x="1436" y="518"/>
                  </a:lnTo>
                  <a:lnTo>
                    <a:pt x="1404" y="518"/>
                  </a:lnTo>
                  <a:lnTo>
                    <a:pt x="1369" y="551"/>
                  </a:lnTo>
                  <a:lnTo>
                    <a:pt x="1384" y="584"/>
                  </a:lnTo>
                  <a:lnTo>
                    <a:pt x="1333" y="599"/>
                  </a:lnTo>
                  <a:lnTo>
                    <a:pt x="1333" y="632"/>
                  </a:lnTo>
                  <a:lnTo>
                    <a:pt x="1317" y="632"/>
                  </a:lnTo>
                  <a:lnTo>
                    <a:pt x="1300" y="647"/>
                  </a:lnTo>
                  <a:lnTo>
                    <a:pt x="1265" y="728"/>
                  </a:lnTo>
                  <a:lnTo>
                    <a:pt x="1265" y="776"/>
                  </a:lnTo>
                  <a:lnTo>
                    <a:pt x="1281" y="791"/>
                  </a:lnTo>
                  <a:lnTo>
                    <a:pt x="1317" y="791"/>
                  </a:lnTo>
                  <a:lnTo>
                    <a:pt x="1333" y="887"/>
                  </a:lnTo>
                  <a:lnTo>
                    <a:pt x="1369" y="872"/>
                  </a:lnTo>
                  <a:lnTo>
                    <a:pt x="1421" y="887"/>
                  </a:lnTo>
                  <a:lnTo>
                    <a:pt x="1455" y="920"/>
                  </a:lnTo>
                  <a:lnTo>
                    <a:pt x="1525" y="950"/>
                  </a:lnTo>
                  <a:lnTo>
                    <a:pt x="1594" y="950"/>
                  </a:lnTo>
                  <a:lnTo>
                    <a:pt x="1611" y="968"/>
                  </a:lnTo>
                  <a:lnTo>
                    <a:pt x="1611" y="1063"/>
                  </a:lnTo>
                  <a:lnTo>
                    <a:pt x="1682" y="1127"/>
                  </a:lnTo>
                  <a:lnTo>
                    <a:pt x="1715" y="1094"/>
                  </a:lnTo>
                  <a:lnTo>
                    <a:pt x="1682" y="983"/>
                  </a:lnTo>
                  <a:lnTo>
                    <a:pt x="1715" y="968"/>
                  </a:lnTo>
                  <a:lnTo>
                    <a:pt x="1749" y="920"/>
                  </a:lnTo>
                  <a:lnTo>
                    <a:pt x="1734" y="824"/>
                  </a:lnTo>
                  <a:lnTo>
                    <a:pt x="1697" y="791"/>
                  </a:lnTo>
                  <a:lnTo>
                    <a:pt x="1715" y="776"/>
                  </a:lnTo>
                  <a:lnTo>
                    <a:pt x="1734" y="776"/>
                  </a:lnTo>
                  <a:lnTo>
                    <a:pt x="1734" y="758"/>
                  </a:lnTo>
                  <a:lnTo>
                    <a:pt x="1734" y="710"/>
                  </a:lnTo>
                  <a:lnTo>
                    <a:pt x="1715" y="695"/>
                  </a:lnTo>
                  <a:lnTo>
                    <a:pt x="1734" y="647"/>
                  </a:lnTo>
                  <a:lnTo>
                    <a:pt x="1715" y="632"/>
                  </a:lnTo>
                  <a:lnTo>
                    <a:pt x="1715" y="614"/>
                  </a:lnTo>
                  <a:lnTo>
                    <a:pt x="1734" y="599"/>
                  </a:lnTo>
                  <a:lnTo>
                    <a:pt x="1786" y="614"/>
                  </a:lnTo>
                  <a:lnTo>
                    <a:pt x="1837" y="599"/>
                  </a:lnTo>
                  <a:lnTo>
                    <a:pt x="1905" y="647"/>
                  </a:lnTo>
                  <a:lnTo>
                    <a:pt x="1889" y="662"/>
                  </a:lnTo>
                  <a:lnTo>
                    <a:pt x="1905" y="680"/>
                  </a:lnTo>
                  <a:lnTo>
                    <a:pt x="1956" y="680"/>
                  </a:lnTo>
                  <a:lnTo>
                    <a:pt x="1956" y="776"/>
                  </a:lnTo>
                  <a:lnTo>
                    <a:pt x="2008" y="824"/>
                  </a:lnTo>
                  <a:lnTo>
                    <a:pt x="2027" y="806"/>
                  </a:lnTo>
                  <a:lnTo>
                    <a:pt x="2060" y="776"/>
                  </a:lnTo>
                  <a:lnTo>
                    <a:pt x="2079" y="758"/>
                  </a:lnTo>
                  <a:lnTo>
                    <a:pt x="2060" y="743"/>
                  </a:lnTo>
                  <a:lnTo>
                    <a:pt x="2079" y="710"/>
                  </a:lnTo>
                  <a:lnTo>
                    <a:pt x="2183" y="872"/>
                  </a:lnTo>
                  <a:lnTo>
                    <a:pt x="2166" y="887"/>
                  </a:lnTo>
                  <a:lnTo>
                    <a:pt x="2166" y="920"/>
                  </a:lnTo>
                  <a:lnTo>
                    <a:pt x="2200" y="935"/>
                  </a:lnTo>
                  <a:lnTo>
                    <a:pt x="2200" y="950"/>
                  </a:lnTo>
                  <a:lnTo>
                    <a:pt x="2235" y="968"/>
                  </a:lnTo>
                  <a:lnTo>
                    <a:pt x="2252" y="968"/>
                  </a:lnTo>
                  <a:lnTo>
                    <a:pt x="2287" y="983"/>
                  </a:lnTo>
                  <a:lnTo>
                    <a:pt x="2252" y="998"/>
                  </a:lnTo>
                  <a:lnTo>
                    <a:pt x="2287" y="998"/>
                  </a:lnTo>
                  <a:lnTo>
                    <a:pt x="2287" y="1031"/>
                  </a:lnTo>
                  <a:lnTo>
                    <a:pt x="2306" y="1031"/>
                  </a:lnTo>
                  <a:lnTo>
                    <a:pt x="2321" y="1046"/>
                  </a:lnTo>
                  <a:lnTo>
                    <a:pt x="2321" y="1063"/>
                  </a:lnTo>
                  <a:lnTo>
                    <a:pt x="2338" y="1094"/>
                  </a:lnTo>
                  <a:lnTo>
                    <a:pt x="2306" y="1111"/>
                  </a:lnTo>
                  <a:lnTo>
                    <a:pt x="2252" y="1127"/>
                  </a:lnTo>
                  <a:lnTo>
                    <a:pt x="2218" y="1175"/>
                  </a:lnTo>
                  <a:lnTo>
                    <a:pt x="2166" y="1175"/>
                  </a:lnTo>
                  <a:lnTo>
                    <a:pt x="2114" y="1159"/>
                  </a:lnTo>
                  <a:lnTo>
                    <a:pt x="2027" y="1175"/>
                  </a:lnTo>
                  <a:lnTo>
                    <a:pt x="2008" y="1207"/>
                  </a:lnTo>
                  <a:lnTo>
                    <a:pt x="1993" y="1207"/>
                  </a:lnTo>
                  <a:lnTo>
                    <a:pt x="1956" y="1223"/>
                  </a:lnTo>
                  <a:lnTo>
                    <a:pt x="1905" y="1286"/>
                  </a:lnTo>
                  <a:lnTo>
                    <a:pt x="1924" y="1286"/>
                  </a:lnTo>
                  <a:lnTo>
                    <a:pt x="1976" y="1238"/>
                  </a:lnTo>
                  <a:lnTo>
                    <a:pt x="2027" y="1207"/>
                  </a:lnTo>
                  <a:lnTo>
                    <a:pt x="2079" y="1207"/>
                  </a:lnTo>
                  <a:lnTo>
                    <a:pt x="2097" y="1207"/>
                  </a:lnTo>
                  <a:lnTo>
                    <a:pt x="2097" y="1238"/>
                  </a:lnTo>
                  <a:lnTo>
                    <a:pt x="2060" y="1255"/>
                  </a:lnTo>
                  <a:lnTo>
                    <a:pt x="2045" y="1255"/>
                  </a:lnTo>
                  <a:lnTo>
                    <a:pt x="2060" y="1271"/>
                  </a:lnTo>
                  <a:lnTo>
                    <a:pt x="2079" y="1255"/>
                  </a:lnTo>
                  <a:lnTo>
                    <a:pt x="2079" y="1303"/>
                  </a:lnTo>
                  <a:lnTo>
                    <a:pt x="2097" y="1319"/>
                  </a:lnTo>
                  <a:lnTo>
                    <a:pt x="2131" y="1334"/>
                  </a:lnTo>
                  <a:lnTo>
                    <a:pt x="2166" y="1334"/>
                  </a:lnTo>
                  <a:lnTo>
                    <a:pt x="2166" y="1319"/>
                  </a:lnTo>
                  <a:lnTo>
                    <a:pt x="2200" y="1286"/>
                  </a:lnTo>
                  <a:lnTo>
                    <a:pt x="2200" y="1319"/>
                  </a:lnTo>
                  <a:lnTo>
                    <a:pt x="2218" y="1319"/>
                  </a:lnTo>
                  <a:lnTo>
                    <a:pt x="2183" y="1334"/>
                  </a:lnTo>
                  <a:lnTo>
                    <a:pt x="2183" y="1351"/>
                  </a:lnTo>
                  <a:lnTo>
                    <a:pt x="2097" y="1382"/>
                  </a:lnTo>
                  <a:lnTo>
                    <a:pt x="2060" y="1415"/>
                  </a:lnTo>
                  <a:lnTo>
                    <a:pt x="2045" y="1382"/>
                  </a:lnTo>
                  <a:lnTo>
                    <a:pt x="2097" y="1351"/>
                  </a:lnTo>
                  <a:lnTo>
                    <a:pt x="2079" y="1351"/>
                  </a:lnTo>
                  <a:lnTo>
                    <a:pt x="2079" y="1334"/>
                  </a:lnTo>
                  <a:lnTo>
                    <a:pt x="2045" y="1351"/>
                  </a:lnTo>
                  <a:lnTo>
                    <a:pt x="2027" y="1351"/>
                  </a:lnTo>
                  <a:lnTo>
                    <a:pt x="2008" y="1334"/>
                  </a:lnTo>
                  <a:lnTo>
                    <a:pt x="1993" y="1286"/>
                  </a:lnTo>
                  <a:lnTo>
                    <a:pt x="1993" y="1271"/>
                  </a:lnTo>
                  <a:lnTo>
                    <a:pt x="1976" y="1286"/>
                  </a:lnTo>
                  <a:lnTo>
                    <a:pt x="1956" y="1271"/>
                  </a:lnTo>
                  <a:lnTo>
                    <a:pt x="1924" y="1351"/>
                  </a:lnTo>
                  <a:lnTo>
                    <a:pt x="1889" y="1367"/>
                  </a:lnTo>
                  <a:lnTo>
                    <a:pt x="1801" y="1367"/>
                  </a:lnTo>
                  <a:lnTo>
                    <a:pt x="1766" y="1382"/>
                  </a:lnTo>
                  <a:lnTo>
                    <a:pt x="1749" y="1399"/>
                  </a:lnTo>
                  <a:lnTo>
                    <a:pt x="1682" y="1415"/>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72" name="Freeform 45">
              <a:extLst>
                <a:ext uri="{FF2B5EF4-FFF2-40B4-BE49-F238E27FC236}">
                  <a16:creationId xmlns:a16="http://schemas.microsoft.com/office/drawing/2014/main" id="{AEBDB8CB-BF7F-4A17-98A6-112CDA8A5C7F}"/>
                </a:ext>
              </a:extLst>
            </p:cNvPr>
            <p:cNvSpPr>
              <a:spLocks/>
            </p:cNvSpPr>
            <p:nvPr/>
          </p:nvSpPr>
          <p:spPr bwMode="auto">
            <a:xfrm>
              <a:off x="6687085" y="9179248"/>
              <a:ext cx="72621" cy="44691"/>
            </a:xfrm>
            <a:custGeom>
              <a:avLst/>
              <a:gdLst>
                <a:gd name="T0" fmla="*/ 0 w 104"/>
                <a:gd name="T1" fmla="*/ 9676 h 63"/>
                <a:gd name="T2" fmla="*/ 0 w 104"/>
                <a:gd name="T3" fmla="*/ 9676 h 63"/>
                <a:gd name="T4" fmla="*/ 0 w 104"/>
                <a:gd name="T5" fmla="*/ 0 h 63"/>
                <a:gd name="T6" fmla="*/ 10319 w 104"/>
                <a:gd name="T7" fmla="*/ 0 h 63"/>
                <a:gd name="T8" fmla="*/ 10319 w 104"/>
                <a:gd name="T9" fmla="*/ 3225 h 63"/>
                <a:gd name="T10" fmla="*/ 14288 w 104"/>
                <a:gd name="T11" fmla="*/ 3225 h 63"/>
                <a:gd name="T12" fmla="*/ 20638 w 104"/>
                <a:gd name="T13" fmla="*/ 6451 h 63"/>
                <a:gd name="T14" fmla="*/ 17463 w 104"/>
                <a:gd name="T15" fmla="*/ 9676 h 63"/>
                <a:gd name="T16" fmla="*/ 17463 w 104"/>
                <a:gd name="T17" fmla="*/ 6451 h 63"/>
                <a:gd name="T18" fmla="*/ 7144 w 104"/>
                <a:gd name="T19" fmla="*/ 9676 h 63"/>
                <a:gd name="T20" fmla="*/ 7144 w 104"/>
                <a:gd name="T21" fmla="*/ 6451 h 63"/>
                <a:gd name="T22" fmla="*/ 3969 w 104"/>
                <a:gd name="T23" fmla="*/ 9676 h 63"/>
                <a:gd name="T24" fmla="*/ 3969 w 104"/>
                <a:gd name="T25" fmla="*/ 12902 h 63"/>
                <a:gd name="T26" fmla="*/ 0 w 104"/>
                <a:gd name="T27" fmla="*/ 9676 h 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63"/>
                <a:gd name="T44" fmla="*/ 104 w 104"/>
                <a:gd name="T45" fmla="*/ 63 h 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63">
                  <a:moveTo>
                    <a:pt x="0" y="48"/>
                  </a:moveTo>
                  <a:lnTo>
                    <a:pt x="0" y="48"/>
                  </a:lnTo>
                  <a:lnTo>
                    <a:pt x="0" y="0"/>
                  </a:lnTo>
                  <a:lnTo>
                    <a:pt x="52" y="0"/>
                  </a:lnTo>
                  <a:lnTo>
                    <a:pt x="52" y="15"/>
                  </a:lnTo>
                  <a:lnTo>
                    <a:pt x="69" y="15"/>
                  </a:lnTo>
                  <a:lnTo>
                    <a:pt x="104" y="31"/>
                  </a:lnTo>
                  <a:lnTo>
                    <a:pt x="87" y="48"/>
                  </a:lnTo>
                  <a:lnTo>
                    <a:pt x="87" y="31"/>
                  </a:lnTo>
                  <a:lnTo>
                    <a:pt x="35" y="48"/>
                  </a:lnTo>
                  <a:lnTo>
                    <a:pt x="35" y="31"/>
                  </a:lnTo>
                  <a:lnTo>
                    <a:pt x="18" y="48"/>
                  </a:lnTo>
                  <a:lnTo>
                    <a:pt x="18" y="63"/>
                  </a:lnTo>
                  <a:lnTo>
                    <a:pt x="0" y="4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73" name="Freeform 46">
              <a:extLst>
                <a:ext uri="{FF2B5EF4-FFF2-40B4-BE49-F238E27FC236}">
                  <a16:creationId xmlns:a16="http://schemas.microsoft.com/office/drawing/2014/main" id="{2E81769D-744D-4F33-AC9D-FB8DDDE88407}"/>
                </a:ext>
              </a:extLst>
            </p:cNvPr>
            <p:cNvSpPr>
              <a:spLocks/>
            </p:cNvSpPr>
            <p:nvPr/>
          </p:nvSpPr>
          <p:spPr bwMode="auto">
            <a:xfrm>
              <a:off x="6638204" y="9179248"/>
              <a:ext cx="48881" cy="33519"/>
            </a:xfrm>
            <a:custGeom>
              <a:avLst/>
              <a:gdLst>
                <a:gd name="T0" fmla="*/ 14495 w 69"/>
                <a:gd name="T1" fmla="*/ 9525 h 48"/>
                <a:gd name="T2" fmla="*/ 14495 w 69"/>
                <a:gd name="T3" fmla="*/ 9525 h 48"/>
                <a:gd name="T4" fmla="*/ 14495 w 69"/>
                <a:gd name="T5" fmla="*/ 0 h 48"/>
                <a:gd name="T6" fmla="*/ 7247 w 69"/>
                <a:gd name="T7" fmla="*/ 0 h 48"/>
                <a:gd name="T8" fmla="*/ 10468 w 69"/>
                <a:gd name="T9" fmla="*/ 5556 h 48"/>
                <a:gd name="T10" fmla="*/ 0 w 69"/>
                <a:gd name="T11" fmla="*/ 9525 h 48"/>
                <a:gd name="T12" fmla="*/ 4026 w 69"/>
                <a:gd name="T13" fmla="*/ 9525 h 48"/>
                <a:gd name="T14" fmla="*/ 14495 w 69"/>
                <a:gd name="T15" fmla="*/ 9525 h 48"/>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48"/>
                <a:gd name="T26" fmla="*/ 69 w 69"/>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48">
                  <a:moveTo>
                    <a:pt x="69" y="48"/>
                  </a:moveTo>
                  <a:lnTo>
                    <a:pt x="69" y="48"/>
                  </a:lnTo>
                  <a:lnTo>
                    <a:pt x="69" y="0"/>
                  </a:lnTo>
                  <a:lnTo>
                    <a:pt x="35" y="0"/>
                  </a:lnTo>
                  <a:lnTo>
                    <a:pt x="52" y="31"/>
                  </a:lnTo>
                  <a:lnTo>
                    <a:pt x="0" y="48"/>
                  </a:lnTo>
                  <a:lnTo>
                    <a:pt x="18" y="48"/>
                  </a:lnTo>
                  <a:lnTo>
                    <a:pt x="69" y="4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74" name="Freeform 47">
              <a:extLst>
                <a:ext uri="{FF2B5EF4-FFF2-40B4-BE49-F238E27FC236}">
                  <a16:creationId xmlns:a16="http://schemas.microsoft.com/office/drawing/2014/main" id="{4EB2750B-FD93-4D17-91E6-3CA231B48725}"/>
                </a:ext>
              </a:extLst>
            </p:cNvPr>
            <p:cNvSpPr>
              <a:spLocks/>
            </p:cNvSpPr>
            <p:nvPr/>
          </p:nvSpPr>
          <p:spPr bwMode="auto">
            <a:xfrm>
              <a:off x="6881209" y="9346836"/>
              <a:ext cx="11173" cy="11173"/>
            </a:xfrm>
            <a:custGeom>
              <a:avLst/>
              <a:gdLst>
                <a:gd name="T0" fmla="*/ 0 w 17"/>
                <a:gd name="T1" fmla="*/ 3387 h 15"/>
                <a:gd name="T2" fmla="*/ 0 w 17"/>
                <a:gd name="T3" fmla="*/ 3387 h 15"/>
                <a:gd name="T4" fmla="*/ 2988 w 17"/>
                <a:gd name="T5" fmla="*/ 3387 h 15"/>
                <a:gd name="T6" fmla="*/ 2988 w 17"/>
                <a:gd name="T7" fmla="*/ 0 h 15"/>
                <a:gd name="T8" fmla="*/ 0 w 17"/>
                <a:gd name="T9" fmla="*/ 0 h 15"/>
                <a:gd name="T10" fmla="*/ 0 w 17"/>
                <a:gd name="T11" fmla="*/ 3387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15"/>
                  </a:moveTo>
                  <a:lnTo>
                    <a:pt x="0" y="15"/>
                  </a:lnTo>
                  <a:lnTo>
                    <a:pt x="17" y="15"/>
                  </a:lnTo>
                  <a:lnTo>
                    <a:pt x="17" y="0"/>
                  </a:lnTo>
                  <a:lnTo>
                    <a:pt x="0" y="0"/>
                  </a:lnTo>
                  <a:lnTo>
                    <a:pt x="0" y="15"/>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75" name="Freeform 48">
              <a:extLst>
                <a:ext uri="{FF2B5EF4-FFF2-40B4-BE49-F238E27FC236}">
                  <a16:creationId xmlns:a16="http://schemas.microsoft.com/office/drawing/2014/main" id="{3FB56963-4052-412F-B93E-E672FC2B55A6}"/>
                </a:ext>
              </a:extLst>
            </p:cNvPr>
            <p:cNvSpPr>
              <a:spLocks/>
            </p:cNvSpPr>
            <p:nvPr/>
          </p:nvSpPr>
          <p:spPr bwMode="auto">
            <a:xfrm>
              <a:off x="6565583" y="9201592"/>
              <a:ext cx="36311" cy="22344"/>
            </a:xfrm>
            <a:custGeom>
              <a:avLst/>
              <a:gdLst>
                <a:gd name="T0" fmla="*/ 0 w 51"/>
                <a:gd name="T1" fmla="*/ 3175 h 32"/>
                <a:gd name="T2" fmla="*/ 0 w 51"/>
                <a:gd name="T3" fmla="*/ 3175 h 32"/>
                <a:gd name="T4" fmla="*/ 7284 w 51"/>
                <a:gd name="T5" fmla="*/ 6350 h 32"/>
                <a:gd name="T6" fmla="*/ 10521 w 51"/>
                <a:gd name="T7" fmla="*/ 3175 h 32"/>
                <a:gd name="T8" fmla="*/ 4047 w 51"/>
                <a:gd name="T9" fmla="*/ 0 h 32"/>
                <a:gd name="T10" fmla="*/ 0 w 51"/>
                <a:gd name="T11" fmla="*/ 3175 h 32"/>
                <a:gd name="T12" fmla="*/ 0 60000 65536"/>
                <a:gd name="T13" fmla="*/ 0 60000 65536"/>
                <a:gd name="T14" fmla="*/ 0 60000 65536"/>
                <a:gd name="T15" fmla="*/ 0 60000 65536"/>
                <a:gd name="T16" fmla="*/ 0 60000 65536"/>
                <a:gd name="T17" fmla="*/ 0 60000 65536"/>
                <a:gd name="T18" fmla="*/ 0 w 51"/>
                <a:gd name="T19" fmla="*/ 0 h 32"/>
                <a:gd name="T20" fmla="*/ 51 w 51"/>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51" h="32">
                  <a:moveTo>
                    <a:pt x="0" y="17"/>
                  </a:moveTo>
                  <a:lnTo>
                    <a:pt x="0" y="17"/>
                  </a:lnTo>
                  <a:lnTo>
                    <a:pt x="34" y="32"/>
                  </a:lnTo>
                  <a:lnTo>
                    <a:pt x="51" y="17"/>
                  </a:lnTo>
                  <a:lnTo>
                    <a:pt x="17" y="0"/>
                  </a:lnTo>
                  <a:lnTo>
                    <a:pt x="0" y="17"/>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76" name="Freeform 49">
              <a:extLst>
                <a:ext uri="{FF2B5EF4-FFF2-40B4-BE49-F238E27FC236}">
                  <a16:creationId xmlns:a16="http://schemas.microsoft.com/office/drawing/2014/main" id="{03E9A3EA-CFE1-421D-8F55-FDDA188F3C49}"/>
                </a:ext>
              </a:extLst>
            </p:cNvPr>
            <p:cNvSpPr>
              <a:spLocks/>
            </p:cNvSpPr>
            <p:nvPr/>
          </p:nvSpPr>
          <p:spPr bwMode="auto">
            <a:xfrm>
              <a:off x="6445476" y="9112211"/>
              <a:ext cx="192729" cy="67036"/>
            </a:xfrm>
            <a:custGeom>
              <a:avLst/>
              <a:gdLst>
                <a:gd name="T0" fmla="*/ 0 w 276"/>
                <a:gd name="T1" fmla="*/ 9525 h 96"/>
                <a:gd name="T2" fmla="*/ 0 w 276"/>
                <a:gd name="T3" fmla="*/ 9525 h 96"/>
                <a:gd name="T4" fmla="*/ 3175 w 276"/>
                <a:gd name="T5" fmla="*/ 9525 h 96"/>
                <a:gd name="T6" fmla="*/ 10319 w 276"/>
                <a:gd name="T7" fmla="*/ 2381 h 96"/>
                <a:gd name="T8" fmla="*/ 16669 w 276"/>
                <a:gd name="T9" fmla="*/ 5556 h 96"/>
                <a:gd name="T10" fmla="*/ 13494 w 276"/>
                <a:gd name="T11" fmla="*/ 5556 h 96"/>
                <a:gd name="T12" fmla="*/ 16669 w 276"/>
                <a:gd name="T13" fmla="*/ 5556 h 96"/>
                <a:gd name="T14" fmla="*/ 30162 w 276"/>
                <a:gd name="T15" fmla="*/ 9525 h 96"/>
                <a:gd name="T16" fmla="*/ 34131 w 276"/>
                <a:gd name="T17" fmla="*/ 15875 h 96"/>
                <a:gd name="T18" fmla="*/ 40481 w 276"/>
                <a:gd name="T19" fmla="*/ 15875 h 96"/>
                <a:gd name="T20" fmla="*/ 37306 w 276"/>
                <a:gd name="T21" fmla="*/ 19050 h 96"/>
                <a:gd name="T22" fmla="*/ 54769 w 276"/>
                <a:gd name="T23" fmla="*/ 19050 h 96"/>
                <a:gd name="T24" fmla="*/ 51594 w 276"/>
                <a:gd name="T25" fmla="*/ 15875 h 96"/>
                <a:gd name="T26" fmla="*/ 47625 w 276"/>
                <a:gd name="T27" fmla="*/ 15875 h 96"/>
                <a:gd name="T28" fmla="*/ 47625 w 276"/>
                <a:gd name="T29" fmla="*/ 11906 h 96"/>
                <a:gd name="T30" fmla="*/ 34131 w 276"/>
                <a:gd name="T31" fmla="*/ 5556 h 96"/>
                <a:gd name="T32" fmla="*/ 16669 w 276"/>
                <a:gd name="T33" fmla="*/ 0 h 96"/>
                <a:gd name="T34" fmla="*/ 7144 w 276"/>
                <a:gd name="T35" fmla="*/ 2381 h 96"/>
                <a:gd name="T36" fmla="*/ 0 w 276"/>
                <a:gd name="T37" fmla="*/ 9525 h 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6"/>
                <a:gd name="T58" fmla="*/ 0 h 96"/>
                <a:gd name="T59" fmla="*/ 276 w 276"/>
                <a:gd name="T60" fmla="*/ 96 h 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6" h="96">
                  <a:moveTo>
                    <a:pt x="0" y="48"/>
                  </a:moveTo>
                  <a:lnTo>
                    <a:pt x="0" y="48"/>
                  </a:lnTo>
                  <a:lnTo>
                    <a:pt x="17" y="48"/>
                  </a:lnTo>
                  <a:lnTo>
                    <a:pt x="52" y="15"/>
                  </a:lnTo>
                  <a:lnTo>
                    <a:pt x="86" y="31"/>
                  </a:lnTo>
                  <a:lnTo>
                    <a:pt x="69" y="31"/>
                  </a:lnTo>
                  <a:lnTo>
                    <a:pt x="86" y="31"/>
                  </a:lnTo>
                  <a:lnTo>
                    <a:pt x="155" y="48"/>
                  </a:lnTo>
                  <a:lnTo>
                    <a:pt x="173" y="79"/>
                  </a:lnTo>
                  <a:lnTo>
                    <a:pt x="207" y="79"/>
                  </a:lnTo>
                  <a:lnTo>
                    <a:pt x="190" y="96"/>
                  </a:lnTo>
                  <a:lnTo>
                    <a:pt x="276" y="96"/>
                  </a:lnTo>
                  <a:lnTo>
                    <a:pt x="259" y="79"/>
                  </a:lnTo>
                  <a:lnTo>
                    <a:pt x="242" y="79"/>
                  </a:lnTo>
                  <a:lnTo>
                    <a:pt x="242" y="63"/>
                  </a:lnTo>
                  <a:lnTo>
                    <a:pt x="173" y="31"/>
                  </a:lnTo>
                  <a:lnTo>
                    <a:pt x="86" y="0"/>
                  </a:lnTo>
                  <a:lnTo>
                    <a:pt x="34" y="15"/>
                  </a:lnTo>
                  <a:lnTo>
                    <a:pt x="0" y="4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77" name="Freeform 43">
              <a:extLst>
                <a:ext uri="{FF2B5EF4-FFF2-40B4-BE49-F238E27FC236}">
                  <a16:creationId xmlns:a16="http://schemas.microsoft.com/office/drawing/2014/main" id="{780BAEA9-FD88-4507-9F53-DBEEC546B8FA}"/>
                </a:ext>
              </a:extLst>
            </p:cNvPr>
            <p:cNvSpPr>
              <a:spLocks/>
            </p:cNvSpPr>
            <p:nvPr/>
          </p:nvSpPr>
          <p:spPr bwMode="auto">
            <a:xfrm>
              <a:off x="4858964" y="8409733"/>
              <a:ext cx="25139" cy="9776"/>
            </a:xfrm>
            <a:custGeom>
              <a:avLst/>
              <a:gdLst>
                <a:gd name="T0" fmla="*/ 0 w 34"/>
                <a:gd name="T1" fmla="*/ 2084 h 16"/>
                <a:gd name="T2" fmla="*/ 0 w 34"/>
                <a:gd name="T3" fmla="*/ 2084 h 16"/>
                <a:gd name="T4" fmla="*/ 8404 w 34"/>
                <a:gd name="T5" fmla="*/ 2084 h 16"/>
                <a:gd name="T6" fmla="*/ 8404 w 34"/>
                <a:gd name="T7" fmla="*/ 0 h 16"/>
                <a:gd name="T8" fmla="*/ 4202 w 34"/>
                <a:gd name="T9" fmla="*/ 0 h 16"/>
                <a:gd name="T10" fmla="*/ 4202 w 34"/>
                <a:gd name="T11" fmla="*/ 2084 h 16"/>
                <a:gd name="T12" fmla="*/ 0 w 34"/>
                <a:gd name="T13" fmla="*/ 2084 h 16"/>
                <a:gd name="T14" fmla="*/ 0 60000 65536"/>
                <a:gd name="T15" fmla="*/ 0 60000 65536"/>
                <a:gd name="T16" fmla="*/ 0 60000 65536"/>
                <a:gd name="T17" fmla="*/ 0 60000 65536"/>
                <a:gd name="T18" fmla="*/ 0 60000 65536"/>
                <a:gd name="T19" fmla="*/ 0 60000 65536"/>
                <a:gd name="T20" fmla="*/ 0 60000 65536"/>
                <a:gd name="T21" fmla="*/ 0 w 34"/>
                <a:gd name="T22" fmla="*/ 0 h 16"/>
                <a:gd name="T23" fmla="*/ 34 w 34"/>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6">
                  <a:moveTo>
                    <a:pt x="0" y="16"/>
                  </a:moveTo>
                  <a:lnTo>
                    <a:pt x="0" y="16"/>
                  </a:lnTo>
                  <a:lnTo>
                    <a:pt x="34" y="16"/>
                  </a:lnTo>
                  <a:lnTo>
                    <a:pt x="34" y="0"/>
                  </a:lnTo>
                  <a:lnTo>
                    <a:pt x="17" y="0"/>
                  </a:lnTo>
                  <a:lnTo>
                    <a:pt x="17" y="16"/>
                  </a:lnTo>
                  <a:lnTo>
                    <a:pt x="0" y="16"/>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78" name="Freeform 50">
              <a:extLst>
                <a:ext uri="{FF2B5EF4-FFF2-40B4-BE49-F238E27FC236}">
                  <a16:creationId xmlns:a16="http://schemas.microsoft.com/office/drawing/2014/main" id="{3399D993-CCF3-48AD-A6AB-C76432F09C26}"/>
                </a:ext>
              </a:extLst>
            </p:cNvPr>
            <p:cNvSpPr>
              <a:spLocks/>
            </p:cNvSpPr>
            <p:nvPr/>
          </p:nvSpPr>
          <p:spPr bwMode="auto">
            <a:xfrm>
              <a:off x="6784845" y="9201592"/>
              <a:ext cx="22345" cy="11173"/>
            </a:xfrm>
            <a:custGeom>
              <a:avLst/>
              <a:gdLst>
                <a:gd name="T0" fmla="*/ 0 w 33"/>
                <a:gd name="T1" fmla="*/ 2988 h 17"/>
                <a:gd name="T2" fmla="*/ 0 w 33"/>
                <a:gd name="T3" fmla="*/ 2988 h 17"/>
                <a:gd name="T4" fmla="*/ 6158 w 33"/>
                <a:gd name="T5" fmla="*/ 2988 h 17"/>
                <a:gd name="T6" fmla="*/ 0 w 33"/>
                <a:gd name="T7" fmla="*/ 0 h 17"/>
                <a:gd name="T8" fmla="*/ 0 w 33"/>
                <a:gd name="T9" fmla="*/ 2988 h 17"/>
                <a:gd name="T10" fmla="*/ 0 60000 65536"/>
                <a:gd name="T11" fmla="*/ 0 60000 65536"/>
                <a:gd name="T12" fmla="*/ 0 60000 65536"/>
                <a:gd name="T13" fmla="*/ 0 60000 65536"/>
                <a:gd name="T14" fmla="*/ 0 60000 65536"/>
                <a:gd name="T15" fmla="*/ 0 w 33"/>
                <a:gd name="T16" fmla="*/ 0 h 17"/>
                <a:gd name="T17" fmla="*/ 33 w 33"/>
                <a:gd name="T18" fmla="*/ 17 h 17"/>
              </a:gdLst>
              <a:ahLst/>
              <a:cxnLst>
                <a:cxn ang="T10">
                  <a:pos x="T0" y="T1"/>
                </a:cxn>
                <a:cxn ang="T11">
                  <a:pos x="T2" y="T3"/>
                </a:cxn>
                <a:cxn ang="T12">
                  <a:pos x="T4" y="T5"/>
                </a:cxn>
                <a:cxn ang="T13">
                  <a:pos x="T6" y="T7"/>
                </a:cxn>
                <a:cxn ang="T14">
                  <a:pos x="T8" y="T9"/>
                </a:cxn>
              </a:cxnLst>
              <a:rect l="T15" t="T16" r="T17" b="T18"/>
              <a:pathLst>
                <a:path w="33" h="17">
                  <a:moveTo>
                    <a:pt x="0" y="17"/>
                  </a:moveTo>
                  <a:lnTo>
                    <a:pt x="0" y="17"/>
                  </a:lnTo>
                  <a:lnTo>
                    <a:pt x="33" y="17"/>
                  </a:lnTo>
                  <a:lnTo>
                    <a:pt x="0" y="0"/>
                  </a:lnTo>
                  <a:lnTo>
                    <a:pt x="0" y="17"/>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79" name="Freeform 51">
              <a:extLst>
                <a:ext uri="{FF2B5EF4-FFF2-40B4-BE49-F238E27FC236}">
                  <a16:creationId xmlns:a16="http://schemas.microsoft.com/office/drawing/2014/main" id="{D6F88931-5A8D-4F7E-95F3-10160DB1B098}"/>
                </a:ext>
              </a:extLst>
            </p:cNvPr>
            <p:cNvSpPr>
              <a:spLocks/>
            </p:cNvSpPr>
            <p:nvPr/>
          </p:nvSpPr>
          <p:spPr bwMode="auto">
            <a:xfrm>
              <a:off x="6881209" y="9246284"/>
              <a:ext cx="11173" cy="11173"/>
            </a:xfrm>
            <a:custGeom>
              <a:avLst/>
              <a:gdLst>
                <a:gd name="T0" fmla="*/ 0 w 17"/>
                <a:gd name="T1" fmla="*/ 0 h 15"/>
                <a:gd name="T2" fmla="*/ 0 w 17"/>
                <a:gd name="T3" fmla="*/ 0 h 15"/>
                <a:gd name="T4" fmla="*/ 0 w 17"/>
                <a:gd name="T5" fmla="*/ 3387 h 15"/>
                <a:gd name="T6" fmla="*/ 2988 w 17"/>
                <a:gd name="T7" fmla="*/ 0 h 15"/>
                <a:gd name="T8" fmla="*/ 0 w 17"/>
                <a:gd name="T9" fmla="*/ 0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0"/>
                  </a:moveTo>
                  <a:lnTo>
                    <a:pt x="0" y="0"/>
                  </a:lnTo>
                  <a:lnTo>
                    <a:pt x="0" y="15"/>
                  </a:lnTo>
                  <a:lnTo>
                    <a:pt x="17" y="0"/>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80" name="Freeform 52">
              <a:extLst>
                <a:ext uri="{FF2B5EF4-FFF2-40B4-BE49-F238E27FC236}">
                  <a16:creationId xmlns:a16="http://schemas.microsoft.com/office/drawing/2014/main" id="{BA486329-D930-4915-8089-1441B994242F}"/>
                </a:ext>
              </a:extLst>
            </p:cNvPr>
            <p:cNvSpPr>
              <a:spLocks/>
            </p:cNvSpPr>
            <p:nvPr/>
          </p:nvSpPr>
          <p:spPr bwMode="auto">
            <a:xfrm>
              <a:off x="6565581" y="9078696"/>
              <a:ext cx="12571" cy="33519"/>
            </a:xfrm>
            <a:custGeom>
              <a:avLst/>
              <a:gdLst>
                <a:gd name="T0" fmla="*/ 0 w 17"/>
                <a:gd name="T1" fmla="*/ 0 h 48"/>
                <a:gd name="T2" fmla="*/ 0 w 17"/>
                <a:gd name="T3" fmla="*/ 0 h 48"/>
                <a:gd name="T4" fmla="*/ 0 w 17"/>
                <a:gd name="T5" fmla="*/ 2381 h 48"/>
                <a:gd name="T6" fmla="*/ 4202 w 17"/>
                <a:gd name="T7" fmla="*/ 9525 h 48"/>
                <a:gd name="T8" fmla="*/ 4202 w 17"/>
                <a:gd name="T9" fmla="*/ 2381 h 48"/>
                <a:gd name="T10" fmla="*/ 0 w 17"/>
                <a:gd name="T11" fmla="*/ 0 h 48"/>
                <a:gd name="T12" fmla="*/ 0 60000 65536"/>
                <a:gd name="T13" fmla="*/ 0 60000 65536"/>
                <a:gd name="T14" fmla="*/ 0 60000 65536"/>
                <a:gd name="T15" fmla="*/ 0 60000 65536"/>
                <a:gd name="T16" fmla="*/ 0 60000 65536"/>
                <a:gd name="T17" fmla="*/ 0 60000 65536"/>
                <a:gd name="T18" fmla="*/ 0 w 17"/>
                <a:gd name="T19" fmla="*/ 0 h 48"/>
                <a:gd name="T20" fmla="*/ 17 w 1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7" h="48">
                  <a:moveTo>
                    <a:pt x="0" y="0"/>
                  </a:moveTo>
                  <a:lnTo>
                    <a:pt x="0" y="0"/>
                  </a:lnTo>
                  <a:lnTo>
                    <a:pt x="0" y="15"/>
                  </a:lnTo>
                  <a:lnTo>
                    <a:pt x="17" y="48"/>
                  </a:lnTo>
                  <a:lnTo>
                    <a:pt x="17" y="15"/>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81" name="Freeform 53">
              <a:extLst>
                <a:ext uri="{FF2B5EF4-FFF2-40B4-BE49-F238E27FC236}">
                  <a16:creationId xmlns:a16="http://schemas.microsoft.com/office/drawing/2014/main" id="{55C4713E-7287-4A1E-A2D7-12B12D0BAE5C}"/>
                </a:ext>
              </a:extLst>
            </p:cNvPr>
            <p:cNvSpPr>
              <a:spLocks/>
            </p:cNvSpPr>
            <p:nvPr/>
          </p:nvSpPr>
          <p:spPr bwMode="auto">
            <a:xfrm>
              <a:off x="6650775" y="8744912"/>
              <a:ext cx="36311" cy="9776"/>
            </a:xfrm>
            <a:custGeom>
              <a:avLst/>
              <a:gdLst>
                <a:gd name="T0" fmla="*/ 0 w 51"/>
                <a:gd name="T1" fmla="*/ 2084 h 16"/>
                <a:gd name="T2" fmla="*/ 10521 w 51"/>
                <a:gd name="T3" fmla="*/ 0 h 16"/>
                <a:gd name="T4" fmla="*/ 7284 w 51"/>
                <a:gd name="T5" fmla="*/ 0 h 16"/>
                <a:gd name="T6" fmla="*/ 0 w 51"/>
                <a:gd name="T7" fmla="*/ 2084 h 16"/>
                <a:gd name="T8" fmla="*/ 0 60000 65536"/>
                <a:gd name="T9" fmla="*/ 0 60000 65536"/>
                <a:gd name="T10" fmla="*/ 0 60000 65536"/>
                <a:gd name="T11" fmla="*/ 0 60000 65536"/>
                <a:gd name="T12" fmla="*/ 0 w 51"/>
                <a:gd name="T13" fmla="*/ 0 h 16"/>
                <a:gd name="T14" fmla="*/ 51 w 51"/>
                <a:gd name="T15" fmla="*/ 16 h 16"/>
              </a:gdLst>
              <a:ahLst/>
              <a:cxnLst>
                <a:cxn ang="T8">
                  <a:pos x="T0" y="T1"/>
                </a:cxn>
                <a:cxn ang="T9">
                  <a:pos x="T2" y="T3"/>
                </a:cxn>
                <a:cxn ang="T10">
                  <a:pos x="T4" y="T5"/>
                </a:cxn>
                <a:cxn ang="T11">
                  <a:pos x="T6" y="T7"/>
                </a:cxn>
              </a:cxnLst>
              <a:rect l="T12" t="T13" r="T14" b="T15"/>
              <a:pathLst>
                <a:path w="51" h="16">
                  <a:moveTo>
                    <a:pt x="0" y="16"/>
                  </a:moveTo>
                  <a:lnTo>
                    <a:pt x="51" y="0"/>
                  </a:lnTo>
                  <a:lnTo>
                    <a:pt x="34" y="0"/>
                  </a:lnTo>
                  <a:lnTo>
                    <a:pt x="0" y="16"/>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82" name="Freeform 54">
              <a:extLst>
                <a:ext uri="{FF2B5EF4-FFF2-40B4-BE49-F238E27FC236}">
                  <a16:creationId xmlns:a16="http://schemas.microsoft.com/office/drawing/2014/main" id="{ABB348E6-B9B0-4EA2-9713-F2F8D7585FC8}"/>
                </a:ext>
              </a:extLst>
            </p:cNvPr>
            <p:cNvSpPr>
              <a:spLocks/>
            </p:cNvSpPr>
            <p:nvPr/>
          </p:nvSpPr>
          <p:spPr bwMode="auto">
            <a:xfrm>
              <a:off x="6830932" y="8520064"/>
              <a:ext cx="50277" cy="23743"/>
            </a:xfrm>
            <a:custGeom>
              <a:avLst/>
              <a:gdLst>
                <a:gd name="T0" fmla="*/ 0 w 71"/>
                <a:gd name="T1" fmla="*/ 0 h 32"/>
                <a:gd name="T2" fmla="*/ 0 w 71"/>
                <a:gd name="T3" fmla="*/ 0 h 32"/>
                <a:gd name="T4" fmla="*/ 7244 w 71"/>
                <a:gd name="T5" fmla="*/ 7590 h 32"/>
                <a:gd name="T6" fmla="*/ 14489 w 71"/>
                <a:gd name="T7" fmla="*/ 7590 h 32"/>
                <a:gd name="T8" fmla="*/ 7244 w 71"/>
                <a:gd name="T9" fmla="*/ 3374 h 32"/>
                <a:gd name="T10" fmla="*/ 0 w 71"/>
                <a:gd name="T11" fmla="*/ 0 h 32"/>
                <a:gd name="T12" fmla="*/ 0 60000 65536"/>
                <a:gd name="T13" fmla="*/ 0 60000 65536"/>
                <a:gd name="T14" fmla="*/ 0 60000 65536"/>
                <a:gd name="T15" fmla="*/ 0 60000 65536"/>
                <a:gd name="T16" fmla="*/ 0 60000 65536"/>
                <a:gd name="T17" fmla="*/ 0 60000 65536"/>
                <a:gd name="T18" fmla="*/ 0 w 71"/>
                <a:gd name="T19" fmla="*/ 0 h 32"/>
                <a:gd name="T20" fmla="*/ 71 w 71"/>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71" h="32">
                  <a:moveTo>
                    <a:pt x="0" y="0"/>
                  </a:moveTo>
                  <a:lnTo>
                    <a:pt x="0" y="0"/>
                  </a:lnTo>
                  <a:lnTo>
                    <a:pt x="34" y="32"/>
                  </a:lnTo>
                  <a:lnTo>
                    <a:pt x="71" y="32"/>
                  </a:lnTo>
                  <a:lnTo>
                    <a:pt x="34" y="15"/>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83" name="Freeform 55">
              <a:extLst>
                <a:ext uri="{FF2B5EF4-FFF2-40B4-BE49-F238E27FC236}">
                  <a16:creationId xmlns:a16="http://schemas.microsoft.com/office/drawing/2014/main" id="{77AC2736-EC42-4183-BF20-2891D4B48E7B}"/>
                </a:ext>
              </a:extLst>
            </p:cNvPr>
            <p:cNvSpPr>
              <a:spLocks/>
            </p:cNvSpPr>
            <p:nvPr/>
          </p:nvSpPr>
          <p:spPr bwMode="auto">
            <a:xfrm>
              <a:off x="6830932" y="8598272"/>
              <a:ext cx="50277" cy="33519"/>
            </a:xfrm>
            <a:custGeom>
              <a:avLst/>
              <a:gdLst>
                <a:gd name="T0" fmla="*/ 0 w 71"/>
                <a:gd name="T1" fmla="*/ 3969 h 48"/>
                <a:gd name="T2" fmla="*/ 0 w 71"/>
                <a:gd name="T3" fmla="*/ 3969 h 48"/>
                <a:gd name="T4" fmla="*/ 10464 w 71"/>
                <a:gd name="T5" fmla="*/ 9525 h 48"/>
                <a:gd name="T6" fmla="*/ 10464 w 71"/>
                <a:gd name="T7" fmla="*/ 7144 h 48"/>
                <a:gd name="T8" fmla="*/ 14489 w 71"/>
                <a:gd name="T9" fmla="*/ 3969 h 48"/>
                <a:gd name="T10" fmla="*/ 7244 w 71"/>
                <a:gd name="T11" fmla="*/ 3969 h 48"/>
                <a:gd name="T12" fmla="*/ 4025 w 71"/>
                <a:gd name="T13" fmla="*/ 3969 h 48"/>
                <a:gd name="T14" fmla="*/ 4025 w 71"/>
                <a:gd name="T15" fmla="*/ 0 h 48"/>
                <a:gd name="T16" fmla="*/ 0 w 71"/>
                <a:gd name="T17" fmla="*/ 3969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48"/>
                <a:gd name="T29" fmla="*/ 71 w 71"/>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48">
                  <a:moveTo>
                    <a:pt x="0" y="17"/>
                  </a:moveTo>
                  <a:lnTo>
                    <a:pt x="0" y="17"/>
                  </a:lnTo>
                  <a:lnTo>
                    <a:pt x="52" y="48"/>
                  </a:lnTo>
                  <a:lnTo>
                    <a:pt x="52" y="33"/>
                  </a:lnTo>
                  <a:lnTo>
                    <a:pt x="71" y="17"/>
                  </a:lnTo>
                  <a:lnTo>
                    <a:pt x="34" y="17"/>
                  </a:lnTo>
                  <a:lnTo>
                    <a:pt x="17" y="17"/>
                  </a:lnTo>
                  <a:lnTo>
                    <a:pt x="17" y="0"/>
                  </a:lnTo>
                  <a:lnTo>
                    <a:pt x="0" y="17"/>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84" name="Freeform 56">
              <a:extLst>
                <a:ext uri="{FF2B5EF4-FFF2-40B4-BE49-F238E27FC236}">
                  <a16:creationId xmlns:a16="http://schemas.microsoft.com/office/drawing/2014/main" id="{5EDD0DEC-D876-4BDD-B416-59DFF585AECA}"/>
                </a:ext>
              </a:extLst>
            </p:cNvPr>
            <p:cNvSpPr>
              <a:spLocks/>
            </p:cNvSpPr>
            <p:nvPr/>
          </p:nvSpPr>
          <p:spPr bwMode="auto">
            <a:xfrm>
              <a:off x="6927295" y="8476772"/>
              <a:ext cx="122899" cy="134071"/>
            </a:xfrm>
            <a:custGeom>
              <a:avLst/>
              <a:gdLst>
                <a:gd name="T0" fmla="*/ 0 w 175"/>
                <a:gd name="T1" fmla="*/ 28575 h 192"/>
                <a:gd name="T2" fmla="*/ 0 w 175"/>
                <a:gd name="T3" fmla="*/ 28575 h 192"/>
                <a:gd name="T4" fmla="*/ 0 w 175"/>
                <a:gd name="T5" fmla="*/ 31750 h 192"/>
                <a:gd name="T6" fmla="*/ 3991 w 175"/>
                <a:gd name="T7" fmla="*/ 31750 h 192"/>
                <a:gd name="T8" fmla="*/ 20755 w 175"/>
                <a:gd name="T9" fmla="*/ 31750 h 192"/>
                <a:gd name="T10" fmla="*/ 20755 w 175"/>
                <a:gd name="T11" fmla="*/ 34925 h 192"/>
                <a:gd name="T12" fmla="*/ 17562 w 175"/>
                <a:gd name="T13" fmla="*/ 34925 h 192"/>
                <a:gd name="T14" fmla="*/ 20755 w 175"/>
                <a:gd name="T15" fmla="*/ 34925 h 192"/>
                <a:gd name="T16" fmla="*/ 24747 w 175"/>
                <a:gd name="T17" fmla="*/ 31750 h 192"/>
                <a:gd name="T18" fmla="*/ 27940 w 175"/>
                <a:gd name="T19" fmla="*/ 31750 h 192"/>
                <a:gd name="T20" fmla="*/ 27940 w 175"/>
                <a:gd name="T21" fmla="*/ 34925 h 192"/>
                <a:gd name="T22" fmla="*/ 31931 w 175"/>
                <a:gd name="T23" fmla="*/ 34925 h 192"/>
                <a:gd name="T24" fmla="*/ 31931 w 175"/>
                <a:gd name="T25" fmla="*/ 38100 h 192"/>
                <a:gd name="T26" fmla="*/ 35125 w 175"/>
                <a:gd name="T27" fmla="*/ 38100 h 192"/>
                <a:gd name="T28" fmla="*/ 35125 w 175"/>
                <a:gd name="T29" fmla="*/ 31750 h 192"/>
                <a:gd name="T30" fmla="*/ 31931 w 175"/>
                <a:gd name="T31" fmla="*/ 31750 h 192"/>
                <a:gd name="T32" fmla="*/ 35125 w 175"/>
                <a:gd name="T33" fmla="*/ 28575 h 192"/>
                <a:gd name="T34" fmla="*/ 31931 w 175"/>
                <a:gd name="T35" fmla="*/ 31750 h 192"/>
                <a:gd name="T36" fmla="*/ 27940 w 175"/>
                <a:gd name="T37" fmla="*/ 28575 h 192"/>
                <a:gd name="T38" fmla="*/ 35125 w 175"/>
                <a:gd name="T39" fmla="*/ 22225 h 192"/>
                <a:gd name="T40" fmla="*/ 31931 w 175"/>
                <a:gd name="T41" fmla="*/ 24606 h 192"/>
                <a:gd name="T42" fmla="*/ 27940 w 175"/>
                <a:gd name="T43" fmla="*/ 22225 h 192"/>
                <a:gd name="T44" fmla="*/ 31931 w 175"/>
                <a:gd name="T45" fmla="*/ 19050 h 192"/>
                <a:gd name="T46" fmla="*/ 20755 w 175"/>
                <a:gd name="T47" fmla="*/ 19050 h 192"/>
                <a:gd name="T48" fmla="*/ 17562 w 175"/>
                <a:gd name="T49" fmla="*/ 15875 h 192"/>
                <a:gd name="T50" fmla="*/ 20755 w 175"/>
                <a:gd name="T51" fmla="*/ 12700 h 192"/>
                <a:gd name="T52" fmla="*/ 17562 w 175"/>
                <a:gd name="T53" fmla="*/ 12700 h 192"/>
                <a:gd name="T54" fmla="*/ 14369 w 175"/>
                <a:gd name="T55" fmla="*/ 15875 h 192"/>
                <a:gd name="T56" fmla="*/ 20755 w 175"/>
                <a:gd name="T57" fmla="*/ 0 h 192"/>
                <a:gd name="T58" fmla="*/ 14369 w 175"/>
                <a:gd name="T59" fmla="*/ 3175 h 192"/>
                <a:gd name="T60" fmla="*/ 3991 w 175"/>
                <a:gd name="T61" fmla="*/ 22225 h 192"/>
                <a:gd name="T62" fmla="*/ 3991 w 175"/>
                <a:gd name="T63" fmla="*/ 24606 h 192"/>
                <a:gd name="T64" fmla="*/ 0 w 175"/>
                <a:gd name="T65" fmla="*/ 28575 h 1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5"/>
                <a:gd name="T100" fmla="*/ 0 h 192"/>
                <a:gd name="T101" fmla="*/ 175 w 175"/>
                <a:gd name="T102" fmla="*/ 192 h 1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5" h="192">
                  <a:moveTo>
                    <a:pt x="0" y="144"/>
                  </a:moveTo>
                  <a:lnTo>
                    <a:pt x="0" y="144"/>
                  </a:lnTo>
                  <a:lnTo>
                    <a:pt x="0" y="160"/>
                  </a:lnTo>
                  <a:lnTo>
                    <a:pt x="17" y="160"/>
                  </a:lnTo>
                  <a:lnTo>
                    <a:pt x="104" y="160"/>
                  </a:lnTo>
                  <a:lnTo>
                    <a:pt x="104" y="175"/>
                  </a:lnTo>
                  <a:lnTo>
                    <a:pt x="86" y="175"/>
                  </a:lnTo>
                  <a:lnTo>
                    <a:pt x="104" y="175"/>
                  </a:lnTo>
                  <a:lnTo>
                    <a:pt x="121" y="160"/>
                  </a:lnTo>
                  <a:lnTo>
                    <a:pt x="140" y="160"/>
                  </a:lnTo>
                  <a:lnTo>
                    <a:pt x="140" y="175"/>
                  </a:lnTo>
                  <a:lnTo>
                    <a:pt x="157" y="175"/>
                  </a:lnTo>
                  <a:lnTo>
                    <a:pt x="157" y="192"/>
                  </a:lnTo>
                  <a:lnTo>
                    <a:pt x="175" y="192"/>
                  </a:lnTo>
                  <a:lnTo>
                    <a:pt x="175" y="160"/>
                  </a:lnTo>
                  <a:lnTo>
                    <a:pt x="157" y="160"/>
                  </a:lnTo>
                  <a:lnTo>
                    <a:pt x="175" y="144"/>
                  </a:lnTo>
                  <a:lnTo>
                    <a:pt x="157" y="160"/>
                  </a:lnTo>
                  <a:lnTo>
                    <a:pt x="140" y="144"/>
                  </a:lnTo>
                  <a:lnTo>
                    <a:pt x="175" y="112"/>
                  </a:lnTo>
                  <a:lnTo>
                    <a:pt x="157" y="127"/>
                  </a:lnTo>
                  <a:lnTo>
                    <a:pt x="140" y="112"/>
                  </a:lnTo>
                  <a:lnTo>
                    <a:pt x="157" y="96"/>
                  </a:lnTo>
                  <a:lnTo>
                    <a:pt x="104" y="96"/>
                  </a:lnTo>
                  <a:lnTo>
                    <a:pt x="86" y="79"/>
                  </a:lnTo>
                  <a:lnTo>
                    <a:pt x="104" y="64"/>
                  </a:lnTo>
                  <a:lnTo>
                    <a:pt x="86" y="64"/>
                  </a:lnTo>
                  <a:lnTo>
                    <a:pt x="69" y="79"/>
                  </a:lnTo>
                  <a:lnTo>
                    <a:pt x="104" y="0"/>
                  </a:lnTo>
                  <a:lnTo>
                    <a:pt x="69" y="16"/>
                  </a:lnTo>
                  <a:lnTo>
                    <a:pt x="17" y="112"/>
                  </a:lnTo>
                  <a:lnTo>
                    <a:pt x="17" y="127"/>
                  </a:lnTo>
                  <a:lnTo>
                    <a:pt x="0" y="144"/>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85" name="Freeform 59">
              <a:extLst>
                <a:ext uri="{FF2B5EF4-FFF2-40B4-BE49-F238E27FC236}">
                  <a16:creationId xmlns:a16="http://schemas.microsoft.com/office/drawing/2014/main" id="{E4C35DEF-BB31-4165-8FFB-5B343C79A3F0}"/>
                </a:ext>
              </a:extLst>
            </p:cNvPr>
            <p:cNvSpPr>
              <a:spLocks/>
            </p:cNvSpPr>
            <p:nvPr/>
          </p:nvSpPr>
          <p:spPr bwMode="auto">
            <a:xfrm>
              <a:off x="6578151" y="9045177"/>
              <a:ext cx="12571" cy="22344"/>
            </a:xfrm>
            <a:custGeom>
              <a:avLst/>
              <a:gdLst>
                <a:gd name="T0" fmla="*/ 0 w 17"/>
                <a:gd name="T1" fmla="*/ 0 h 31"/>
                <a:gd name="T2" fmla="*/ 0 w 17"/>
                <a:gd name="T3" fmla="*/ 0 h 31"/>
                <a:gd name="T4" fmla="*/ 4202 w 17"/>
                <a:gd name="T5" fmla="*/ 3277 h 31"/>
                <a:gd name="T6" fmla="*/ 4202 w 17"/>
                <a:gd name="T7" fmla="*/ 6555 h 31"/>
                <a:gd name="T8" fmla="*/ 0 60000 65536"/>
                <a:gd name="T9" fmla="*/ 0 60000 65536"/>
                <a:gd name="T10" fmla="*/ 0 60000 65536"/>
                <a:gd name="T11" fmla="*/ 0 60000 65536"/>
                <a:gd name="T12" fmla="*/ 0 w 17"/>
                <a:gd name="T13" fmla="*/ 0 h 31"/>
                <a:gd name="T14" fmla="*/ 17 w 17"/>
                <a:gd name="T15" fmla="*/ 31 h 31"/>
              </a:gdLst>
              <a:ahLst/>
              <a:cxnLst>
                <a:cxn ang="T8">
                  <a:pos x="T0" y="T1"/>
                </a:cxn>
                <a:cxn ang="T9">
                  <a:pos x="T2" y="T3"/>
                </a:cxn>
                <a:cxn ang="T10">
                  <a:pos x="T4" y="T5"/>
                </a:cxn>
                <a:cxn ang="T11">
                  <a:pos x="T6" y="T7"/>
                </a:cxn>
              </a:cxnLst>
              <a:rect l="T12" t="T13" r="T14" b="T15"/>
              <a:pathLst>
                <a:path w="17" h="31">
                  <a:moveTo>
                    <a:pt x="0" y="0"/>
                  </a:moveTo>
                  <a:lnTo>
                    <a:pt x="0" y="0"/>
                  </a:lnTo>
                  <a:lnTo>
                    <a:pt x="17" y="15"/>
                  </a:lnTo>
                  <a:lnTo>
                    <a:pt x="17" y="31"/>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86" name="Freeform 60">
              <a:extLst>
                <a:ext uri="{FF2B5EF4-FFF2-40B4-BE49-F238E27FC236}">
                  <a16:creationId xmlns:a16="http://schemas.microsoft.com/office/drawing/2014/main" id="{E888057C-B1D4-4513-BED0-0DB85DAFBC0B}"/>
                </a:ext>
              </a:extLst>
            </p:cNvPr>
            <p:cNvSpPr>
              <a:spLocks/>
            </p:cNvSpPr>
            <p:nvPr/>
          </p:nvSpPr>
          <p:spPr bwMode="auto">
            <a:xfrm>
              <a:off x="6590720" y="9067521"/>
              <a:ext cx="11173" cy="22344"/>
            </a:xfrm>
            <a:custGeom>
              <a:avLst/>
              <a:gdLst>
                <a:gd name="T0" fmla="*/ 0 w 17"/>
                <a:gd name="T1" fmla="*/ 0 h 32"/>
                <a:gd name="T2" fmla="*/ 0 w 17"/>
                <a:gd name="T3" fmla="*/ 0 h 32"/>
                <a:gd name="T4" fmla="*/ 2988 w 17"/>
                <a:gd name="T5" fmla="*/ 3175 h 32"/>
                <a:gd name="T6" fmla="*/ 2988 w 17"/>
                <a:gd name="T7" fmla="*/ 635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0" y="0"/>
                  </a:lnTo>
                  <a:lnTo>
                    <a:pt x="17" y="17"/>
                  </a:lnTo>
                  <a:lnTo>
                    <a:pt x="17" y="32"/>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87" name="Freeform 61">
              <a:extLst>
                <a:ext uri="{FF2B5EF4-FFF2-40B4-BE49-F238E27FC236}">
                  <a16:creationId xmlns:a16="http://schemas.microsoft.com/office/drawing/2014/main" id="{3D65F3F4-2A7B-4CC3-BBB7-1B53871D921C}"/>
                </a:ext>
              </a:extLst>
            </p:cNvPr>
            <p:cNvSpPr>
              <a:spLocks/>
            </p:cNvSpPr>
            <p:nvPr/>
          </p:nvSpPr>
          <p:spPr bwMode="auto">
            <a:xfrm>
              <a:off x="6638203" y="9123384"/>
              <a:ext cx="12571" cy="11173"/>
            </a:xfrm>
            <a:custGeom>
              <a:avLst/>
              <a:gdLst>
                <a:gd name="T0" fmla="*/ 0 w 18"/>
                <a:gd name="T1" fmla="*/ 0 h 16"/>
                <a:gd name="T2" fmla="*/ 0 w 18"/>
                <a:gd name="T3" fmla="*/ 0 h 16"/>
                <a:gd name="T4" fmla="*/ 3969 w 18"/>
                <a:gd name="T5" fmla="*/ 3175 h 16"/>
                <a:gd name="T6" fmla="*/ 0 w 18"/>
                <a:gd name="T7" fmla="*/ 3175 h 16"/>
                <a:gd name="T8" fmla="*/ 0 60000 65536"/>
                <a:gd name="T9" fmla="*/ 0 60000 65536"/>
                <a:gd name="T10" fmla="*/ 0 60000 65536"/>
                <a:gd name="T11" fmla="*/ 0 60000 65536"/>
                <a:gd name="T12" fmla="*/ 0 w 18"/>
                <a:gd name="T13" fmla="*/ 0 h 16"/>
                <a:gd name="T14" fmla="*/ 18 w 18"/>
                <a:gd name="T15" fmla="*/ 16 h 16"/>
              </a:gdLst>
              <a:ahLst/>
              <a:cxnLst>
                <a:cxn ang="T8">
                  <a:pos x="T0" y="T1"/>
                </a:cxn>
                <a:cxn ang="T9">
                  <a:pos x="T2" y="T3"/>
                </a:cxn>
                <a:cxn ang="T10">
                  <a:pos x="T4" y="T5"/>
                </a:cxn>
                <a:cxn ang="T11">
                  <a:pos x="T6" y="T7"/>
                </a:cxn>
              </a:cxnLst>
              <a:rect l="T12" t="T13" r="T14" b="T15"/>
              <a:pathLst>
                <a:path w="18" h="16">
                  <a:moveTo>
                    <a:pt x="0" y="0"/>
                  </a:moveTo>
                  <a:lnTo>
                    <a:pt x="0" y="0"/>
                  </a:lnTo>
                  <a:lnTo>
                    <a:pt x="18" y="16"/>
                  </a:lnTo>
                  <a:lnTo>
                    <a:pt x="0" y="16"/>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88" name="Freeform 62">
              <a:extLst>
                <a:ext uri="{FF2B5EF4-FFF2-40B4-BE49-F238E27FC236}">
                  <a16:creationId xmlns:a16="http://schemas.microsoft.com/office/drawing/2014/main" id="{D6667C94-08C1-4E00-BD39-1BAA2D7C4D89}"/>
                </a:ext>
              </a:extLst>
            </p:cNvPr>
            <p:cNvSpPr>
              <a:spLocks/>
            </p:cNvSpPr>
            <p:nvPr/>
          </p:nvSpPr>
          <p:spPr bwMode="auto">
            <a:xfrm>
              <a:off x="6675912" y="9145729"/>
              <a:ext cx="22345" cy="0"/>
            </a:xfrm>
            <a:custGeom>
              <a:avLst/>
              <a:gdLst>
                <a:gd name="T0" fmla="*/ 0 w 33"/>
                <a:gd name="T1" fmla="*/ 0 w 33"/>
                <a:gd name="T2" fmla="*/ 2309 w 33"/>
                <a:gd name="T3" fmla="*/ 6158 w 33"/>
                <a:gd name="T4" fmla="*/ 0 60000 65536"/>
                <a:gd name="T5" fmla="*/ 0 60000 65536"/>
                <a:gd name="T6" fmla="*/ 0 60000 65536"/>
                <a:gd name="T7" fmla="*/ 0 60000 65536"/>
                <a:gd name="T8" fmla="*/ 0 w 33"/>
                <a:gd name="T9" fmla="*/ 33 w 33"/>
              </a:gdLst>
              <a:ahLst/>
              <a:cxnLst>
                <a:cxn ang="T4">
                  <a:pos x="T0" y="0"/>
                </a:cxn>
                <a:cxn ang="T5">
                  <a:pos x="T1" y="0"/>
                </a:cxn>
                <a:cxn ang="T6">
                  <a:pos x="T2" y="0"/>
                </a:cxn>
                <a:cxn ang="T7">
                  <a:pos x="T3" y="0"/>
                </a:cxn>
              </a:cxnLst>
              <a:rect l="T8" t="0" r="T9" b="0"/>
              <a:pathLst>
                <a:path w="33">
                  <a:moveTo>
                    <a:pt x="0" y="0"/>
                  </a:moveTo>
                  <a:lnTo>
                    <a:pt x="0" y="0"/>
                  </a:lnTo>
                  <a:lnTo>
                    <a:pt x="15" y="0"/>
                  </a:lnTo>
                  <a:lnTo>
                    <a:pt x="33"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89" name="Freeform 68">
              <a:extLst>
                <a:ext uri="{FF2B5EF4-FFF2-40B4-BE49-F238E27FC236}">
                  <a16:creationId xmlns:a16="http://schemas.microsoft.com/office/drawing/2014/main" id="{CE456C99-66B9-4797-97D3-525306806EFE}"/>
                </a:ext>
              </a:extLst>
            </p:cNvPr>
            <p:cNvSpPr>
              <a:spLocks/>
            </p:cNvSpPr>
            <p:nvPr/>
          </p:nvSpPr>
          <p:spPr bwMode="auto">
            <a:xfrm>
              <a:off x="6312801" y="9536769"/>
              <a:ext cx="11173" cy="22344"/>
            </a:xfrm>
            <a:custGeom>
              <a:avLst/>
              <a:gdLst>
                <a:gd name="T0" fmla="*/ 0 w 15"/>
                <a:gd name="T1" fmla="*/ 0 h 33"/>
                <a:gd name="T2" fmla="*/ 0 w 15"/>
                <a:gd name="T3" fmla="*/ 0 h 33"/>
                <a:gd name="T4" fmla="*/ 3387 w 15"/>
                <a:gd name="T5" fmla="*/ 3079 h 33"/>
                <a:gd name="T6" fmla="*/ 0 w 15"/>
                <a:gd name="T7" fmla="*/ 3079 h 33"/>
                <a:gd name="T8" fmla="*/ 3387 w 15"/>
                <a:gd name="T9" fmla="*/ 6158 h 33"/>
                <a:gd name="T10" fmla="*/ 3387 w 15"/>
                <a:gd name="T11" fmla="*/ 3079 h 33"/>
                <a:gd name="T12" fmla="*/ 0 w 15"/>
                <a:gd name="T13" fmla="*/ 0 h 33"/>
                <a:gd name="T14" fmla="*/ 0 60000 65536"/>
                <a:gd name="T15" fmla="*/ 0 60000 65536"/>
                <a:gd name="T16" fmla="*/ 0 60000 65536"/>
                <a:gd name="T17" fmla="*/ 0 60000 65536"/>
                <a:gd name="T18" fmla="*/ 0 60000 65536"/>
                <a:gd name="T19" fmla="*/ 0 60000 65536"/>
                <a:gd name="T20" fmla="*/ 0 60000 65536"/>
                <a:gd name="T21" fmla="*/ 0 w 15"/>
                <a:gd name="T22" fmla="*/ 0 h 33"/>
                <a:gd name="T23" fmla="*/ 15 w 1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3">
                  <a:moveTo>
                    <a:pt x="0" y="0"/>
                  </a:moveTo>
                  <a:lnTo>
                    <a:pt x="0" y="0"/>
                  </a:lnTo>
                  <a:lnTo>
                    <a:pt x="15" y="18"/>
                  </a:lnTo>
                  <a:lnTo>
                    <a:pt x="0" y="18"/>
                  </a:lnTo>
                  <a:lnTo>
                    <a:pt x="15" y="33"/>
                  </a:lnTo>
                  <a:lnTo>
                    <a:pt x="15" y="18"/>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90" name="Freeform 69">
              <a:extLst>
                <a:ext uri="{FF2B5EF4-FFF2-40B4-BE49-F238E27FC236}">
                  <a16:creationId xmlns:a16="http://schemas.microsoft.com/office/drawing/2014/main" id="{69681825-C1C8-434D-B992-B696E2C608DA}"/>
                </a:ext>
              </a:extLst>
            </p:cNvPr>
            <p:cNvSpPr>
              <a:spLocks/>
            </p:cNvSpPr>
            <p:nvPr/>
          </p:nvSpPr>
          <p:spPr bwMode="auto">
            <a:xfrm>
              <a:off x="6638204" y="10339804"/>
              <a:ext cx="23743" cy="46087"/>
            </a:xfrm>
            <a:custGeom>
              <a:avLst/>
              <a:gdLst>
                <a:gd name="T0" fmla="*/ 3084 w 35"/>
                <a:gd name="T1" fmla="*/ 0 h 65"/>
                <a:gd name="T2" fmla="*/ 3084 w 35"/>
                <a:gd name="T3" fmla="*/ 0 h 65"/>
                <a:gd name="T4" fmla="*/ 0 w 35"/>
                <a:gd name="T5" fmla="*/ 9672 h 65"/>
                <a:gd name="T6" fmla="*/ 3084 w 35"/>
                <a:gd name="T7" fmla="*/ 13701 h 65"/>
                <a:gd name="T8" fmla="*/ 6169 w 35"/>
                <a:gd name="T9" fmla="*/ 4030 h 65"/>
                <a:gd name="T10" fmla="*/ 3084 w 35"/>
                <a:gd name="T11" fmla="*/ 0 h 65"/>
                <a:gd name="T12" fmla="*/ 0 60000 65536"/>
                <a:gd name="T13" fmla="*/ 0 60000 65536"/>
                <a:gd name="T14" fmla="*/ 0 60000 65536"/>
                <a:gd name="T15" fmla="*/ 0 60000 65536"/>
                <a:gd name="T16" fmla="*/ 0 60000 65536"/>
                <a:gd name="T17" fmla="*/ 0 60000 65536"/>
                <a:gd name="T18" fmla="*/ 0 w 35"/>
                <a:gd name="T19" fmla="*/ 0 h 65"/>
                <a:gd name="T20" fmla="*/ 35 w 35"/>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35" h="65">
                  <a:moveTo>
                    <a:pt x="18" y="0"/>
                  </a:moveTo>
                  <a:lnTo>
                    <a:pt x="18" y="0"/>
                  </a:lnTo>
                  <a:lnTo>
                    <a:pt x="0" y="48"/>
                  </a:lnTo>
                  <a:lnTo>
                    <a:pt x="18" y="65"/>
                  </a:lnTo>
                  <a:lnTo>
                    <a:pt x="35" y="17"/>
                  </a:lnTo>
                  <a:lnTo>
                    <a:pt x="18"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91" name="Freeform 71">
              <a:extLst>
                <a:ext uri="{FF2B5EF4-FFF2-40B4-BE49-F238E27FC236}">
                  <a16:creationId xmlns:a16="http://schemas.microsoft.com/office/drawing/2014/main" id="{B67B87D7-4074-4EAB-BCA0-C18FDEA49EC5}"/>
                </a:ext>
              </a:extLst>
            </p:cNvPr>
            <p:cNvSpPr>
              <a:spLocks/>
            </p:cNvSpPr>
            <p:nvPr/>
          </p:nvSpPr>
          <p:spPr bwMode="auto">
            <a:xfrm>
              <a:off x="6614463" y="9853795"/>
              <a:ext cx="156417" cy="814205"/>
            </a:xfrm>
            <a:custGeom>
              <a:avLst/>
              <a:gdLst>
                <a:gd name="T0" fmla="*/ 27781 w 224"/>
                <a:gd name="T1" fmla="*/ 3172 h 1167"/>
                <a:gd name="T2" fmla="*/ 38100 w 224"/>
                <a:gd name="T3" fmla="*/ 9517 h 1167"/>
                <a:gd name="T4" fmla="*/ 41275 w 224"/>
                <a:gd name="T5" fmla="*/ 28551 h 1167"/>
                <a:gd name="T6" fmla="*/ 44450 w 224"/>
                <a:gd name="T7" fmla="*/ 34102 h 1167"/>
                <a:gd name="T8" fmla="*/ 41275 w 224"/>
                <a:gd name="T9" fmla="*/ 47584 h 1167"/>
                <a:gd name="T10" fmla="*/ 27781 w 224"/>
                <a:gd name="T11" fmla="*/ 76135 h 1167"/>
                <a:gd name="T12" fmla="*/ 27781 w 224"/>
                <a:gd name="T13" fmla="*/ 97548 h 1167"/>
                <a:gd name="T14" fmla="*/ 23812 w 224"/>
                <a:gd name="T15" fmla="*/ 107064 h 1167"/>
                <a:gd name="T16" fmla="*/ 20638 w 224"/>
                <a:gd name="T17" fmla="*/ 126098 h 1167"/>
                <a:gd name="T18" fmla="*/ 20638 w 224"/>
                <a:gd name="T19" fmla="*/ 145132 h 1167"/>
                <a:gd name="T20" fmla="*/ 23812 w 224"/>
                <a:gd name="T21" fmla="*/ 157821 h 1167"/>
                <a:gd name="T22" fmla="*/ 20638 w 224"/>
                <a:gd name="T23" fmla="*/ 161786 h 1167"/>
                <a:gd name="T24" fmla="*/ 20638 w 224"/>
                <a:gd name="T25" fmla="*/ 173682 h 1167"/>
                <a:gd name="T26" fmla="*/ 17463 w 224"/>
                <a:gd name="T27" fmla="*/ 186371 h 1167"/>
                <a:gd name="T28" fmla="*/ 14288 w 224"/>
                <a:gd name="T29" fmla="*/ 202233 h 1167"/>
                <a:gd name="T30" fmla="*/ 17463 w 224"/>
                <a:gd name="T31" fmla="*/ 202233 h 1167"/>
                <a:gd name="T32" fmla="*/ 20638 w 224"/>
                <a:gd name="T33" fmla="*/ 214922 h 1167"/>
                <a:gd name="T34" fmla="*/ 38100 w 224"/>
                <a:gd name="T35" fmla="*/ 214922 h 1167"/>
                <a:gd name="T36" fmla="*/ 34131 w 224"/>
                <a:gd name="T37" fmla="*/ 214922 h 1167"/>
                <a:gd name="T38" fmla="*/ 27781 w 224"/>
                <a:gd name="T39" fmla="*/ 221267 h 1167"/>
                <a:gd name="T40" fmla="*/ 23812 w 224"/>
                <a:gd name="T41" fmla="*/ 230783 h 1167"/>
                <a:gd name="T42" fmla="*/ 23812 w 224"/>
                <a:gd name="T43" fmla="*/ 224439 h 1167"/>
                <a:gd name="T44" fmla="*/ 17463 w 224"/>
                <a:gd name="T45" fmla="*/ 224439 h 1167"/>
                <a:gd name="T46" fmla="*/ 14288 w 224"/>
                <a:gd name="T47" fmla="*/ 218887 h 1167"/>
                <a:gd name="T48" fmla="*/ 7144 w 224"/>
                <a:gd name="T49" fmla="*/ 214922 h 1167"/>
                <a:gd name="T50" fmla="*/ 3969 w 224"/>
                <a:gd name="T51" fmla="*/ 214922 h 1167"/>
                <a:gd name="T52" fmla="*/ 7144 w 224"/>
                <a:gd name="T53" fmla="*/ 211750 h 1167"/>
                <a:gd name="T54" fmla="*/ 7144 w 224"/>
                <a:gd name="T55" fmla="*/ 205405 h 1167"/>
                <a:gd name="T56" fmla="*/ 3969 w 224"/>
                <a:gd name="T57" fmla="*/ 211750 h 1167"/>
                <a:gd name="T58" fmla="*/ 7144 w 224"/>
                <a:gd name="T59" fmla="*/ 205405 h 1167"/>
                <a:gd name="T60" fmla="*/ 3969 w 224"/>
                <a:gd name="T61" fmla="*/ 205405 h 1167"/>
                <a:gd name="T62" fmla="*/ 0 w 224"/>
                <a:gd name="T63" fmla="*/ 195888 h 1167"/>
                <a:gd name="T64" fmla="*/ 3969 w 224"/>
                <a:gd name="T65" fmla="*/ 183199 h 1167"/>
                <a:gd name="T66" fmla="*/ 7144 w 224"/>
                <a:gd name="T67" fmla="*/ 186371 h 1167"/>
                <a:gd name="T68" fmla="*/ 3969 w 224"/>
                <a:gd name="T69" fmla="*/ 173682 h 1167"/>
                <a:gd name="T70" fmla="*/ 7144 w 224"/>
                <a:gd name="T71" fmla="*/ 171303 h 1167"/>
                <a:gd name="T72" fmla="*/ 7144 w 224"/>
                <a:gd name="T73" fmla="*/ 167338 h 1167"/>
                <a:gd name="T74" fmla="*/ 10319 w 224"/>
                <a:gd name="T75" fmla="*/ 154649 h 1167"/>
                <a:gd name="T76" fmla="*/ 10319 w 224"/>
                <a:gd name="T77" fmla="*/ 161786 h 1167"/>
                <a:gd name="T78" fmla="*/ 17463 w 224"/>
                <a:gd name="T79" fmla="*/ 142753 h 1167"/>
                <a:gd name="T80" fmla="*/ 14288 w 224"/>
                <a:gd name="T81" fmla="*/ 138787 h 1167"/>
                <a:gd name="T82" fmla="*/ 10319 w 224"/>
                <a:gd name="T83" fmla="*/ 126098 h 1167"/>
                <a:gd name="T84" fmla="*/ 10319 w 224"/>
                <a:gd name="T85" fmla="*/ 114202 h 1167"/>
                <a:gd name="T86" fmla="*/ 23812 w 224"/>
                <a:gd name="T87" fmla="*/ 81686 h 1167"/>
                <a:gd name="T88" fmla="*/ 23812 w 224"/>
                <a:gd name="T89" fmla="*/ 66618 h 1167"/>
                <a:gd name="T90" fmla="*/ 27781 w 224"/>
                <a:gd name="T91" fmla="*/ 47584 h 1167"/>
                <a:gd name="T92" fmla="*/ 30956 w 224"/>
                <a:gd name="T93" fmla="*/ 19034 h 11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4"/>
                <a:gd name="T142" fmla="*/ 0 h 1167"/>
                <a:gd name="T143" fmla="*/ 224 w 224"/>
                <a:gd name="T144" fmla="*/ 1167 h 116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4" h="1167">
                  <a:moveTo>
                    <a:pt x="138" y="16"/>
                  </a:moveTo>
                  <a:lnTo>
                    <a:pt x="138" y="16"/>
                  </a:lnTo>
                  <a:lnTo>
                    <a:pt x="172" y="0"/>
                  </a:lnTo>
                  <a:lnTo>
                    <a:pt x="190" y="48"/>
                  </a:lnTo>
                  <a:lnTo>
                    <a:pt x="190" y="64"/>
                  </a:lnTo>
                  <a:lnTo>
                    <a:pt x="207" y="144"/>
                  </a:lnTo>
                  <a:lnTo>
                    <a:pt x="224" y="144"/>
                  </a:lnTo>
                  <a:lnTo>
                    <a:pt x="224" y="175"/>
                  </a:lnTo>
                  <a:lnTo>
                    <a:pt x="190" y="192"/>
                  </a:lnTo>
                  <a:lnTo>
                    <a:pt x="207" y="240"/>
                  </a:lnTo>
                  <a:lnTo>
                    <a:pt x="172" y="288"/>
                  </a:lnTo>
                  <a:lnTo>
                    <a:pt x="138" y="384"/>
                  </a:lnTo>
                  <a:lnTo>
                    <a:pt x="155" y="447"/>
                  </a:lnTo>
                  <a:lnTo>
                    <a:pt x="138" y="495"/>
                  </a:lnTo>
                  <a:lnTo>
                    <a:pt x="138" y="528"/>
                  </a:lnTo>
                  <a:lnTo>
                    <a:pt x="121" y="543"/>
                  </a:lnTo>
                  <a:lnTo>
                    <a:pt x="121" y="607"/>
                  </a:lnTo>
                  <a:lnTo>
                    <a:pt x="103" y="639"/>
                  </a:lnTo>
                  <a:lnTo>
                    <a:pt x="103" y="703"/>
                  </a:lnTo>
                  <a:lnTo>
                    <a:pt x="103" y="735"/>
                  </a:lnTo>
                  <a:lnTo>
                    <a:pt x="103" y="799"/>
                  </a:lnTo>
                  <a:lnTo>
                    <a:pt x="121" y="799"/>
                  </a:lnTo>
                  <a:lnTo>
                    <a:pt x="121" y="816"/>
                  </a:lnTo>
                  <a:lnTo>
                    <a:pt x="103" y="816"/>
                  </a:lnTo>
                  <a:lnTo>
                    <a:pt x="121" y="816"/>
                  </a:lnTo>
                  <a:lnTo>
                    <a:pt x="103" y="879"/>
                  </a:lnTo>
                  <a:lnTo>
                    <a:pt x="86" y="912"/>
                  </a:lnTo>
                  <a:lnTo>
                    <a:pt x="86" y="942"/>
                  </a:lnTo>
                  <a:lnTo>
                    <a:pt x="69" y="990"/>
                  </a:lnTo>
                  <a:lnTo>
                    <a:pt x="69" y="1023"/>
                  </a:lnTo>
                  <a:lnTo>
                    <a:pt x="69" y="1038"/>
                  </a:lnTo>
                  <a:lnTo>
                    <a:pt x="86" y="1023"/>
                  </a:lnTo>
                  <a:lnTo>
                    <a:pt x="86" y="1071"/>
                  </a:lnTo>
                  <a:lnTo>
                    <a:pt x="103" y="1086"/>
                  </a:lnTo>
                  <a:lnTo>
                    <a:pt x="155" y="1086"/>
                  </a:lnTo>
                  <a:lnTo>
                    <a:pt x="190" y="1086"/>
                  </a:lnTo>
                  <a:lnTo>
                    <a:pt x="190" y="1104"/>
                  </a:lnTo>
                  <a:lnTo>
                    <a:pt x="172" y="1086"/>
                  </a:lnTo>
                  <a:lnTo>
                    <a:pt x="172" y="1104"/>
                  </a:lnTo>
                  <a:lnTo>
                    <a:pt x="138" y="1119"/>
                  </a:lnTo>
                  <a:lnTo>
                    <a:pt x="138" y="1152"/>
                  </a:lnTo>
                  <a:lnTo>
                    <a:pt x="121" y="1167"/>
                  </a:lnTo>
                  <a:lnTo>
                    <a:pt x="103" y="1134"/>
                  </a:lnTo>
                  <a:lnTo>
                    <a:pt x="121" y="1134"/>
                  </a:lnTo>
                  <a:lnTo>
                    <a:pt x="121" y="1119"/>
                  </a:lnTo>
                  <a:lnTo>
                    <a:pt x="86" y="1134"/>
                  </a:lnTo>
                  <a:lnTo>
                    <a:pt x="69" y="1119"/>
                  </a:lnTo>
                  <a:lnTo>
                    <a:pt x="69" y="1104"/>
                  </a:lnTo>
                  <a:lnTo>
                    <a:pt x="52" y="1104"/>
                  </a:lnTo>
                  <a:lnTo>
                    <a:pt x="34" y="1086"/>
                  </a:lnTo>
                  <a:lnTo>
                    <a:pt x="34" y="1104"/>
                  </a:lnTo>
                  <a:lnTo>
                    <a:pt x="17" y="1086"/>
                  </a:lnTo>
                  <a:lnTo>
                    <a:pt x="17" y="1071"/>
                  </a:lnTo>
                  <a:lnTo>
                    <a:pt x="34" y="1071"/>
                  </a:lnTo>
                  <a:lnTo>
                    <a:pt x="34" y="1056"/>
                  </a:lnTo>
                  <a:lnTo>
                    <a:pt x="34" y="1038"/>
                  </a:lnTo>
                  <a:lnTo>
                    <a:pt x="34" y="1056"/>
                  </a:lnTo>
                  <a:lnTo>
                    <a:pt x="17" y="1071"/>
                  </a:lnTo>
                  <a:lnTo>
                    <a:pt x="17" y="1023"/>
                  </a:lnTo>
                  <a:lnTo>
                    <a:pt x="34" y="1038"/>
                  </a:lnTo>
                  <a:lnTo>
                    <a:pt x="34" y="1008"/>
                  </a:lnTo>
                  <a:lnTo>
                    <a:pt x="17" y="1038"/>
                  </a:lnTo>
                  <a:lnTo>
                    <a:pt x="17" y="1008"/>
                  </a:lnTo>
                  <a:lnTo>
                    <a:pt x="0" y="990"/>
                  </a:lnTo>
                  <a:lnTo>
                    <a:pt x="0" y="975"/>
                  </a:lnTo>
                  <a:lnTo>
                    <a:pt x="17" y="927"/>
                  </a:lnTo>
                  <a:lnTo>
                    <a:pt x="17" y="912"/>
                  </a:lnTo>
                  <a:lnTo>
                    <a:pt x="34" y="942"/>
                  </a:lnTo>
                  <a:lnTo>
                    <a:pt x="52" y="879"/>
                  </a:lnTo>
                  <a:lnTo>
                    <a:pt x="17" y="879"/>
                  </a:lnTo>
                  <a:lnTo>
                    <a:pt x="0" y="879"/>
                  </a:lnTo>
                  <a:lnTo>
                    <a:pt x="34" y="864"/>
                  </a:lnTo>
                  <a:lnTo>
                    <a:pt x="17" y="846"/>
                  </a:lnTo>
                  <a:lnTo>
                    <a:pt x="34" y="846"/>
                  </a:lnTo>
                  <a:lnTo>
                    <a:pt x="34" y="799"/>
                  </a:lnTo>
                  <a:lnTo>
                    <a:pt x="52" y="783"/>
                  </a:lnTo>
                  <a:lnTo>
                    <a:pt x="69" y="783"/>
                  </a:lnTo>
                  <a:lnTo>
                    <a:pt x="52" y="816"/>
                  </a:lnTo>
                  <a:lnTo>
                    <a:pt x="52" y="831"/>
                  </a:lnTo>
                  <a:lnTo>
                    <a:pt x="86" y="720"/>
                  </a:lnTo>
                  <a:lnTo>
                    <a:pt x="86" y="703"/>
                  </a:lnTo>
                  <a:lnTo>
                    <a:pt x="69" y="703"/>
                  </a:lnTo>
                  <a:lnTo>
                    <a:pt x="52" y="687"/>
                  </a:lnTo>
                  <a:lnTo>
                    <a:pt x="52" y="639"/>
                  </a:lnTo>
                  <a:lnTo>
                    <a:pt x="69" y="624"/>
                  </a:lnTo>
                  <a:lnTo>
                    <a:pt x="52" y="576"/>
                  </a:lnTo>
                  <a:lnTo>
                    <a:pt x="69" y="559"/>
                  </a:lnTo>
                  <a:lnTo>
                    <a:pt x="121" y="415"/>
                  </a:lnTo>
                  <a:lnTo>
                    <a:pt x="103" y="367"/>
                  </a:lnTo>
                  <a:lnTo>
                    <a:pt x="121" y="336"/>
                  </a:lnTo>
                  <a:lnTo>
                    <a:pt x="121" y="303"/>
                  </a:lnTo>
                  <a:lnTo>
                    <a:pt x="138" y="240"/>
                  </a:lnTo>
                  <a:lnTo>
                    <a:pt x="138" y="144"/>
                  </a:lnTo>
                  <a:lnTo>
                    <a:pt x="155" y="96"/>
                  </a:lnTo>
                  <a:lnTo>
                    <a:pt x="138" y="16"/>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92" name="Freeform 72">
              <a:extLst>
                <a:ext uri="{FF2B5EF4-FFF2-40B4-BE49-F238E27FC236}">
                  <a16:creationId xmlns:a16="http://schemas.microsoft.com/office/drawing/2014/main" id="{E85D0730-D7F3-4E74-AC1C-FB7FDCF3908F}"/>
                </a:ext>
              </a:extLst>
            </p:cNvPr>
            <p:cNvSpPr>
              <a:spLocks/>
            </p:cNvSpPr>
            <p:nvPr/>
          </p:nvSpPr>
          <p:spPr bwMode="auto">
            <a:xfrm>
              <a:off x="6554408" y="9317509"/>
              <a:ext cx="216471" cy="290489"/>
            </a:xfrm>
            <a:custGeom>
              <a:avLst/>
              <a:gdLst>
                <a:gd name="T0" fmla="*/ 47472 w 311"/>
                <a:gd name="T1" fmla="*/ 83746 h 414"/>
                <a:gd name="T2" fmla="*/ 47472 w 311"/>
                <a:gd name="T3" fmla="*/ 83746 h 414"/>
                <a:gd name="T4" fmla="*/ 50637 w 311"/>
                <a:gd name="T5" fmla="*/ 70187 h 414"/>
                <a:gd name="T6" fmla="*/ 47472 w 311"/>
                <a:gd name="T7" fmla="*/ 60616 h 414"/>
                <a:gd name="T8" fmla="*/ 50637 w 311"/>
                <a:gd name="T9" fmla="*/ 60616 h 414"/>
                <a:gd name="T10" fmla="*/ 47472 w 311"/>
                <a:gd name="T11" fmla="*/ 58224 h 414"/>
                <a:gd name="T12" fmla="*/ 47472 w 311"/>
                <a:gd name="T13" fmla="*/ 54236 h 414"/>
                <a:gd name="T14" fmla="*/ 60922 w 311"/>
                <a:gd name="T15" fmla="*/ 54236 h 414"/>
                <a:gd name="T16" fmla="*/ 60922 w 311"/>
                <a:gd name="T17" fmla="*/ 48653 h 414"/>
                <a:gd name="T18" fmla="*/ 57758 w 311"/>
                <a:gd name="T19" fmla="*/ 41474 h 414"/>
                <a:gd name="T20" fmla="*/ 60922 w 311"/>
                <a:gd name="T21" fmla="*/ 31903 h 414"/>
                <a:gd name="T22" fmla="*/ 50637 w 311"/>
                <a:gd name="T23" fmla="*/ 31903 h 414"/>
                <a:gd name="T24" fmla="*/ 47472 w 311"/>
                <a:gd name="T25" fmla="*/ 28713 h 414"/>
                <a:gd name="T26" fmla="*/ 37186 w 311"/>
                <a:gd name="T27" fmla="*/ 28713 h 414"/>
                <a:gd name="T28" fmla="*/ 34022 w 311"/>
                <a:gd name="T29" fmla="*/ 25523 h 414"/>
                <a:gd name="T30" fmla="*/ 34022 w 311"/>
                <a:gd name="T31" fmla="*/ 22332 h 414"/>
                <a:gd name="T32" fmla="*/ 30857 w 311"/>
                <a:gd name="T33" fmla="*/ 15952 h 414"/>
                <a:gd name="T34" fmla="*/ 34022 w 311"/>
                <a:gd name="T35" fmla="*/ 9571 h 414"/>
                <a:gd name="T36" fmla="*/ 37186 w 311"/>
                <a:gd name="T37" fmla="*/ 6381 h 414"/>
                <a:gd name="T38" fmla="*/ 41142 w 311"/>
                <a:gd name="T39" fmla="*/ 3190 h 414"/>
                <a:gd name="T40" fmla="*/ 37186 w 311"/>
                <a:gd name="T41" fmla="*/ 0 h 414"/>
                <a:gd name="T42" fmla="*/ 30857 w 311"/>
                <a:gd name="T43" fmla="*/ 6381 h 414"/>
                <a:gd name="T44" fmla="*/ 20571 w 311"/>
                <a:gd name="T45" fmla="*/ 9571 h 414"/>
                <a:gd name="T46" fmla="*/ 16615 w 311"/>
                <a:gd name="T47" fmla="*/ 15952 h 414"/>
                <a:gd name="T48" fmla="*/ 10286 w 311"/>
                <a:gd name="T49" fmla="*/ 19142 h 414"/>
                <a:gd name="T50" fmla="*/ 10286 w 311"/>
                <a:gd name="T51" fmla="*/ 25523 h 414"/>
                <a:gd name="T52" fmla="*/ 6330 w 311"/>
                <a:gd name="T53" fmla="*/ 19142 h 414"/>
                <a:gd name="T54" fmla="*/ 10286 w 311"/>
                <a:gd name="T55" fmla="*/ 22332 h 414"/>
                <a:gd name="T56" fmla="*/ 6330 w 311"/>
                <a:gd name="T57" fmla="*/ 25523 h 414"/>
                <a:gd name="T58" fmla="*/ 6330 w 311"/>
                <a:gd name="T59" fmla="*/ 28713 h 414"/>
                <a:gd name="T60" fmla="*/ 6330 w 311"/>
                <a:gd name="T61" fmla="*/ 31903 h 414"/>
                <a:gd name="T62" fmla="*/ 6330 w 311"/>
                <a:gd name="T63" fmla="*/ 44665 h 414"/>
                <a:gd name="T64" fmla="*/ 10286 w 311"/>
                <a:gd name="T65" fmla="*/ 44665 h 414"/>
                <a:gd name="T66" fmla="*/ 6330 w 311"/>
                <a:gd name="T67" fmla="*/ 51045 h 414"/>
                <a:gd name="T68" fmla="*/ 3165 w 311"/>
                <a:gd name="T69" fmla="*/ 51045 h 414"/>
                <a:gd name="T70" fmla="*/ 3165 w 311"/>
                <a:gd name="T71" fmla="*/ 54236 h 414"/>
                <a:gd name="T72" fmla="*/ 0 w 311"/>
                <a:gd name="T73" fmla="*/ 54236 h 414"/>
                <a:gd name="T74" fmla="*/ 0 w 311"/>
                <a:gd name="T75" fmla="*/ 58224 h 414"/>
                <a:gd name="T76" fmla="*/ 10286 w 311"/>
                <a:gd name="T77" fmla="*/ 63807 h 414"/>
                <a:gd name="T78" fmla="*/ 16615 w 311"/>
                <a:gd name="T79" fmla="*/ 60616 h 414"/>
                <a:gd name="T80" fmla="*/ 20571 w 311"/>
                <a:gd name="T81" fmla="*/ 63807 h 414"/>
                <a:gd name="T82" fmla="*/ 26901 w 311"/>
                <a:gd name="T83" fmla="*/ 70187 h 414"/>
                <a:gd name="T84" fmla="*/ 30857 w 311"/>
                <a:gd name="T85" fmla="*/ 76568 h 414"/>
                <a:gd name="T86" fmla="*/ 44307 w 311"/>
                <a:gd name="T87" fmla="*/ 73378 h 414"/>
                <a:gd name="T88" fmla="*/ 47472 w 311"/>
                <a:gd name="T89" fmla="*/ 76568 h 414"/>
                <a:gd name="T90" fmla="*/ 47472 w 311"/>
                <a:gd name="T91" fmla="*/ 79758 h 414"/>
                <a:gd name="T92" fmla="*/ 44307 w 311"/>
                <a:gd name="T93" fmla="*/ 79758 h 414"/>
                <a:gd name="T94" fmla="*/ 47472 w 311"/>
                <a:gd name="T95" fmla="*/ 83746 h 41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1"/>
                <a:gd name="T145" fmla="*/ 0 h 414"/>
                <a:gd name="T146" fmla="*/ 311 w 311"/>
                <a:gd name="T147" fmla="*/ 414 h 41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1" h="414">
                  <a:moveTo>
                    <a:pt x="242" y="414"/>
                  </a:moveTo>
                  <a:lnTo>
                    <a:pt x="242" y="414"/>
                  </a:lnTo>
                  <a:lnTo>
                    <a:pt x="259" y="351"/>
                  </a:lnTo>
                  <a:lnTo>
                    <a:pt x="242" y="303"/>
                  </a:lnTo>
                  <a:lnTo>
                    <a:pt x="259" y="303"/>
                  </a:lnTo>
                  <a:lnTo>
                    <a:pt x="242" y="288"/>
                  </a:lnTo>
                  <a:lnTo>
                    <a:pt x="242" y="270"/>
                  </a:lnTo>
                  <a:lnTo>
                    <a:pt x="311" y="270"/>
                  </a:lnTo>
                  <a:lnTo>
                    <a:pt x="311" y="240"/>
                  </a:lnTo>
                  <a:lnTo>
                    <a:pt x="294" y="207"/>
                  </a:lnTo>
                  <a:lnTo>
                    <a:pt x="311" y="159"/>
                  </a:lnTo>
                  <a:lnTo>
                    <a:pt x="259" y="159"/>
                  </a:lnTo>
                  <a:lnTo>
                    <a:pt x="242" y="144"/>
                  </a:lnTo>
                  <a:lnTo>
                    <a:pt x="190" y="144"/>
                  </a:lnTo>
                  <a:lnTo>
                    <a:pt x="173" y="126"/>
                  </a:lnTo>
                  <a:lnTo>
                    <a:pt x="173" y="111"/>
                  </a:lnTo>
                  <a:lnTo>
                    <a:pt x="156" y="78"/>
                  </a:lnTo>
                  <a:lnTo>
                    <a:pt x="173" y="48"/>
                  </a:lnTo>
                  <a:lnTo>
                    <a:pt x="190" y="30"/>
                  </a:lnTo>
                  <a:lnTo>
                    <a:pt x="208" y="15"/>
                  </a:lnTo>
                  <a:lnTo>
                    <a:pt x="190" y="0"/>
                  </a:lnTo>
                  <a:lnTo>
                    <a:pt x="156" y="30"/>
                  </a:lnTo>
                  <a:lnTo>
                    <a:pt x="104" y="48"/>
                  </a:lnTo>
                  <a:lnTo>
                    <a:pt x="87" y="78"/>
                  </a:lnTo>
                  <a:lnTo>
                    <a:pt x="52" y="96"/>
                  </a:lnTo>
                  <a:lnTo>
                    <a:pt x="52" y="126"/>
                  </a:lnTo>
                  <a:lnTo>
                    <a:pt x="35" y="96"/>
                  </a:lnTo>
                  <a:lnTo>
                    <a:pt x="52" y="111"/>
                  </a:lnTo>
                  <a:lnTo>
                    <a:pt x="35" y="126"/>
                  </a:lnTo>
                  <a:lnTo>
                    <a:pt x="35" y="144"/>
                  </a:lnTo>
                  <a:lnTo>
                    <a:pt x="35" y="159"/>
                  </a:lnTo>
                  <a:lnTo>
                    <a:pt x="35" y="222"/>
                  </a:lnTo>
                  <a:lnTo>
                    <a:pt x="52" y="222"/>
                  </a:lnTo>
                  <a:lnTo>
                    <a:pt x="35" y="255"/>
                  </a:lnTo>
                  <a:lnTo>
                    <a:pt x="18" y="255"/>
                  </a:lnTo>
                  <a:lnTo>
                    <a:pt x="18" y="270"/>
                  </a:lnTo>
                  <a:lnTo>
                    <a:pt x="0" y="270"/>
                  </a:lnTo>
                  <a:lnTo>
                    <a:pt x="0" y="288"/>
                  </a:lnTo>
                  <a:lnTo>
                    <a:pt x="52" y="318"/>
                  </a:lnTo>
                  <a:lnTo>
                    <a:pt x="87" y="303"/>
                  </a:lnTo>
                  <a:lnTo>
                    <a:pt x="104" y="318"/>
                  </a:lnTo>
                  <a:lnTo>
                    <a:pt x="139" y="351"/>
                  </a:lnTo>
                  <a:lnTo>
                    <a:pt x="156" y="383"/>
                  </a:lnTo>
                  <a:lnTo>
                    <a:pt x="225" y="366"/>
                  </a:lnTo>
                  <a:lnTo>
                    <a:pt x="242" y="383"/>
                  </a:lnTo>
                  <a:lnTo>
                    <a:pt x="242" y="399"/>
                  </a:lnTo>
                  <a:lnTo>
                    <a:pt x="225" y="399"/>
                  </a:lnTo>
                  <a:lnTo>
                    <a:pt x="242" y="414"/>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93" name="Freeform 73">
              <a:extLst>
                <a:ext uri="{FF2B5EF4-FFF2-40B4-BE49-F238E27FC236}">
                  <a16:creationId xmlns:a16="http://schemas.microsoft.com/office/drawing/2014/main" id="{911D9A61-139C-46B6-A53A-F21EEA7C4DFE}"/>
                </a:ext>
              </a:extLst>
            </p:cNvPr>
            <p:cNvSpPr>
              <a:spLocks/>
            </p:cNvSpPr>
            <p:nvPr/>
          </p:nvSpPr>
          <p:spPr bwMode="auto">
            <a:xfrm>
              <a:off x="6518097" y="9518617"/>
              <a:ext cx="107537" cy="111727"/>
            </a:xfrm>
            <a:custGeom>
              <a:avLst/>
              <a:gdLst>
                <a:gd name="T0" fmla="*/ 29776 w 156"/>
                <a:gd name="T1" fmla="*/ 6390 h 159"/>
                <a:gd name="T2" fmla="*/ 29776 w 156"/>
                <a:gd name="T3" fmla="*/ 6390 h 159"/>
                <a:gd name="T4" fmla="*/ 26642 w 156"/>
                <a:gd name="T5" fmla="*/ 3195 h 159"/>
                <a:gd name="T6" fmla="*/ 19589 w 156"/>
                <a:gd name="T7" fmla="*/ 6390 h 159"/>
                <a:gd name="T8" fmla="*/ 10186 w 156"/>
                <a:gd name="T9" fmla="*/ 0 h 159"/>
                <a:gd name="T10" fmla="*/ 3134 w 156"/>
                <a:gd name="T11" fmla="*/ 3195 h 159"/>
                <a:gd name="T12" fmla="*/ 3134 w 156"/>
                <a:gd name="T13" fmla="*/ 6390 h 159"/>
                <a:gd name="T14" fmla="*/ 0 w 156"/>
                <a:gd name="T15" fmla="*/ 9585 h 159"/>
                <a:gd name="T16" fmla="*/ 0 w 156"/>
                <a:gd name="T17" fmla="*/ 15975 h 159"/>
                <a:gd name="T18" fmla="*/ 3134 w 156"/>
                <a:gd name="T19" fmla="*/ 22365 h 159"/>
                <a:gd name="T20" fmla="*/ 3134 w 156"/>
                <a:gd name="T21" fmla="*/ 19170 h 159"/>
                <a:gd name="T22" fmla="*/ 6269 w 156"/>
                <a:gd name="T23" fmla="*/ 19170 h 159"/>
                <a:gd name="T24" fmla="*/ 3134 w 156"/>
                <a:gd name="T25" fmla="*/ 22365 h 159"/>
                <a:gd name="T26" fmla="*/ 0 w 156"/>
                <a:gd name="T27" fmla="*/ 28755 h 159"/>
                <a:gd name="T28" fmla="*/ 6269 w 156"/>
                <a:gd name="T29" fmla="*/ 31950 h 159"/>
                <a:gd name="T30" fmla="*/ 16455 w 156"/>
                <a:gd name="T31" fmla="*/ 22365 h 159"/>
                <a:gd name="T32" fmla="*/ 23507 w 156"/>
                <a:gd name="T33" fmla="*/ 19170 h 159"/>
                <a:gd name="T34" fmla="*/ 26642 w 156"/>
                <a:gd name="T35" fmla="*/ 15975 h 159"/>
                <a:gd name="T36" fmla="*/ 29776 w 156"/>
                <a:gd name="T37" fmla="*/ 9585 h 159"/>
                <a:gd name="T38" fmla="*/ 26642 w 156"/>
                <a:gd name="T39" fmla="*/ 6390 h 159"/>
                <a:gd name="T40" fmla="*/ 29776 w 156"/>
                <a:gd name="T41" fmla="*/ 6390 h 1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6"/>
                <a:gd name="T64" fmla="*/ 0 h 159"/>
                <a:gd name="T65" fmla="*/ 156 w 156"/>
                <a:gd name="T66" fmla="*/ 159 h 1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6" h="159">
                  <a:moveTo>
                    <a:pt x="156" y="30"/>
                  </a:moveTo>
                  <a:lnTo>
                    <a:pt x="156" y="30"/>
                  </a:lnTo>
                  <a:lnTo>
                    <a:pt x="139" y="15"/>
                  </a:lnTo>
                  <a:lnTo>
                    <a:pt x="104" y="30"/>
                  </a:lnTo>
                  <a:lnTo>
                    <a:pt x="52" y="0"/>
                  </a:lnTo>
                  <a:lnTo>
                    <a:pt x="18" y="15"/>
                  </a:lnTo>
                  <a:lnTo>
                    <a:pt x="18" y="30"/>
                  </a:lnTo>
                  <a:lnTo>
                    <a:pt x="0" y="48"/>
                  </a:lnTo>
                  <a:lnTo>
                    <a:pt x="0" y="78"/>
                  </a:lnTo>
                  <a:lnTo>
                    <a:pt x="18" y="111"/>
                  </a:lnTo>
                  <a:lnTo>
                    <a:pt x="18" y="95"/>
                  </a:lnTo>
                  <a:lnTo>
                    <a:pt x="35" y="95"/>
                  </a:lnTo>
                  <a:lnTo>
                    <a:pt x="18" y="111"/>
                  </a:lnTo>
                  <a:lnTo>
                    <a:pt x="0" y="143"/>
                  </a:lnTo>
                  <a:lnTo>
                    <a:pt x="35" y="159"/>
                  </a:lnTo>
                  <a:lnTo>
                    <a:pt x="87" y="111"/>
                  </a:lnTo>
                  <a:lnTo>
                    <a:pt x="121" y="95"/>
                  </a:lnTo>
                  <a:lnTo>
                    <a:pt x="139" y="78"/>
                  </a:lnTo>
                  <a:lnTo>
                    <a:pt x="156" y="48"/>
                  </a:lnTo>
                  <a:lnTo>
                    <a:pt x="139" y="30"/>
                  </a:lnTo>
                  <a:lnTo>
                    <a:pt x="156" y="3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94" name="Freeform 74">
              <a:extLst>
                <a:ext uri="{FF2B5EF4-FFF2-40B4-BE49-F238E27FC236}">
                  <a16:creationId xmlns:a16="http://schemas.microsoft.com/office/drawing/2014/main" id="{0ECEA3DE-5D45-4C44-8276-4BC0C487E420}"/>
                </a:ext>
              </a:extLst>
            </p:cNvPr>
            <p:cNvSpPr>
              <a:spLocks/>
            </p:cNvSpPr>
            <p:nvPr/>
          </p:nvSpPr>
          <p:spPr bwMode="auto">
            <a:xfrm>
              <a:off x="6504133" y="9540961"/>
              <a:ext cx="244401" cy="324005"/>
            </a:xfrm>
            <a:custGeom>
              <a:avLst/>
              <a:gdLst>
                <a:gd name="T0" fmla="*/ 65881 w 350"/>
                <a:gd name="T1" fmla="*/ 53859 h 465"/>
                <a:gd name="T2" fmla="*/ 65881 w 350"/>
                <a:gd name="T3" fmla="*/ 53859 h 465"/>
                <a:gd name="T4" fmla="*/ 58738 w 350"/>
                <a:gd name="T5" fmla="*/ 53859 h 465"/>
                <a:gd name="T6" fmla="*/ 58738 w 350"/>
                <a:gd name="T7" fmla="*/ 47523 h 465"/>
                <a:gd name="T8" fmla="*/ 52388 w 350"/>
                <a:gd name="T9" fmla="*/ 50691 h 465"/>
                <a:gd name="T10" fmla="*/ 44450 w 350"/>
                <a:gd name="T11" fmla="*/ 47523 h 465"/>
                <a:gd name="T12" fmla="*/ 41275 w 350"/>
                <a:gd name="T13" fmla="*/ 38018 h 465"/>
                <a:gd name="T14" fmla="*/ 48419 w 350"/>
                <a:gd name="T15" fmla="*/ 25345 h 465"/>
                <a:gd name="T16" fmla="*/ 62706 w 350"/>
                <a:gd name="T17" fmla="*/ 19009 h 465"/>
                <a:gd name="T18" fmla="*/ 58738 w 350"/>
                <a:gd name="T19" fmla="*/ 15841 h 465"/>
                <a:gd name="T20" fmla="*/ 62706 w 350"/>
                <a:gd name="T21" fmla="*/ 15841 h 465"/>
                <a:gd name="T22" fmla="*/ 62706 w 350"/>
                <a:gd name="T23" fmla="*/ 12673 h 465"/>
                <a:gd name="T24" fmla="*/ 58738 w 350"/>
                <a:gd name="T25" fmla="*/ 9505 h 465"/>
                <a:gd name="T26" fmla="*/ 44450 w 350"/>
                <a:gd name="T27" fmla="*/ 12673 h 465"/>
                <a:gd name="T28" fmla="*/ 41275 w 350"/>
                <a:gd name="T29" fmla="*/ 6336 h 465"/>
                <a:gd name="T30" fmla="*/ 34925 w 350"/>
                <a:gd name="T31" fmla="*/ 0 h 465"/>
                <a:gd name="T32" fmla="*/ 31750 w 350"/>
                <a:gd name="T33" fmla="*/ 0 h 465"/>
                <a:gd name="T34" fmla="*/ 34925 w 350"/>
                <a:gd name="T35" fmla="*/ 3168 h 465"/>
                <a:gd name="T36" fmla="*/ 31750 w 350"/>
                <a:gd name="T37" fmla="*/ 9505 h 465"/>
                <a:gd name="T38" fmla="*/ 27781 w 350"/>
                <a:gd name="T39" fmla="*/ 12673 h 465"/>
                <a:gd name="T40" fmla="*/ 20638 w 350"/>
                <a:gd name="T41" fmla="*/ 15841 h 465"/>
                <a:gd name="T42" fmla="*/ 10319 w 350"/>
                <a:gd name="T43" fmla="*/ 25345 h 465"/>
                <a:gd name="T44" fmla="*/ 3969 w 350"/>
                <a:gd name="T45" fmla="*/ 22177 h 465"/>
                <a:gd name="T46" fmla="*/ 7938 w 350"/>
                <a:gd name="T47" fmla="*/ 15841 h 465"/>
                <a:gd name="T48" fmla="*/ 0 w 350"/>
                <a:gd name="T49" fmla="*/ 22177 h 465"/>
                <a:gd name="T50" fmla="*/ 3969 w 350"/>
                <a:gd name="T51" fmla="*/ 28514 h 465"/>
                <a:gd name="T52" fmla="*/ 0 w 350"/>
                <a:gd name="T53" fmla="*/ 28514 h 465"/>
                <a:gd name="T54" fmla="*/ 7938 w 350"/>
                <a:gd name="T55" fmla="*/ 34850 h 465"/>
                <a:gd name="T56" fmla="*/ 14288 w 350"/>
                <a:gd name="T57" fmla="*/ 41186 h 465"/>
                <a:gd name="T58" fmla="*/ 31750 w 350"/>
                <a:gd name="T59" fmla="*/ 72868 h 465"/>
                <a:gd name="T60" fmla="*/ 58738 w 350"/>
                <a:gd name="T61" fmla="*/ 91877 h 465"/>
                <a:gd name="T62" fmla="*/ 65881 w 350"/>
                <a:gd name="T63" fmla="*/ 88709 h 465"/>
                <a:gd name="T64" fmla="*/ 69850 w 350"/>
                <a:gd name="T65" fmla="*/ 82372 h 465"/>
                <a:gd name="T66" fmla="*/ 65881 w 350"/>
                <a:gd name="T67" fmla="*/ 79204 h 465"/>
                <a:gd name="T68" fmla="*/ 69850 w 350"/>
                <a:gd name="T69" fmla="*/ 60195 h 465"/>
                <a:gd name="T70" fmla="*/ 65881 w 350"/>
                <a:gd name="T71" fmla="*/ 53859 h 4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50"/>
                <a:gd name="T109" fmla="*/ 0 h 465"/>
                <a:gd name="T110" fmla="*/ 350 w 350"/>
                <a:gd name="T111" fmla="*/ 465 h 4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50" h="465">
                  <a:moveTo>
                    <a:pt x="332" y="273"/>
                  </a:moveTo>
                  <a:lnTo>
                    <a:pt x="332" y="273"/>
                  </a:lnTo>
                  <a:lnTo>
                    <a:pt x="296" y="273"/>
                  </a:lnTo>
                  <a:lnTo>
                    <a:pt x="296" y="240"/>
                  </a:lnTo>
                  <a:lnTo>
                    <a:pt x="261" y="257"/>
                  </a:lnTo>
                  <a:lnTo>
                    <a:pt x="227" y="240"/>
                  </a:lnTo>
                  <a:lnTo>
                    <a:pt x="210" y="192"/>
                  </a:lnTo>
                  <a:lnTo>
                    <a:pt x="244" y="129"/>
                  </a:lnTo>
                  <a:lnTo>
                    <a:pt x="313" y="96"/>
                  </a:lnTo>
                  <a:lnTo>
                    <a:pt x="296" y="81"/>
                  </a:lnTo>
                  <a:lnTo>
                    <a:pt x="313" y="81"/>
                  </a:lnTo>
                  <a:lnTo>
                    <a:pt x="313" y="65"/>
                  </a:lnTo>
                  <a:lnTo>
                    <a:pt x="296" y="48"/>
                  </a:lnTo>
                  <a:lnTo>
                    <a:pt x="227" y="65"/>
                  </a:lnTo>
                  <a:lnTo>
                    <a:pt x="210" y="33"/>
                  </a:lnTo>
                  <a:lnTo>
                    <a:pt x="175" y="0"/>
                  </a:lnTo>
                  <a:lnTo>
                    <a:pt x="158" y="0"/>
                  </a:lnTo>
                  <a:lnTo>
                    <a:pt x="175" y="18"/>
                  </a:lnTo>
                  <a:lnTo>
                    <a:pt x="158" y="48"/>
                  </a:lnTo>
                  <a:lnTo>
                    <a:pt x="140" y="65"/>
                  </a:lnTo>
                  <a:lnTo>
                    <a:pt x="106" y="81"/>
                  </a:lnTo>
                  <a:lnTo>
                    <a:pt x="54" y="129"/>
                  </a:lnTo>
                  <a:lnTo>
                    <a:pt x="19" y="113"/>
                  </a:lnTo>
                  <a:lnTo>
                    <a:pt x="37" y="81"/>
                  </a:lnTo>
                  <a:lnTo>
                    <a:pt x="0" y="113"/>
                  </a:lnTo>
                  <a:lnTo>
                    <a:pt x="19" y="144"/>
                  </a:lnTo>
                  <a:lnTo>
                    <a:pt x="0" y="144"/>
                  </a:lnTo>
                  <a:lnTo>
                    <a:pt x="37" y="177"/>
                  </a:lnTo>
                  <a:lnTo>
                    <a:pt x="71" y="209"/>
                  </a:lnTo>
                  <a:lnTo>
                    <a:pt x="158" y="369"/>
                  </a:lnTo>
                  <a:lnTo>
                    <a:pt x="296" y="465"/>
                  </a:lnTo>
                  <a:lnTo>
                    <a:pt x="332" y="449"/>
                  </a:lnTo>
                  <a:lnTo>
                    <a:pt x="350" y="417"/>
                  </a:lnTo>
                  <a:lnTo>
                    <a:pt x="332" y="401"/>
                  </a:lnTo>
                  <a:lnTo>
                    <a:pt x="350" y="305"/>
                  </a:lnTo>
                  <a:lnTo>
                    <a:pt x="332" y="273"/>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95" name="Freeform 75">
              <a:extLst>
                <a:ext uri="{FF2B5EF4-FFF2-40B4-BE49-F238E27FC236}">
                  <a16:creationId xmlns:a16="http://schemas.microsoft.com/office/drawing/2014/main" id="{9BB9F134-55AA-4B93-ACE4-411901104B07}"/>
                </a:ext>
              </a:extLst>
            </p:cNvPr>
            <p:cNvSpPr>
              <a:spLocks/>
            </p:cNvSpPr>
            <p:nvPr/>
          </p:nvSpPr>
          <p:spPr bwMode="auto">
            <a:xfrm>
              <a:off x="6734568" y="9708551"/>
              <a:ext cx="219263" cy="245799"/>
            </a:xfrm>
            <a:custGeom>
              <a:avLst/>
              <a:gdLst>
                <a:gd name="T0" fmla="*/ 62907 w 313"/>
                <a:gd name="T1" fmla="*/ 53822 h 353"/>
                <a:gd name="T2" fmla="*/ 62907 w 313"/>
                <a:gd name="T3" fmla="*/ 53822 h 353"/>
                <a:gd name="T4" fmla="*/ 62907 w 313"/>
                <a:gd name="T5" fmla="*/ 44324 h 353"/>
                <a:gd name="T6" fmla="*/ 58925 w 313"/>
                <a:gd name="T7" fmla="*/ 37992 h 353"/>
                <a:gd name="T8" fmla="*/ 58925 w 313"/>
                <a:gd name="T9" fmla="*/ 34826 h 353"/>
                <a:gd name="T10" fmla="*/ 52555 w 313"/>
                <a:gd name="T11" fmla="*/ 34826 h 353"/>
                <a:gd name="T12" fmla="*/ 48574 w 313"/>
                <a:gd name="T13" fmla="*/ 28494 h 353"/>
                <a:gd name="T14" fmla="*/ 48574 w 313"/>
                <a:gd name="T15" fmla="*/ 25328 h 353"/>
                <a:gd name="T16" fmla="*/ 45388 w 313"/>
                <a:gd name="T17" fmla="*/ 18996 h 353"/>
                <a:gd name="T18" fmla="*/ 24685 w 313"/>
                <a:gd name="T19" fmla="*/ 12664 h 353"/>
                <a:gd name="T20" fmla="*/ 20703 w 313"/>
                <a:gd name="T21" fmla="*/ 9498 h 353"/>
                <a:gd name="T22" fmla="*/ 20703 w 313"/>
                <a:gd name="T23" fmla="*/ 0 h 353"/>
                <a:gd name="T24" fmla="*/ 14333 w 313"/>
                <a:gd name="T25" fmla="*/ 0 h 353"/>
                <a:gd name="T26" fmla="*/ 7167 w 313"/>
                <a:gd name="T27" fmla="*/ 6332 h 353"/>
                <a:gd name="T28" fmla="*/ 0 w 313"/>
                <a:gd name="T29" fmla="*/ 6332 h 353"/>
                <a:gd name="T30" fmla="*/ 3981 w 313"/>
                <a:gd name="T31" fmla="*/ 12664 h 353"/>
                <a:gd name="T32" fmla="*/ 0 w 313"/>
                <a:gd name="T33" fmla="*/ 31660 h 353"/>
                <a:gd name="T34" fmla="*/ 3981 w 313"/>
                <a:gd name="T35" fmla="*/ 34826 h 353"/>
                <a:gd name="T36" fmla="*/ 0 w 313"/>
                <a:gd name="T37" fmla="*/ 41158 h 353"/>
                <a:gd name="T38" fmla="*/ 3981 w 313"/>
                <a:gd name="T39" fmla="*/ 50656 h 353"/>
                <a:gd name="T40" fmla="*/ 3981 w 313"/>
                <a:gd name="T41" fmla="*/ 53822 h 353"/>
                <a:gd name="T42" fmla="*/ 7167 w 313"/>
                <a:gd name="T43" fmla="*/ 69652 h 353"/>
                <a:gd name="T44" fmla="*/ 10352 w 313"/>
                <a:gd name="T45" fmla="*/ 69652 h 353"/>
                <a:gd name="T46" fmla="*/ 17518 w 313"/>
                <a:gd name="T47" fmla="*/ 63320 h 353"/>
                <a:gd name="T48" fmla="*/ 28666 w 313"/>
                <a:gd name="T49" fmla="*/ 66486 h 353"/>
                <a:gd name="T50" fmla="*/ 31852 w 313"/>
                <a:gd name="T51" fmla="*/ 63320 h 353"/>
                <a:gd name="T52" fmla="*/ 38222 w 313"/>
                <a:gd name="T53" fmla="*/ 66486 h 353"/>
                <a:gd name="T54" fmla="*/ 42203 w 313"/>
                <a:gd name="T55" fmla="*/ 50656 h 353"/>
                <a:gd name="T56" fmla="*/ 55740 w 313"/>
                <a:gd name="T57" fmla="*/ 50656 h 353"/>
                <a:gd name="T58" fmla="*/ 62907 w 313"/>
                <a:gd name="T59" fmla="*/ 53822 h 35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3"/>
                <a:gd name="T91" fmla="*/ 0 h 353"/>
                <a:gd name="T92" fmla="*/ 313 w 313"/>
                <a:gd name="T93" fmla="*/ 353 h 35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3" h="353">
                  <a:moveTo>
                    <a:pt x="313" y="273"/>
                  </a:moveTo>
                  <a:lnTo>
                    <a:pt x="313" y="273"/>
                  </a:lnTo>
                  <a:lnTo>
                    <a:pt x="313" y="225"/>
                  </a:lnTo>
                  <a:lnTo>
                    <a:pt x="296" y="192"/>
                  </a:lnTo>
                  <a:lnTo>
                    <a:pt x="296" y="177"/>
                  </a:lnTo>
                  <a:lnTo>
                    <a:pt x="262" y="177"/>
                  </a:lnTo>
                  <a:lnTo>
                    <a:pt x="244" y="144"/>
                  </a:lnTo>
                  <a:lnTo>
                    <a:pt x="244" y="129"/>
                  </a:lnTo>
                  <a:lnTo>
                    <a:pt x="227" y="96"/>
                  </a:lnTo>
                  <a:lnTo>
                    <a:pt x="121" y="65"/>
                  </a:lnTo>
                  <a:lnTo>
                    <a:pt x="104" y="48"/>
                  </a:lnTo>
                  <a:lnTo>
                    <a:pt x="104" y="0"/>
                  </a:lnTo>
                  <a:lnTo>
                    <a:pt x="70" y="0"/>
                  </a:lnTo>
                  <a:lnTo>
                    <a:pt x="35" y="33"/>
                  </a:lnTo>
                  <a:lnTo>
                    <a:pt x="0" y="33"/>
                  </a:lnTo>
                  <a:lnTo>
                    <a:pt x="18" y="65"/>
                  </a:lnTo>
                  <a:lnTo>
                    <a:pt x="0" y="161"/>
                  </a:lnTo>
                  <a:lnTo>
                    <a:pt x="18" y="177"/>
                  </a:lnTo>
                  <a:lnTo>
                    <a:pt x="0" y="209"/>
                  </a:lnTo>
                  <a:lnTo>
                    <a:pt x="18" y="257"/>
                  </a:lnTo>
                  <a:lnTo>
                    <a:pt x="18" y="273"/>
                  </a:lnTo>
                  <a:lnTo>
                    <a:pt x="35" y="353"/>
                  </a:lnTo>
                  <a:lnTo>
                    <a:pt x="52" y="353"/>
                  </a:lnTo>
                  <a:lnTo>
                    <a:pt x="87" y="321"/>
                  </a:lnTo>
                  <a:lnTo>
                    <a:pt x="141" y="336"/>
                  </a:lnTo>
                  <a:lnTo>
                    <a:pt x="158" y="321"/>
                  </a:lnTo>
                  <a:lnTo>
                    <a:pt x="192" y="336"/>
                  </a:lnTo>
                  <a:lnTo>
                    <a:pt x="210" y="257"/>
                  </a:lnTo>
                  <a:lnTo>
                    <a:pt x="279" y="257"/>
                  </a:lnTo>
                  <a:lnTo>
                    <a:pt x="313" y="273"/>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96" name="Freeform 76">
              <a:extLst>
                <a:ext uri="{FF2B5EF4-FFF2-40B4-BE49-F238E27FC236}">
                  <a16:creationId xmlns:a16="http://schemas.microsoft.com/office/drawing/2014/main" id="{3129F435-0E04-4A69-A1F9-C21BAF2ADD42}"/>
                </a:ext>
              </a:extLst>
            </p:cNvPr>
            <p:cNvSpPr>
              <a:spLocks/>
            </p:cNvSpPr>
            <p:nvPr/>
          </p:nvSpPr>
          <p:spPr bwMode="auto">
            <a:xfrm>
              <a:off x="6867241" y="9887313"/>
              <a:ext cx="159209" cy="155021"/>
            </a:xfrm>
            <a:custGeom>
              <a:avLst/>
              <a:gdLst>
                <a:gd name="T0" fmla="*/ 42441 w 226"/>
                <a:gd name="T1" fmla="*/ 31608 h 223"/>
                <a:gd name="T2" fmla="*/ 42441 w 226"/>
                <a:gd name="T3" fmla="*/ 31608 h 223"/>
                <a:gd name="T4" fmla="*/ 46445 w 226"/>
                <a:gd name="T5" fmla="*/ 24496 h 223"/>
                <a:gd name="T6" fmla="*/ 38437 w 226"/>
                <a:gd name="T7" fmla="*/ 22125 h 223"/>
                <a:gd name="T8" fmla="*/ 38437 w 226"/>
                <a:gd name="T9" fmla="*/ 15014 h 223"/>
                <a:gd name="T10" fmla="*/ 35234 w 226"/>
                <a:gd name="T11" fmla="*/ 15014 h 223"/>
                <a:gd name="T12" fmla="*/ 24824 w 226"/>
                <a:gd name="T13" fmla="*/ 12643 h 223"/>
                <a:gd name="T14" fmla="*/ 24824 w 226"/>
                <a:gd name="T15" fmla="*/ 3161 h 223"/>
                <a:gd name="T16" fmla="*/ 17617 w 226"/>
                <a:gd name="T17" fmla="*/ 0 h 223"/>
                <a:gd name="T18" fmla="*/ 4004 w 226"/>
                <a:gd name="T19" fmla="*/ 0 h 223"/>
                <a:gd name="T20" fmla="*/ 0 w 226"/>
                <a:gd name="T21" fmla="*/ 15014 h 223"/>
                <a:gd name="T22" fmla="*/ 7207 w 226"/>
                <a:gd name="T23" fmla="*/ 24496 h 223"/>
                <a:gd name="T24" fmla="*/ 17617 w 226"/>
                <a:gd name="T25" fmla="*/ 24496 h 223"/>
                <a:gd name="T26" fmla="*/ 24824 w 226"/>
                <a:gd name="T27" fmla="*/ 31608 h 223"/>
                <a:gd name="T28" fmla="*/ 24824 w 226"/>
                <a:gd name="T29" fmla="*/ 33978 h 223"/>
                <a:gd name="T30" fmla="*/ 21621 w 226"/>
                <a:gd name="T31" fmla="*/ 40300 h 223"/>
                <a:gd name="T32" fmla="*/ 32031 w 226"/>
                <a:gd name="T33" fmla="*/ 43461 h 223"/>
                <a:gd name="T34" fmla="*/ 35234 w 226"/>
                <a:gd name="T35" fmla="*/ 40300 h 223"/>
                <a:gd name="T36" fmla="*/ 42441 w 226"/>
                <a:gd name="T37" fmla="*/ 37929 h 223"/>
                <a:gd name="T38" fmla="*/ 42441 w 226"/>
                <a:gd name="T39" fmla="*/ 31608 h 2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6"/>
                <a:gd name="T61" fmla="*/ 0 h 223"/>
                <a:gd name="T62" fmla="*/ 226 w 226"/>
                <a:gd name="T63" fmla="*/ 223 h 2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6" h="223">
                  <a:moveTo>
                    <a:pt x="209" y="160"/>
                  </a:moveTo>
                  <a:lnTo>
                    <a:pt x="209" y="160"/>
                  </a:lnTo>
                  <a:lnTo>
                    <a:pt x="226" y="127"/>
                  </a:lnTo>
                  <a:lnTo>
                    <a:pt x="191" y="112"/>
                  </a:lnTo>
                  <a:lnTo>
                    <a:pt x="191" y="79"/>
                  </a:lnTo>
                  <a:lnTo>
                    <a:pt x="174" y="79"/>
                  </a:lnTo>
                  <a:lnTo>
                    <a:pt x="122" y="64"/>
                  </a:lnTo>
                  <a:lnTo>
                    <a:pt x="122" y="16"/>
                  </a:lnTo>
                  <a:lnTo>
                    <a:pt x="88" y="0"/>
                  </a:lnTo>
                  <a:lnTo>
                    <a:pt x="17" y="0"/>
                  </a:lnTo>
                  <a:lnTo>
                    <a:pt x="0" y="79"/>
                  </a:lnTo>
                  <a:lnTo>
                    <a:pt x="34" y="127"/>
                  </a:lnTo>
                  <a:lnTo>
                    <a:pt x="88" y="127"/>
                  </a:lnTo>
                  <a:lnTo>
                    <a:pt x="122" y="160"/>
                  </a:lnTo>
                  <a:lnTo>
                    <a:pt x="122" y="175"/>
                  </a:lnTo>
                  <a:lnTo>
                    <a:pt x="105" y="207"/>
                  </a:lnTo>
                  <a:lnTo>
                    <a:pt x="157" y="223"/>
                  </a:lnTo>
                  <a:lnTo>
                    <a:pt x="174" y="207"/>
                  </a:lnTo>
                  <a:lnTo>
                    <a:pt x="209" y="192"/>
                  </a:lnTo>
                  <a:lnTo>
                    <a:pt x="209" y="16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97" name="Freeform 77">
              <a:extLst>
                <a:ext uri="{FF2B5EF4-FFF2-40B4-BE49-F238E27FC236}">
                  <a16:creationId xmlns:a16="http://schemas.microsoft.com/office/drawing/2014/main" id="{EE92A7DC-54ED-4D47-935A-19592E7AD34C}"/>
                </a:ext>
              </a:extLst>
            </p:cNvPr>
            <p:cNvSpPr>
              <a:spLocks/>
            </p:cNvSpPr>
            <p:nvPr/>
          </p:nvSpPr>
          <p:spPr bwMode="auto">
            <a:xfrm>
              <a:off x="6661945" y="9932004"/>
              <a:ext cx="375680" cy="692703"/>
            </a:xfrm>
            <a:custGeom>
              <a:avLst/>
              <a:gdLst>
                <a:gd name="T0" fmla="*/ 79523 w 537"/>
                <a:gd name="T1" fmla="*/ 69850 h 992"/>
                <a:gd name="T2" fmla="*/ 100199 w 537"/>
                <a:gd name="T3" fmla="*/ 31750 h 992"/>
                <a:gd name="T4" fmla="*/ 103380 w 537"/>
                <a:gd name="T5" fmla="*/ 19050 h 992"/>
                <a:gd name="T6" fmla="*/ 100199 w 537"/>
                <a:gd name="T7" fmla="*/ 25400 h 992"/>
                <a:gd name="T8" fmla="*/ 89861 w 537"/>
                <a:gd name="T9" fmla="*/ 31750 h 992"/>
                <a:gd name="T10" fmla="*/ 82704 w 537"/>
                <a:gd name="T11" fmla="*/ 22225 h 992"/>
                <a:gd name="T12" fmla="*/ 76342 w 537"/>
                <a:gd name="T13" fmla="*/ 12700 h 992"/>
                <a:gd name="T14" fmla="*/ 58847 w 537"/>
                <a:gd name="T15" fmla="*/ 3175 h 992"/>
                <a:gd name="T16" fmla="*/ 48509 w 537"/>
                <a:gd name="T17" fmla="*/ 3175 h 992"/>
                <a:gd name="T18" fmla="*/ 31014 w 537"/>
                <a:gd name="T19" fmla="*/ 6350 h 992"/>
                <a:gd name="T20" fmla="*/ 24652 w 537"/>
                <a:gd name="T21" fmla="*/ 15875 h 992"/>
                <a:gd name="T22" fmla="*/ 20676 w 537"/>
                <a:gd name="T23" fmla="*/ 34925 h 992"/>
                <a:gd name="T24" fmla="*/ 17495 w 537"/>
                <a:gd name="T25" fmla="*/ 66675 h 992"/>
                <a:gd name="T26" fmla="*/ 14314 w 537"/>
                <a:gd name="T27" fmla="*/ 82550 h 992"/>
                <a:gd name="T28" fmla="*/ 10338 w 537"/>
                <a:gd name="T29" fmla="*/ 98425 h 992"/>
                <a:gd name="T30" fmla="*/ 7157 w 537"/>
                <a:gd name="T31" fmla="*/ 117475 h 992"/>
                <a:gd name="T32" fmla="*/ 7157 w 537"/>
                <a:gd name="T33" fmla="*/ 136525 h 992"/>
                <a:gd name="T34" fmla="*/ 10338 w 537"/>
                <a:gd name="T35" fmla="*/ 139700 h 992"/>
                <a:gd name="T36" fmla="*/ 10338 w 537"/>
                <a:gd name="T37" fmla="*/ 139700 h 992"/>
                <a:gd name="T38" fmla="*/ 3976 w 537"/>
                <a:gd name="T39" fmla="*/ 158750 h 992"/>
                <a:gd name="T40" fmla="*/ 0 w 537"/>
                <a:gd name="T41" fmla="*/ 174625 h 992"/>
                <a:gd name="T42" fmla="*/ 0 w 537"/>
                <a:gd name="T43" fmla="*/ 184150 h 992"/>
                <a:gd name="T44" fmla="*/ 3976 w 537"/>
                <a:gd name="T45" fmla="*/ 190500 h 992"/>
                <a:gd name="T46" fmla="*/ 17495 w 537"/>
                <a:gd name="T47" fmla="*/ 193675 h 992"/>
                <a:gd name="T48" fmla="*/ 24652 w 537"/>
                <a:gd name="T49" fmla="*/ 196850 h 992"/>
                <a:gd name="T50" fmla="*/ 24652 w 537"/>
                <a:gd name="T51" fmla="*/ 180975 h 992"/>
                <a:gd name="T52" fmla="*/ 31014 w 537"/>
                <a:gd name="T53" fmla="*/ 168275 h 992"/>
                <a:gd name="T54" fmla="*/ 42147 w 537"/>
                <a:gd name="T55" fmla="*/ 155575 h 992"/>
                <a:gd name="T56" fmla="*/ 31014 w 537"/>
                <a:gd name="T57" fmla="*/ 149225 h 992"/>
                <a:gd name="T58" fmla="*/ 34990 w 537"/>
                <a:gd name="T59" fmla="*/ 142875 h 992"/>
                <a:gd name="T60" fmla="*/ 42147 w 537"/>
                <a:gd name="T61" fmla="*/ 136525 h 992"/>
                <a:gd name="T62" fmla="*/ 45328 w 537"/>
                <a:gd name="T63" fmla="*/ 130175 h 992"/>
                <a:gd name="T64" fmla="*/ 45328 w 537"/>
                <a:gd name="T65" fmla="*/ 123825 h 992"/>
                <a:gd name="T66" fmla="*/ 52485 w 537"/>
                <a:gd name="T67" fmla="*/ 123825 h 992"/>
                <a:gd name="T68" fmla="*/ 48509 w 537"/>
                <a:gd name="T69" fmla="*/ 120650 h 992"/>
                <a:gd name="T70" fmla="*/ 45328 w 537"/>
                <a:gd name="T71" fmla="*/ 111125 h 992"/>
                <a:gd name="T72" fmla="*/ 58847 w 537"/>
                <a:gd name="T73" fmla="*/ 111125 h 992"/>
                <a:gd name="T74" fmla="*/ 58847 w 537"/>
                <a:gd name="T75" fmla="*/ 98425 h 992"/>
                <a:gd name="T76" fmla="*/ 69185 w 537"/>
                <a:gd name="T77" fmla="*/ 98425 h 992"/>
                <a:gd name="T78" fmla="*/ 89861 w 537"/>
                <a:gd name="T79" fmla="*/ 85725 h 992"/>
                <a:gd name="T80" fmla="*/ 86680 w 537"/>
                <a:gd name="T81" fmla="*/ 79375 h 992"/>
                <a:gd name="T82" fmla="*/ 79523 w 537"/>
                <a:gd name="T83" fmla="*/ 73025 h 9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7"/>
                <a:gd name="T127" fmla="*/ 0 h 992"/>
                <a:gd name="T128" fmla="*/ 537 w 537"/>
                <a:gd name="T129" fmla="*/ 992 h 99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7" h="992">
                  <a:moveTo>
                    <a:pt x="399" y="351"/>
                  </a:moveTo>
                  <a:lnTo>
                    <a:pt x="399" y="351"/>
                  </a:lnTo>
                  <a:lnTo>
                    <a:pt x="434" y="239"/>
                  </a:lnTo>
                  <a:lnTo>
                    <a:pt x="503" y="159"/>
                  </a:lnTo>
                  <a:lnTo>
                    <a:pt x="537" y="143"/>
                  </a:lnTo>
                  <a:lnTo>
                    <a:pt x="520" y="96"/>
                  </a:lnTo>
                  <a:lnTo>
                    <a:pt x="503" y="96"/>
                  </a:lnTo>
                  <a:lnTo>
                    <a:pt x="503" y="128"/>
                  </a:lnTo>
                  <a:lnTo>
                    <a:pt x="468" y="143"/>
                  </a:lnTo>
                  <a:lnTo>
                    <a:pt x="451" y="159"/>
                  </a:lnTo>
                  <a:lnTo>
                    <a:pt x="399" y="143"/>
                  </a:lnTo>
                  <a:lnTo>
                    <a:pt x="416" y="111"/>
                  </a:lnTo>
                  <a:lnTo>
                    <a:pt x="416" y="96"/>
                  </a:lnTo>
                  <a:lnTo>
                    <a:pt x="382" y="63"/>
                  </a:lnTo>
                  <a:lnTo>
                    <a:pt x="330" y="63"/>
                  </a:lnTo>
                  <a:lnTo>
                    <a:pt x="295" y="15"/>
                  </a:lnTo>
                  <a:lnTo>
                    <a:pt x="261" y="0"/>
                  </a:lnTo>
                  <a:lnTo>
                    <a:pt x="244" y="15"/>
                  </a:lnTo>
                  <a:lnTo>
                    <a:pt x="192" y="0"/>
                  </a:lnTo>
                  <a:lnTo>
                    <a:pt x="155" y="32"/>
                  </a:lnTo>
                  <a:lnTo>
                    <a:pt x="155" y="63"/>
                  </a:lnTo>
                  <a:lnTo>
                    <a:pt x="121" y="80"/>
                  </a:lnTo>
                  <a:lnTo>
                    <a:pt x="138" y="128"/>
                  </a:lnTo>
                  <a:lnTo>
                    <a:pt x="103" y="176"/>
                  </a:lnTo>
                  <a:lnTo>
                    <a:pt x="69" y="272"/>
                  </a:lnTo>
                  <a:lnTo>
                    <a:pt x="86" y="335"/>
                  </a:lnTo>
                  <a:lnTo>
                    <a:pt x="69" y="383"/>
                  </a:lnTo>
                  <a:lnTo>
                    <a:pt x="69" y="416"/>
                  </a:lnTo>
                  <a:lnTo>
                    <a:pt x="52" y="431"/>
                  </a:lnTo>
                  <a:lnTo>
                    <a:pt x="52" y="495"/>
                  </a:lnTo>
                  <a:lnTo>
                    <a:pt x="34" y="527"/>
                  </a:lnTo>
                  <a:lnTo>
                    <a:pt x="34" y="591"/>
                  </a:lnTo>
                  <a:lnTo>
                    <a:pt x="34" y="623"/>
                  </a:lnTo>
                  <a:lnTo>
                    <a:pt x="34" y="687"/>
                  </a:lnTo>
                  <a:lnTo>
                    <a:pt x="52" y="687"/>
                  </a:lnTo>
                  <a:lnTo>
                    <a:pt x="52" y="704"/>
                  </a:lnTo>
                  <a:lnTo>
                    <a:pt x="34" y="704"/>
                  </a:lnTo>
                  <a:lnTo>
                    <a:pt x="52" y="704"/>
                  </a:lnTo>
                  <a:lnTo>
                    <a:pt x="34" y="767"/>
                  </a:lnTo>
                  <a:lnTo>
                    <a:pt x="17" y="800"/>
                  </a:lnTo>
                  <a:lnTo>
                    <a:pt x="17" y="830"/>
                  </a:lnTo>
                  <a:lnTo>
                    <a:pt x="0" y="878"/>
                  </a:lnTo>
                  <a:lnTo>
                    <a:pt x="0" y="911"/>
                  </a:lnTo>
                  <a:lnTo>
                    <a:pt x="0" y="926"/>
                  </a:lnTo>
                  <a:lnTo>
                    <a:pt x="17" y="911"/>
                  </a:lnTo>
                  <a:lnTo>
                    <a:pt x="17" y="959"/>
                  </a:lnTo>
                  <a:lnTo>
                    <a:pt x="34" y="974"/>
                  </a:lnTo>
                  <a:lnTo>
                    <a:pt x="86" y="974"/>
                  </a:lnTo>
                  <a:lnTo>
                    <a:pt x="121" y="974"/>
                  </a:lnTo>
                  <a:lnTo>
                    <a:pt x="121" y="992"/>
                  </a:lnTo>
                  <a:lnTo>
                    <a:pt x="103" y="926"/>
                  </a:lnTo>
                  <a:lnTo>
                    <a:pt x="121" y="911"/>
                  </a:lnTo>
                  <a:lnTo>
                    <a:pt x="138" y="896"/>
                  </a:lnTo>
                  <a:lnTo>
                    <a:pt x="155" y="848"/>
                  </a:lnTo>
                  <a:lnTo>
                    <a:pt x="209" y="815"/>
                  </a:lnTo>
                  <a:lnTo>
                    <a:pt x="209" y="782"/>
                  </a:lnTo>
                  <a:lnTo>
                    <a:pt x="192" y="782"/>
                  </a:lnTo>
                  <a:lnTo>
                    <a:pt x="155" y="752"/>
                  </a:lnTo>
                  <a:lnTo>
                    <a:pt x="155" y="734"/>
                  </a:lnTo>
                  <a:lnTo>
                    <a:pt x="174" y="719"/>
                  </a:lnTo>
                  <a:lnTo>
                    <a:pt x="209" y="704"/>
                  </a:lnTo>
                  <a:lnTo>
                    <a:pt x="209" y="687"/>
                  </a:lnTo>
                  <a:lnTo>
                    <a:pt x="226" y="687"/>
                  </a:lnTo>
                  <a:lnTo>
                    <a:pt x="226" y="656"/>
                  </a:lnTo>
                  <a:lnTo>
                    <a:pt x="244" y="639"/>
                  </a:lnTo>
                  <a:lnTo>
                    <a:pt x="226" y="623"/>
                  </a:lnTo>
                  <a:lnTo>
                    <a:pt x="244" y="623"/>
                  </a:lnTo>
                  <a:lnTo>
                    <a:pt x="261" y="623"/>
                  </a:lnTo>
                  <a:lnTo>
                    <a:pt x="261" y="608"/>
                  </a:lnTo>
                  <a:lnTo>
                    <a:pt x="244" y="608"/>
                  </a:lnTo>
                  <a:lnTo>
                    <a:pt x="226" y="608"/>
                  </a:lnTo>
                  <a:lnTo>
                    <a:pt x="226" y="560"/>
                  </a:lnTo>
                  <a:lnTo>
                    <a:pt x="261" y="575"/>
                  </a:lnTo>
                  <a:lnTo>
                    <a:pt x="295" y="560"/>
                  </a:lnTo>
                  <a:lnTo>
                    <a:pt x="313" y="512"/>
                  </a:lnTo>
                  <a:lnTo>
                    <a:pt x="295" y="495"/>
                  </a:lnTo>
                  <a:lnTo>
                    <a:pt x="313" y="495"/>
                  </a:lnTo>
                  <a:lnTo>
                    <a:pt x="347" y="495"/>
                  </a:lnTo>
                  <a:lnTo>
                    <a:pt x="434" y="479"/>
                  </a:lnTo>
                  <a:lnTo>
                    <a:pt x="451" y="431"/>
                  </a:lnTo>
                  <a:lnTo>
                    <a:pt x="451" y="416"/>
                  </a:lnTo>
                  <a:lnTo>
                    <a:pt x="434" y="399"/>
                  </a:lnTo>
                  <a:lnTo>
                    <a:pt x="434" y="383"/>
                  </a:lnTo>
                  <a:lnTo>
                    <a:pt x="399" y="368"/>
                  </a:lnTo>
                  <a:lnTo>
                    <a:pt x="399" y="351"/>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98" name="Freeform 78">
              <a:extLst>
                <a:ext uri="{FF2B5EF4-FFF2-40B4-BE49-F238E27FC236}">
                  <a16:creationId xmlns:a16="http://schemas.microsoft.com/office/drawing/2014/main" id="{68F8EE7B-8F8F-4085-9D7D-C8F13EA61DD1}"/>
                </a:ext>
              </a:extLst>
            </p:cNvPr>
            <p:cNvSpPr>
              <a:spLocks/>
            </p:cNvSpPr>
            <p:nvPr/>
          </p:nvSpPr>
          <p:spPr bwMode="auto">
            <a:xfrm>
              <a:off x="6939864" y="10099593"/>
              <a:ext cx="110331" cy="89381"/>
            </a:xfrm>
            <a:custGeom>
              <a:avLst/>
              <a:gdLst>
                <a:gd name="T0" fmla="*/ 27781 w 158"/>
                <a:gd name="T1" fmla="*/ 18902 h 129"/>
                <a:gd name="T2" fmla="*/ 27781 w 158"/>
                <a:gd name="T3" fmla="*/ 18902 h 129"/>
                <a:gd name="T4" fmla="*/ 31750 w 158"/>
                <a:gd name="T5" fmla="*/ 12602 h 129"/>
                <a:gd name="T6" fmla="*/ 27781 w 158"/>
                <a:gd name="T7" fmla="*/ 9451 h 129"/>
                <a:gd name="T8" fmla="*/ 17463 w 158"/>
                <a:gd name="T9" fmla="*/ 3150 h 129"/>
                <a:gd name="T10" fmla="*/ 14288 w 158"/>
                <a:gd name="T11" fmla="*/ 3150 h 129"/>
                <a:gd name="T12" fmla="*/ 10319 w 158"/>
                <a:gd name="T13" fmla="*/ 0 h 129"/>
                <a:gd name="T14" fmla="*/ 7144 w 158"/>
                <a:gd name="T15" fmla="*/ 0 h 129"/>
                <a:gd name="T16" fmla="*/ 0 w 158"/>
                <a:gd name="T17" fmla="*/ 22053 h 129"/>
                <a:gd name="T18" fmla="*/ 3969 w 158"/>
                <a:gd name="T19" fmla="*/ 22053 h 129"/>
                <a:gd name="T20" fmla="*/ 14288 w 158"/>
                <a:gd name="T21" fmla="*/ 25203 h 129"/>
                <a:gd name="T22" fmla="*/ 23813 w 158"/>
                <a:gd name="T23" fmla="*/ 25203 h 129"/>
                <a:gd name="T24" fmla="*/ 27781 w 158"/>
                <a:gd name="T25" fmla="*/ 18902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8"/>
                <a:gd name="T40" fmla="*/ 0 h 129"/>
                <a:gd name="T41" fmla="*/ 158 w 158"/>
                <a:gd name="T42" fmla="*/ 129 h 1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8" h="129">
                  <a:moveTo>
                    <a:pt x="140" y="96"/>
                  </a:moveTo>
                  <a:lnTo>
                    <a:pt x="140" y="96"/>
                  </a:lnTo>
                  <a:lnTo>
                    <a:pt x="158" y="64"/>
                  </a:lnTo>
                  <a:lnTo>
                    <a:pt x="140" y="48"/>
                  </a:lnTo>
                  <a:lnTo>
                    <a:pt x="88" y="16"/>
                  </a:lnTo>
                  <a:lnTo>
                    <a:pt x="71" y="16"/>
                  </a:lnTo>
                  <a:lnTo>
                    <a:pt x="54" y="0"/>
                  </a:lnTo>
                  <a:lnTo>
                    <a:pt x="35" y="0"/>
                  </a:lnTo>
                  <a:lnTo>
                    <a:pt x="0" y="112"/>
                  </a:lnTo>
                  <a:lnTo>
                    <a:pt x="17" y="112"/>
                  </a:lnTo>
                  <a:lnTo>
                    <a:pt x="71" y="129"/>
                  </a:lnTo>
                  <a:lnTo>
                    <a:pt x="123" y="129"/>
                  </a:lnTo>
                  <a:lnTo>
                    <a:pt x="140" y="96"/>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399" name="Freeform 79">
              <a:extLst>
                <a:ext uri="{FF2B5EF4-FFF2-40B4-BE49-F238E27FC236}">
                  <a16:creationId xmlns:a16="http://schemas.microsoft.com/office/drawing/2014/main" id="{91BDA2A0-B0E5-49DC-B2B7-4E1C2DC3BB49}"/>
                </a:ext>
              </a:extLst>
            </p:cNvPr>
            <p:cNvSpPr>
              <a:spLocks/>
            </p:cNvSpPr>
            <p:nvPr/>
          </p:nvSpPr>
          <p:spPr bwMode="auto">
            <a:xfrm>
              <a:off x="6650773" y="9451581"/>
              <a:ext cx="748567" cy="715048"/>
            </a:xfrm>
            <a:custGeom>
              <a:avLst/>
              <a:gdLst>
                <a:gd name="T0" fmla="*/ 122917 w 1073"/>
                <a:gd name="T1" fmla="*/ 6362 h 1022"/>
                <a:gd name="T2" fmla="*/ 112607 w 1073"/>
                <a:gd name="T3" fmla="*/ 12725 h 1022"/>
                <a:gd name="T4" fmla="*/ 105470 w 1073"/>
                <a:gd name="T5" fmla="*/ 12725 h 1022"/>
                <a:gd name="T6" fmla="*/ 95161 w 1073"/>
                <a:gd name="T7" fmla="*/ 15906 h 1022"/>
                <a:gd name="T8" fmla="*/ 81680 w 1073"/>
                <a:gd name="T9" fmla="*/ 19087 h 1022"/>
                <a:gd name="T10" fmla="*/ 75336 w 1073"/>
                <a:gd name="T11" fmla="*/ 12725 h 1022"/>
                <a:gd name="T12" fmla="*/ 75336 w 1073"/>
                <a:gd name="T13" fmla="*/ 0 h 1022"/>
                <a:gd name="T14" fmla="*/ 68199 w 1073"/>
                <a:gd name="T15" fmla="*/ 3181 h 1022"/>
                <a:gd name="T16" fmla="*/ 47581 w 1073"/>
                <a:gd name="T17" fmla="*/ 3181 h 1022"/>
                <a:gd name="T18" fmla="*/ 50753 w 1073"/>
                <a:gd name="T19" fmla="*/ 12725 h 1022"/>
                <a:gd name="T20" fmla="*/ 44409 w 1073"/>
                <a:gd name="T21" fmla="*/ 22268 h 1022"/>
                <a:gd name="T22" fmla="*/ 37271 w 1073"/>
                <a:gd name="T23" fmla="*/ 19087 h 1022"/>
                <a:gd name="T24" fmla="*/ 19825 w 1073"/>
                <a:gd name="T25" fmla="*/ 15906 h 1022"/>
                <a:gd name="T26" fmla="*/ 23790 w 1073"/>
                <a:gd name="T27" fmla="*/ 22268 h 1022"/>
                <a:gd name="T28" fmla="*/ 23790 w 1073"/>
                <a:gd name="T29" fmla="*/ 31812 h 1022"/>
                <a:gd name="T30" fmla="*/ 6344 w 1073"/>
                <a:gd name="T31" fmla="*/ 50899 h 1022"/>
                <a:gd name="T32" fmla="*/ 3172 w 1073"/>
                <a:gd name="T33" fmla="*/ 73168 h 1022"/>
                <a:gd name="T34" fmla="*/ 16653 w 1073"/>
                <a:gd name="T35" fmla="*/ 73168 h 1022"/>
                <a:gd name="T36" fmla="*/ 23790 w 1073"/>
                <a:gd name="T37" fmla="*/ 79530 h 1022"/>
                <a:gd name="T38" fmla="*/ 37271 w 1073"/>
                <a:gd name="T39" fmla="*/ 73168 h 1022"/>
                <a:gd name="T40" fmla="*/ 44409 w 1073"/>
                <a:gd name="T41" fmla="*/ 82712 h 1022"/>
                <a:gd name="T42" fmla="*/ 68199 w 1073"/>
                <a:gd name="T43" fmla="*/ 92255 h 1022"/>
                <a:gd name="T44" fmla="*/ 71371 w 1073"/>
                <a:gd name="T45" fmla="*/ 101799 h 1022"/>
                <a:gd name="T46" fmla="*/ 81680 w 1073"/>
                <a:gd name="T47" fmla="*/ 108161 h 1022"/>
                <a:gd name="T48" fmla="*/ 84852 w 1073"/>
                <a:gd name="T49" fmla="*/ 117705 h 1022"/>
                <a:gd name="T50" fmla="*/ 84852 w 1073"/>
                <a:gd name="T51" fmla="*/ 136792 h 1022"/>
                <a:gd name="T52" fmla="*/ 99126 w 1073"/>
                <a:gd name="T53" fmla="*/ 139973 h 1022"/>
                <a:gd name="T54" fmla="*/ 105470 w 1073"/>
                <a:gd name="T55" fmla="*/ 149517 h 1022"/>
                <a:gd name="T56" fmla="*/ 105470 w 1073"/>
                <a:gd name="T57" fmla="*/ 155879 h 1022"/>
                <a:gd name="T58" fmla="*/ 102298 w 1073"/>
                <a:gd name="T59" fmla="*/ 168604 h 1022"/>
                <a:gd name="T60" fmla="*/ 91989 w 1073"/>
                <a:gd name="T61" fmla="*/ 184510 h 1022"/>
                <a:gd name="T62" fmla="*/ 99126 w 1073"/>
                <a:gd name="T63" fmla="*/ 187692 h 1022"/>
                <a:gd name="T64" fmla="*/ 112607 w 1073"/>
                <a:gd name="T65" fmla="*/ 197235 h 1022"/>
                <a:gd name="T66" fmla="*/ 115779 w 1073"/>
                <a:gd name="T67" fmla="*/ 197235 h 1022"/>
                <a:gd name="T68" fmla="*/ 130054 w 1073"/>
                <a:gd name="T69" fmla="*/ 178148 h 1022"/>
                <a:gd name="T70" fmla="*/ 137191 w 1073"/>
                <a:gd name="T71" fmla="*/ 159061 h 1022"/>
                <a:gd name="T72" fmla="*/ 147500 w 1073"/>
                <a:gd name="T73" fmla="*/ 149517 h 1022"/>
                <a:gd name="T74" fmla="*/ 171290 w 1073"/>
                <a:gd name="T75" fmla="*/ 143155 h 1022"/>
                <a:gd name="T76" fmla="*/ 178427 w 1073"/>
                <a:gd name="T77" fmla="*/ 136792 h 1022"/>
                <a:gd name="T78" fmla="*/ 184771 w 1073"/>
                <a:gd name="T79" fmla="*/ 124067 h 1022"/>
                <a:gd name="T80" fmla="*/ 188736 w 1073"/>
                <a:gd name="T81" fmla="*/ 114524 h 1022"/>
                <a:gd name="T82" fmla="*/ 205390 w 1073"/>
                <a:gd name="T83" fmla="*/ 73168 h 1022"/>
                <a:gd name="T84" fmla="*/ 208562 w 1073"/>
                <a:gd name="T85" fmla="*/ 50899 h 1022"/>
                <a:gd name="T86" fmla="*/ 181599 w 1073"/>
                <a:gd name="T87" fmla="*/ 38175 h 1022"/>
                <a:gd name="T88" fmla="*/ 164153 w 1073"/>
                <a:gd name="T89" fmla="*/ 38175 h 1022"/>
                <a:gd name="T90" fmla="*/ 157809 w 1073"/>
                <a:gd name="T91" fmla="*/ 34993 h 1022"/>
                <a:gd name="T92" fmla="*/ 153844 w 1073"/>
                <a:gd name="T93" fmla="*/ 31812 h 1022"/>
                <a:gd name="T94" fmla="*/ 137191 w 1073"/>
                <a:gd name="T95" fmla="*/ 31812 h 1022"/>
                <a:gd name="T96" fmla="*/ 133226 w 1073"/>
                <a:gd name="T97" fmla="*/ 25450 h 1022"/>
                <a:gd name="T98" fmla="*/ 126882 w 1073"/>
                <a:gd name="T99" fmla="*/ 31812 h 1022"/>
                <a:gd name="T100" fmla="*/ 119745 w 1073"/>
                <a:gd name="T101" fmla="*/ 31812 h 1022"/>
                <a:gd name="T102" fmla="*/ 130054 w 1073"/>
                <a:gd name="T103" fmla="*/ 19087 h 1022"/>
                <a:gd name="T104" fmla="*/ 126882 w 1073"/>
                <a:gd name="T105" fmla="*/ 15906 h 10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73"/>
                <a:gd name="T160" fmla="*/ 0 h 1022"/>
                <a:gd name="T161" fmla="*/ 1073 w 1073"/>
                <a:gd name="T162" fmla="*/ 1022 h 10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73" h="1022">
                  <a:moveTo>
                    <a:pt x="623" y="30"/>
                  </a:moveTo>
                  <a:lnTo>
                    <a:pt x="623" y="30"/>
                  </a:lnTo>
                  <a:lnTo>
                    <a:pt x="606" y="30"/>
                  </a:lnTo>
                  <a:lnTo>
                    <a:pt x="570" y="63"/>
                  </a:lnTo>
                  <a:lnTo>
                    <a:pt x="552" y="78"/>
                  </a:lnTo>
                  <a:lnTo>
                    <a:pt x="535" y="63"/>
                  </a:lnTo>
                  <a:lnTo>
                    <a:pt x="501" y="63"/>
                  </a:lnTo>
                  <a:lnTo>
                    <a:pt x="483" y="78"/>
                  </a:lnTo>
                  <a:lnTo>
                    <a:pt x="466" y="78"/>
                  </a:lnTo>
                  <a:lnTo>
                    <a:pt x="414" y="96"/>
                  </a:lnTo>
                  <a:lnTo>
                    <a:pt x="397" y="96"/>
                  </a:lnTo>
                  <a:lnTo>
                    <a:pt x="380" y="63"/>
                  </a:lnTo>
                  <a:lnTo>
                    <a:pt x="380" y="15"/>
                  </a:lnTo>
                  <a:lnTo>
                    <a:pt x="380" y="0"/>
                  </a:lnTo>
                  <a:lnTo>
                    <a:pt x="362" y="0"/>
                  </a:lnTo>
                  <a:lnTo>
                    <a:pt x="345" y="15"/>
                  </a:lnTo>
                  <a:lnTo>
                    <a:pt x="293" y="30"/>
                  </a:lnTo>
                  <a:lnTo>
                    <a:pt x="241" y="15"/>
                  </a:lnTo>
                  <a:lnTo>
                    <a:pt x="259" y="30"/>
                  </a:lnTo>
                  <a:lnTo>
                    <a:pt x="259" y="63"/>
                  </a:lnTo>
                  <a:lnTo>
                    <a:pt x="276" y="78"/>
                  </a:lnTo>
                  <a:lnTo>
                    <a:pt x="224" y="111"/>
                  </a:lnTo>
                  <a:lnTo>
                    <a:pt x="207" y="111"/>
                  </a:lnTo>
                  <a:lnTo>
                    <a:pt x="190" y="96"/>
                  </a:lnTo>
                  <a:lnTo>
                    <a:pt x="172" y="78"/>
                  </a:lnTo>
                  <a:lnTo>
                    <a:pt x="103" y="78"/>
                  </a:lnTo>
                  <a:lnTo>
                    <a:pt x="103" y="96"/>
                  </a:lnTo>
                  <a:lnTo>
                    <a:pt x="120" y="111"/>
                  </a:lnTo>
                  <a:lnTo>
                    <a:pt x="103" y="111"/>
                  </a:lnTo>
                  <a:lnTo>
                    <a:pt x="120" y="159"/>
                  </a:lnTo>
                  <a:lnTo>
                    <a:pt x="103" y="222"/>
                  </a:lnTo>
                  <a:lnTo>
                    <a:pt x="34" y="255"/>
                  </a:lnTo>
                  <a:lnTo>
                    <a:pt x="0" y="318"/>
                  </a:lnTo>
                  <a:lnTo>
                    <a:pt x="17" y="366"/>
                  </a:lnTo>
                  <a:lnTo>
                    <a:pt x="51" y="383"/>
                  </a:lnTo>
                  <a:lnTo>
                    <a:pt x="86" y="366"/>
                  </a:lnTo>
                  <a:lnTo>
                    <a:pt x="86" y="399"/>
                  </a:lnTo>
                  <a:lnTo>
                    <a:pt x="120" y="399"/>
                  </a:lnTo>
                  <a:lnTo>
                    <a:pt x="155" y="399"/>
                  </a:lnTo>
                  <a:lnTo>
                    <a:pt x="190" y="366"/>
                  </a:lnTo>
                  <a:lnTo>
                    <a:pt x="224" y="366"/>
                  </a:lnTo>
                  <a:lnTo>
                    <a:pt x="224" y="414"/>
                  </a:lnTo>
                  <a:lnTo>
                    <a:pt x="241" y="431"/>
                  </a:lnTo>
                  <a:lnTo>
                    <a:pt x="345" y="462"/>
                  </a:lnTo>
                  <a:lnTo>
                    <a:pt x="362" y="495"/>
                  </a:lnTo>
                  <a:lnTo>
                    <a:pt x="362" y="510"/>
                  </a:lnTo>
                  <a:lnTo>
                    <a:pt x="380" y="543"/>
                  </a:lnTo>
                  <a:lnTo>
                    <a:pt x="414" y="543"/>
                  </a:lnTo>
                  <a:lnTo>
                    <a:pt x="414" y="558"/>
                  </a:lnTo>
                  <a:lnTo>
                    <a:pt x="431" y="591"/>
                  </a:lnTo>
                  <a:lnTo>
                    <a:pt x="431" y="639"/>
                  </a:lnTo>
                  <a:lnTo>
                    <a:pt x="431" y="687"/>
                  </a:lnTo>
                  <a:lnTo>
                    <a:pt x="483" y="702"/>
                  </a:lnTo>
                  <a:lnTo>
                    <a:pt x="501" y="702"/>
                  </a:lnTo>
                  <a:lnTo>
                    <a:pt x="501" y="735"/>
                  </a:lnTo>
                  <a:lnTo>
                    <a:pt x="535" y="750"/>
                  </a:lnTo>
                  <a:lnTo>
                    <a:pt x="518" y="783"/>
                  </a:lnTo>
                  <a:lnTo>
                    <a:pt x="535" y="783"/>
                  </a:lnTo>
                  <a:lnTo>
                    <a:pt x="552" y="830"/>
                  </a:lnTo>
                  <a:lnTo>
                    <a:pt x="518" y="846"/>
                  </a:lnTo>
                  <a:lnTo>
                    <a:pt x="449" y="926"/>
                  </a:lnTo>
                  <a:lnTo>
                    <a:pt x="466" y="926"/>
                  </a:lnTo>
                  <a:lnTo>
                    <a:pt x="483" y="942"/>
                  </a:lnTo>
                  <a:lnTo>
                    <a:pt x="501" y="942"/>
                  </a:lnTo>
                  <a:lnTo>
                    <a:pt x="552" y="974"/>
                  </a:lnTo>
                  <a:lnTo>
                    <a:pt x="570" y="990"/>
                  </a:lnTo>
                  <a:lnTo>
                    <a:pt x="552" y="1022"/>
                  </a:lnTo>
                  <a:lnTo>
                    <a:pt x="587" y="990"/>
                  </a:lnTo>
                  <a:lnTo>
                    <a:pt x="623" y="959"/>
                  </a:lnTo>
                  <a:lnTo>
                    <a:pt x="658" y="894"/>
                  </a:lnTo>
                  <a:lnTo>
                    <a:pt x="693" y="863"/>
                  </a:lnTo>
                  <a:lnTo>
                    <a:pt x="693" y="798"/>
                  </a:lnTo>
                  <a:lnTo>
                    <a:pt x="710" y="767"/>
                  </a:lnTo>
                  <a:lnTo>
                    <a:pt x="744" y="750"/>
                  </a:lnTo>
                  <a:lnTo>
                    <a:pt x="796" y="719"/>
                  </a:lnTo>
                  <a:lnTo>
                    <a:pt x="865" y="719"/>
                  </a:lnTo>
                  <a:lnTo>
                    <a:pt x="865" y="702"/>
                  </a:lnTo>
                  <a:lnTo>
                    <a:pt x="900" y="687"/>
                  </a:lnTo>
                  <a:lnTo>
                    <a:pt x="900" y="671"/>
                  </a:lnTo>
                  <a:lnTo>
                    <a:pt x="934" y="623"/>
                  </a:lnTo>
                  <a:lnTo>
                    <a:pt x="934" y="591"/>
                  </a:lnTo>
                  <a:lnTo>
                    <a:pt x="952" y="575"/>
                  </a:lnTo>
                  <a:lnTo>
                    <a:pt x="952" y="462"/>
                  </a:lnTo>
                  <a:lnTo>
                    <a:pt x="1038" y="366"/>
                  </a:lnTo>
                  <a:lnTo>
                    <a:pt x="1073" y="318"/>
                  </a:lnTo>
                  <a:lnTo>
                    <a:pt x="1055" y="255"/>
                  </a:lnTo>
                  <a:lnTo>
                    <a:pt x="1004" y="255"/>
                  </a:lnTo>
                  <a:lnTo>
                    <a:pt x="917" y="191"/>
                  </a:lnTo>
                  <a:lnTo>
                    <a:pt x="883" y="207"/>
                  </a:lnTo>
                  <a:lnTo>
                    <a:pt x="831" y="191"/>
                  </a:lnTo>
                  <a:lnTo>
                    <a:pt x="796" y="191"/>
                  </a:lnTo>
                  <a:lnTo>
                    <a:pt x="796" y="174"/>
                  </a:lnTo>
                  <a:lnTo>
                    <a:pt x="796" y="159"/>
                  </a:lnTo>
                  <a:lnTo>
                    <a:pt x="779" y="159"/>
                  </a:lnTo>
                  <a:lnTo>
                    <a:pt x="710" y="144"/>
                  </a:lnTo>
                  <a:lnTo>
                    <a:pt x="693" y="159"/>
                  </a:lnTo>
                  <a:lnTo>
                    <a:pt x="693" y="126"/>
                  </a:lnTo>
                  <a:lnTo>
                    <a:pt x="675" y="126"/>
                  </a:lnTo>
                  <a:lnTo>
                    <a:pt x="641" y="126"/>
                  </a:lnTo>
                  <a:lnTo>
                    <a:pt x="641" y="159"/>
                  </a:lnTo>
                  <a:lnTo>
                    <a:pt x="623" y="144"/>
                  </a:lnTo>
                  <a:lnTo>
                    <a:pt x="606" y="159"/>
                  </a:lnTo>
                  <a:lnTo>
                    <a:pt x="623" y="126"/>
                  </a:lnTo>
                  <a:lnTo>
                    <a:pt x="658" y="96"/>
                  </a:lnTo>
                  <a:lnTo>
                    <a:pt x="658" y="78"/>
                  </a:lnTo>
                  <a:lnTo>
                    <a:pt x="641" y="78"/>
                  </a:lnTo>
                  <a:lnTo>
                    <a:pt x="623" y="3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00" name="Freeform 80">
              <a:extLst>
                <a:ext uri="{FF2B5EF4-FFF2-40B4-BE49-F238E27FC236}">
                  <a16:creationId xmlns:a16="http://schemas.microsoft.com/office/drawing/2014/main" id="{83098E5A-E20A-4850-82EC-3394C71074E7}"/>
                </a:ext>
              </a:extLst>
            </p:cNvPr>
            <p:cNvSpPr>
              <a:spLocks/>
            </p:cNvSpPr>
            <p:nvPr/>
          </p:nvSpPr>
          <p:spPr bwMode="auto">
            <a:xfrm>
              <a:off x="7026452" y="9436217"/>
              <a:ext cx="47484" cy="67036"/>
            </a:xfrm>
            <a:custGeom>
              <a:avLst/>
              <a:gdLst>
                <a:gd name="T0" fmla="*/ 0 w 69"/>
                <a:gd name="T1" fmla="*/ 16669 h 96"/>
                <a:gd name="T2" fmla="*/ 0 w 69"/>
                <a:gd name="T3" fmla="*/ 16669 h 96"/>
                <a:gd name="T4" fmla="*/ 3129 w 69"/>
                <a:gd name="T5" fmla="*/ 19050 h 96"/>
                <a:gd name="T6" fmla="*/ 6258 w 69"/>
                <a:gd name="T7" fmla="*/ 16669 h 96"/>
                <a:gd name="T8" fmla="*/ 13298 w 69"/>
                <a:gd name="T9" fmla="*/ 9525 h 96"/>
                <a:gd name="T10" fmla="*/ 0 w 69"/>
                <a:gd name="T11" fmla="*/ 0 h 96"/>
                <a:gd name="T12" fmla="*/ 0 w 69"/>
                <a:gd name="T13" fmla="*/ 3969 h 96"/>
                <a:gd name="T14" fmla="*/ 0 w 69"/>
                <a:gd name="T15" fmla="*/ 9525 h 96"/>
                <a:gd name="T16" fmla="*/ 0 w 69"/>
                <a:gd name="T17" fmla="*/ 16669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96"/>
                <a:gd name="T29" fmla="*/ 69 w 6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96">
                  <a:moveTo>
                    <a:pt x="0" y="81"/>
                  </a:moveTo>
                  <a:lnTo>
                    <a:pt x="0" y="81"/>
                  </a:lnTo>
                  <a:lnTo>
                    <a:pt x="17" y="96"/>
                  </a:lnTo>
                  <a:lnTo>
                    <a:pt x="35" y="81"/>
                  </a:lnTo>
                  <a:lnTo>
                    <a:pt x="69" y="48"/>
                  </a:lnTo>
                  <a:lnTo>
                    <a:pt x="0" y="0"/>
                  </a:lnTo>
                  <a:lnTo>
                    <a:pt x="0" y="18"/>
                  </a:lnTo>
                  <a:lnTo>
                    <a:pt x="0" y="48"/>
                  </a:lnTo>
                  <a:lnTo>
                    <a:pt x="0" y="81"/>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01" name="Freeform 81">
              <a:extLst>
                <a:ext uri="{FF2B5EF4-FFF2-40B4-BE49-F238E27FC236}">
                  <a16:creationId xmlns:a16="http://schemas.microsoft.com/office/drawing/2014/main" id="{347C1CFA-1A63-4598-A42B-B880EF697221}"/>
                </a:ext>
              </a:extLst>
            </p:cNvPr>
            <p:cNvSpPr>
              <a:spLocks/>
            </p:cNvSpPr>
            <p:nvPr/>
          </p:nvSpPr>
          <p:spPr bwMode="auto">
            <a:xfrm>
              <a:off x="6953831" y="9436217"/>
              <a:ext cx="72621" cy="67036"/>
            </a:xfrm>
            <a:custGeom>
              <a:avLst/>
              <a:gdLst>
                <a:gd name="T0" fmla="*/ 20638 w 104"/>
                <a:gd name="T1" fmla="*/ 16669 h 96"/>
                <a:gd name="T2" fmla="*/ 20638 w 104"/>
                <a:gd name="T3" fmla="*/ 16669 h 96"/>
                <a:gd name="T4" fmla="*/ 20638 w 104"/>
                <a:gd name="T5" fmla="*/ 9525 h 96"/>
                <a:gd name="T6" fmla="*/ 20638 w 104"/>
                <a:gd name="T7" fmla="*/ 3969 h 96"/>
                <a:gd name="T8" fmla="*/ 20638 w 104"/>
                <a:gd name="T9" fmla="*/ 0 h 96"/>
                <a:gd name="T10" fmla="*/ 7144 w 104"/>
                <a:gd name="T11" fmla="*/ 0 h 96"/>
                <a:gd name="T12" fmla="*/ 0 w 104"/>
                <a:gd name="T13" fmla="*/ 7144 h 96"/>
                <a:gd name="T14" fmla="*/ 7144 w 104"/>
                <a:gd name="T15" fmla="*/ 19050 h 96"/>
                <a:gd name="T16" fmla="*/ 10319 w 104"/>
                <a:gd name="T17" fmla="*/ 19050 h 96"/>
                <a:gd name="T18" fmla="*/ 14288 w 104"/>
                <a:gd name="T19" fmla="*/ 16669 h 96"/>
                <a:gd name="T20" fmla="*/ 20638 w 104"/>
                <a:gd name="T21" fmla="*/ 16669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
                <a:gd name="T34" fmla="*/ 0 h 96"/>
                <a:gd name="T35" fmla="*/ 104 w 104"/>
                <a:gd name="T36" fmla="*/ 96 h 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 h="96">
                  <a:moveTo>
                    <a:pt x="104" y="81"/>
                  </a:moveTo>
                  <a:lnTo>
                    <a:pt x="104" y="81"/>
                  </a:lnTo>
                  <a:lnTo>
                    <a:pt x="104" y="48"/>
                  </a:lnTo>
                  <a:lnTo>
                    <a:pt x="104" y="18"/>
                  </a:lnTo>
                  <a:lnTo>
                    <a:pt x="104" y="0"/>
                  </a:lnTo>
                  <a:lnTo>
                    <a:pt x="35" y="0"/>
                  </a:lnTo>
                  <a:lnTo>
                    <a:pt x="0" y="33"/>
                  </a:lnTo>
                  <a:lnTo>
                    <a:pt x="35" y="96"/>
                  </a:lnTo>
                  <a:lnTo>
                    <a:pt x="52" y="96"/>
                  </a:lnTo>
                  <a:lnTo>
                    <a:pt x="69" y="81"/>
                  </a:lnTo>
                  <a:lnTo>
                    <a:pt x="104" y="81"/>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02" name="Freeform 82">
              <a:extLst>
                <a:ext uri="{FF2B5EF4-FFF2-40B4-BE49-F238E27FC236}">
                  <a16:creationId xmlns:a16="http://schemas.microsoft.com/office/drawing/2014/main" id="{345D3154-0D30-4AAE-9B33-F15AFCC47A6A}"/>
                </a:ext>
              </a:extLst>
            </p:cNvPr>
            <p:cNvSpPr>
              <a:spLocks/>
            </p:cNvSpPr>
            <p:nvPr/>
          </p:nvSpPr>
          <p:spPr bwMode="auto">
            <a:xfrm>
              <a:off x="6892381" y="9395716"/>
              <a:ext cx="83795" cy="122899"/>
            </a:xfrm>
            <a:custGeom>
              <a:avLst/>
              <a:gdLst>
                <a:gd name="T0" fmla="*/ 6298 w 121"/>
                <a:gd name="T1" fmla="*/ 0 h 177"/>
                <a:gd name="T2" fmla="*/ 6298 w 121"/>
                <a:gd name="T3" fmla="*/ 0 h 177"/>
                <a:gd name="T4" fmla="*/ 13382 w 121"/>
                <a:gd name="T5" fmla="*/ 2368 h 177"/>
                <a:gd name="T6" fmla="*/ 13382 w 121"/>
                <a:gd name="T7" fmla="*/ 6314 h 177"/>
                <a:gd name="T8" fmla="*/ 16531 w 121"/>
                <a:gd name="T9" fmla="*/ 6314 h 177"/>
                <a:gd name="T10" fmla="*/ 23616 w 121"/>
                <a:gd name="T11" fmla="*/ 11839 h 177"/>
                <a:gd name="T12" fmla="*/ 16531 w 121"/>
                <a:gd name="T13" fmla="*/ 18942 h 177"/>
                <a:gd name="T14" fmla="*/ 23616 w 121"/>
                <a:gd name="T15" fmla="*/ 30781 h 177"/>
                <a:gd name="T16" fmla="*/ 13382 w 121"/>
                <a:gd name="T17" fmla="*/ 34728 h 177"/>
                <a:gd name="T18" fmla="*/ 10233 w 121"/>
                <a:gd name="T19" fmla="*/ 34728 h 177"/>
                <a:gd name="T20" fmla="*/ 6298 w 121"/>
                <a:gd name="T21" fmla="*/ 28414 h 177"/>
                <a:gd name="T22" fmla="*/ 6298 w 121"/>
                <a:gd name="T23" fmla="*/ 18942 h 177"/>
                <a:gd name="T24" fmla="*/ 6298 w 121"/>
                <a:gd name="T25" fmla="*/ 15785 h 177"/>
                <a:gd name="T26" fmla="*/ 3149 w 121"/>
                <a:gd name="T27" fmla="*/ 15785 h 177"/>
                <a:gd name="T28" fmla="*/ 0 w 121"/>
                <a:gd name="T29" fmla="*/ 11839 h 177"/>
                <a:gd name="T30" fmla="*/ 0 w 121"/>
                <a:gd name="T31" fmla="*/ 6314 h 177"/>
                <a:gd name="T32" fmla="*/ 3149 w 121"/>
                <a:gd name="T33" fmla="*/ 6314 h 177"/>
                <a:gd name="T34" fmla="*/ 3149 w 121"/>
                <a:gd name="T35" fmla="*/ 2368 h 177"/>
                <a:gd name="T36" fmla="*/ 6298 w 121"/>
                <a:gd name="T37" fmla="*/ 0 h 1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177"/>
                <a:gd name="T59" fmla="*/ 121 w 121"/>
                <a:gd name="T60" fmla="*/ 177 h 1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177">
                  <a:moveTo>
                    <a:pt x="35" y="0"/>
                  </a:moveTo>
                  <a:lnTo>
                    <a:pt x="35" y="0"/>
                  </a:lnTo>
                  <a:lnTo>
                    <a:pt x="69" y="15"/>
                  </a:lnTo>
                  <a:lnTo>
                    <a:pt x="69" y="33"/>
                  </a:lnTo>
                  <a:lnTo>
                    <a:pt x="86" y="33"/>
                  </a:lnTo>
                  <a:lnTo>
                    <a:pt x="121" y="63"/>
                  </a:lnTo>
                  <a:lnTo>
                    <a:pt x="86" y="96"/>
                  </a:lnTo>
                  <a:lnTo>
                    <a:pt x="121" y="159"/>
                  </a:lnTo>
                  <a:lnTo>
                    <a:pt x="69" y="177"/>
                  </a:lnTo>
                  <a:lnTo>
                    <a:pt x="52" y="177"/>
                  </a:lnTo>
                  <a:lnTo>
                    <a:pt x="35" y="144"/>
                  </a:lnTo>
                  <a:lnTo>
                    <a:pt x="35" y="96"/>
                  </a:lnTo>
                  <a:lnTo>
                    <a:pt x="35" y="81"/>
                  </a:lnTo>
                  <a:lnTo>
                    <a:pt x="17" y="81"/>
                  </a:lnTo>
                  <a:lnTo>
                    <a:pt x="0" y="63"/>
                  </a:lnTo>
                  <a:lnTo>
                    <a:pt x="0" y="33"/>
                  </a:lnTo>
                  <a:lnTo>
                    <a:pt x="17" y="33"/>
                  </a:lnTo>
                  <a:lnTo>
                    <a:pt x="17" y="15"/>
                  </a:lnTo>
                  <a:lnTo>
                    <a:pt x="35" y="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03" name="Freeform 83">
              <a:extLst>
                <a:ext uri="{FF2B5EF4-FFF2-40B4-BE49-F238E27FC236}">
                  <a16:creationId xmlns:a16="http://schemas.microsoft.com/office/drawing/2014/main" id="{18169334-7932-4148-A021-771FFFD33C93}"/>
                </a:ext>
              </a:extLst>
            </p:cNvPr>
            <p:cNvSpPr>
              <a:spLocks/>
            </p:cNvSpPr>
            <p:nvPr/>
          </p:nvSpPr>
          <p:spPr bwMode="auto">
            <a:xfrm>
              <a:off x="6661945" y="9328681"/>
              <a:ext cx="255575" cy="201107"/>
            </a:xfrm>
            <a:custGeom>
              <a:avLst/>
              <a:gdLst>
                <a:gd name="T0" fmla="*/ 73225 w 365"/>
                <a:gd name="T1" fmla="*/ 19050 h 288"/>
                <a:gd name="T2" fmla="*/ 73225 w 365"/>
                <a:gd name="T3" fmla="*/ 19050 h 288"/>
                <a:gd name="T4" fmla="*/ 69246 w 365"/>
                <a:gd name="T5" fmla="*/ 21431 h 288"/>
                <a:gd name="T6" fmla="*/ 69246 w 365"/>
                <a:gd name="T7" fmla="*/ 26194 h 288"/>
                <a:gd name="T8" fmla="*/ 66062 w 365"/>
                <a:gd name="T9" fmla="*/ 26194 h 288"/>
                <a:gd name="T10" fmla="*/ 66062 w 365"/>
                <a:gd name="T11" fmla="*/ 30956 h 288"/>
                <a:gd name="T12" fmla="*/ 69246 w 365"/>
                <a:gd name="T13" fmla="*/ 34925 h 288"/>
                <a:gd name="T14" fmla="*/ 66062 w 365"/>
                <a:gd name="T15" fmla="*/ 38100 h 288"/>
                <a:gd name="T16" fmla="*/ 55715 w 365"/>
                <a:gd name="T17" fmla="*/ 40481 h 288"/>
                <a:gd name="T18" fmla="*/ 44572 w 365"/>
                <a:gd name="T19" fmla="*/ 38100 h 288"/>
                <a:gd name="T20" fmla="*/ 48551 w 365"/>
                <a:gd name="T21" fmla="*/ 40481 h 288"/>
                <a:gd name="T22" fmla="*/ 48551 w 365"/>
                <a:gd name="T23" fmla="*/ 47625 h 288"/>
                <a:gd name="T24" fmla="*/ 52531 w 365"/>
                <a:gd name="T25" fmla="*/ 50006 h 288"/>
                <a:gd name="T26" fmla="*/ 41388 w 365"/>
                <a:gd name="T27" fmla="*/ 57150 h 288"/>
                <a:gd name="T28" fmla="*/ 38204 w 365"/>
                <a:gd name="T29" fmla="*/ 57150 h 288"/>
                <a:gd name="T30" fmla="*/ 35021 w 365"/>
                <a:gd name="T31" fmla="*/ 54769 h 288"/>
                <a:gd name="T32" fmla="*/ 31041 w 365"/>
                <a:gd name="T33" fmla="*/ 50006 h 288"/>
                <a:gd name="T34" fmla="*/ 31041 w 365"/>
                <a:gd name="T35" fmla="*/ 44450 h 288"/>
                <a:gd name="T36" fmla="*/ 27857 w 365"/>
                <a:gd name="T37" fmla="*/ 38100 h 288"/>
                <a:gd name="T38" fmla="*/ 31041 w 365"/>
                <a:gd name="T39" fmla="*/ 28575 h 288"/>
                <a:gd name="T40" fmla="*/ 20694 w 365"/>
                <a:gd name="T41" fmla="*/ 28575 h 288"/>
                <a:gd name="T42" fmla="*/ 17510 w 365"/>
                <a:gd name="T43" fmla="*/ 26194 h 288"/>
                <a:gd name="T44" fmla="*/ 7163 w 365"/>
                <a:gd name="T45" fmla="*/ 26194 h 288"/>
                <a:gd name="T46" fmla="*/ 3980 w 365"/>
                <a:gd name="T47" fmla="*/ 21431 h 288"/>
                <a:gd name="T48" fmla="*/ 3980 w 365"/>
                <a:gd name="T49" fmla="*/ 19050 h 288"/>
                <a:gd name="T50" fmla="*/ 0 w 365"/>
                <a:gd name="T51" fmla="*/ 11906 h 288"/>
                <a:gd name="T52" fmla="*/ 3980 w 365"/>
                <a:gd name="T53" fmla="*/ 7144 h 288"/>
                <a:gd name="T54" fmla="*/ 7163 w 365"/>
                <a:gd name="T55" fmla="*/ 2381 h 288"/>
                <a:gd name="T56" fmla="*/ 10347 w 365"/>
                <a:gd name="T57" fmla="*/ 7144 h 288"/>
                <a:gd name="T58" fmla="*/ 7163 w 365"/>
                <a:gd name="T59" fmla="*/ 9525 h 288"/>
                <a:gd name="T60" fmla="*/ 7163 w 365"/>
                <a:gd name="T61" fmla="*/ 15875 h 288"/>
                <a:gd name="T62" fmla="*/ 10347 w 365"/>
                <a:gd name="T63" fmla="*/ 11906 h 288"/>
                <a:gd name="T64" fmla="*/ 10347 w 365"/>
                <a:gd name="T65" fmla="*/ 7144 h 288"/>
                <a:gd name="T66" fmla="*/ 17510 w 365"/>
                <a:gd name="T67" fmla="*/ 2381 h 288"/>
                <a:gd name="T68" fmla="*/ 17510 w 365"/>
                <a:gd name="T69" fmla="*/ 0 h 288"/>
                <a:gd name="T70" fmla="*/ 17510 w 365"/>
                <a:gd name="T71" fmla="*/ 2381 h 288"/>
                <a:gd name="T72" fmla="*/ 27857 w 365"/>
                <a:gd name="T73" fmla="*/ 2381 h 288"/>
                <a:gd name="T74" fmla="*/ 27857 w 365"/>
                <a:gd name="T75" fmla="*/ 7144 h 288"/>
                <a:gd name="T76" fmla="*/ 38204 w 365"/>
                <a:gd name="T77" fmla="*/ 7144 h 288"/>
                <a:gd name="T78" fmla="*/ 44572 w 365"/>
                <a:gd name="T79" fmla="*/ 9525 h 288"/>
                <a:gd name="T80" fmla="*/ 52531 w 365"/>
                <a:gd name="T81" fmla="*/ 7144 h 288"/>
                <a:gd name="T82" fmla="*/ 58899 w 365"/>
                <a:gd name="T83" fmla="*/ 7144 h 288"/>
                <a:gd name="T84" fmla="*/ 55715 w 365"/>
                <a:gd name="T85" fmla="*/ 7144 h 288"/>
                <a:gd name="T86" fmla="*/ 58899 w 365"/>
                <a:gd name="T87" fmla="*/ 9525 h 288"/>
                <a:gd name="T88" fmla="*/ 66062 w 365"/>
                <a:gd name="T89" fmla="*/ 11906 h 288"/>
                <a:gd name="T90" fmla="*/ 66062 w 365"/>
                <a:gd name="T91" fmla="*/ 19050 h 288"/>
                <a:gd name="T92" fmla="*/ 69246 w 365"/>
                <a:gd name="T93" fmla="*/ 15875 h 288"/>
                <a:gd name="T94" fmla="*/ 73225 w 365"/>
                <a:gd name="T95" fmla="*/ 19050 h 2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5"/>
                <a:gd name="T145" fmla="*/ 0 h 288"/>
                <a:gd name="T146" fmla="*/ 365 w 365"/>
                <a:gd name="T147" fmla="*/ 288 h 2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5" h="288">
                  <a:moveTo>
                    <a:pt x="365" y="96"/>
                  </a:moveTo>
                  <a:lnTo>
                    <a:pt x="365" y="96"/>
                  </a:lnTo>
                  <a:lnTo>
                    <a:pt x="347" y="111"/>
                  </a:lnTo>
                  <a:lnTo>
                    <a:pt x="347" y="129"/>
                  </a:lnTo>
                  <a:lnTo>
                    <a:pt x="330" y="129"/>
                  </a:lnTo>
                  <a:lnTo>
                    <a:pt x="330" y="159"/>
                  </a:lnTo>
                  <a:lnTo>
                    <a:pt x="347" y="177"/>
                  </a:lnTo>
                  <a:lnTo>
                    <a:pt x="330" y="192"/>
                  </a:lnTo>
                  <a:lnTo>
                    <a:pt x="278" y="207"/>
                  </a:lnTo>
                  <a:lnTo>
                    <a:pt x="224" y="192"/>
                  </a:lnTo>
                  <a:lnTo>
                    <a:pt x="242" y="207"/>
                  </a:lnTo>
                  <a:lnTo>
                    <a:pt x="242" y="240"/>
                  </a:lnTo>
                  <a:lnTo>
                    <a:pt x="261" y="255"/>
                  </a:lnTo>
                  <a:lnTo>
                    <a:pt x="207" y="288"/>
                  </a:lnTo>
                  <a:lnTo>
                    <a:pt x="190" y="288"/>
                  </a:lnTo>
                  <a:lnTo>
                    <a:pt x="173" y="273"/>
                  </a:lnTo>
                  <a:lnTo>
                    <a:pt x="155" y="255"/>
                  </a:lnTo>
                  <a:lnTo>
                    <a:pt x="155" y="225"/>
                  </a:lnTo>
                  <a:lnTo>
                    <a:pt x="138" y="192"/>
                  </a:lnTo>
                  <a:lnTo>
                    <a:pt x="155" y="144"/>
                  </a:lnTo>
                  <a:lnTo>
                    <a:pt x="103" y="144"/>
                  </a:lnTo>
                  <a:lnTo>
                    <a:pt x="86" y="129"/>
                  </a:lnTo>
                  <a:lnTo>
                    <a:pt x="34" y="129"/>
                  </a:lnTo>
                  <a:lnTo>
                    <a:pt x="17" y="111"/>
                  </a:lnTo>
                  <a:lnTo>
                    <a:pt x="17" y="96"/>
                  </a:lnTo>
                  <a:lnTo>
                    <a:pt x="0" y="63"/>
                  </a:lnTo>
                  <a:lnTo>
                    <a:pt x="17" y="33"/>
                  </a:lnTo>
                  <a:lnTo>
                    <a:pt x="34" y="15"/>
                  </a:lnTo>
                  <a:lnTo>
                    <a:pt x="52" y="33"/>
                  </a:lnTo>
                  <a:lnTo>
                    <a:pt x="34" y="48"/>
                  </a:lnTo>
                  <a:lnTo>
                    <a:pt x="34" y="81"/>
                  </a:lnTo>
                  <a:lnTo>
                    <a:pt x="52" y="63"/>
                  </a:lnTo>
                  <a:lnTo>
                    <a:pt x="52" y="33"/>
                  </a:lnTo>
                  <a:lnTo>
                    <a:pt x="86" y="15"/>
                  </a:lnTo>
                  <a:lnTo>
                    <a:pt x="86" y="0"/>
                  </a:lnTo>
                  <a:lnTo>
                    <a:pt x="86" y="15"/>
                  </a:lnTo>
                  <a:lnTo>
                    <a:pt x="138" y="15"/>
                  </a:lnTo>
                  <a:lnTo>
                    <a:pt x="138" y="33"/>
                  </a:lnTo>
                  <a:lnTo>
                    <a:pt x="190" y="33"/>
                  </a:lnTo>
                  <a:lnTo>
                    <a:pt x="224" y="48"/>
                  </a:lnTo>
                  <a:lnTo>
                    <a:pt x="261" y="33"/>
                  </a:lnTo>
                  <a:lnTo>
                    <a:pt x="295" y="33"/>
                  </a:lnTo>
                  <a:lnTo>
                    <a:pt x="278" y="33"/>
                  </a:lnTo>
                  <a:lnTo>
                    <a:pt x="295" y="48"/>
                  </a:lnTo>
                  <a:lnTo>
                    <a:pt x="330" y="63"/>
                  </a:lnTo>
                  <a:lnTo>
                    <a:pt x="330" y="96"/>
                  </a:lnTo>
                  <a:lnTo>
                    <a:pt x="347" y="81"/>
                  </a:lnTo>
                  <a:lnTo>
                    <a:pt x="365" y="96"/>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04" name="Freeform 84">
              <a:extLst>
                <a:ext uri="{FF2B5EF4-FFF2-40B4-BE49-F238E27FC236}">
                  <a16:creationId xmlns:a16="http://schemas.microsoft.com/office/drawing/2014/main" id="{5677F1FA-AE9E-4F05-823A-EAE7B3F5E816}"/>
                </a:ext>
              </a:extLst>
            </p:cNvPr>
            <p:cNvSpPr>
              <a:spLocks/>
            </p:cNvSpPr>
            <p:nvPr/>
          </p:nvSpPr>
          <p:spPr bwMode="auto">
            <a:xfrm>
              <a:off x="5828189" y="8930657"/>
              <a:ext cx="568407" cy="346351"/>
            </a:xfrm>
            <a:custGeom>
              <a:avLst/>
              <a:gdLst>
                <a:gd name="T0" fmla="*/ 107156 w 814"/>
                <a:gd name="T1" fmla="*/ 38023 h 497"/>
                <a:gd name="T2" fmla="*/ 103188 w 814"/>
                <a:gd name="T3" fmla="*/ 57035 h 497"/>
                <a:gd name="T4" fmla="*/ 107156 w 814"/>
                <a:gd name="T5" fmla="*/ 63372 h 497"/>
                <a:gd name="T6" fmla="*/ 123825 w 814"/>
                <a:gd name="T7" fmla="*/ 79215 h 497"/>
                <a:gd name="T8" fmla="*/ 141288 w 814"/>
                <a:gd name="T9" fmla="*/ 76047 h 497"/>
                <a:gd name="T10" fmla="*/ 141288 w 814"/>
                <a:gd name="T11" fmla="*/ 72878 h 497"/>
                <a:gd name="T12" fmla="*/ 148431 w 814"/>
                <a:gd name="T13" fmla="*/ 63372 h 497"/>
                <a:gd name="T14" fmla="*/ 161925 w 814"/>
                <a:gd name="T15" fmla="*/ 63372 h 497"/>
                <a:gd name="T16" fmla="*/ 157956 w 814"/>
                <a:gd name="T17" fmla="*/ 79215 h 497"/>
                <a:gd name="T18" fmla="*/ 151606 w 814"/>
                <a:gd name="T19" fmla="*/ 79215 h 497"/>
                <a:gd name="T20" fmla="*/ 138113 w 814"/>
                <a:gd name="T21" fmla="*/ 82384 h 497"/>
                <a:gd name="T22" fmla="*/ 138113 w 814"/>
                <a:gd name="T23" fmla="*/ 88721 h 497"/>
                <a:gd name="T24" fmla="*/ 123825 w 814"/>
                <a:gd name="T25" fmla="*/ 88721 h 497"/>
                <a:gd name="T26" fmla="*/ 113506 w 814"/>
                <a:gd name="T27" fmla="*/ 91890 h 497"/>
                <a:gd name="T28" fmla="*/ 85725 w 814"/>
                <a:gd name="T29" fmla="*/ 82384 h 497"/>
                <a:gd name="T30" fmla="*/ 73025 w 814"/>
                <a:gd name="T31" fmla="*/ 79215 h 497"/>
                <a:gd name="T32" fmla="*/ 62706 w 814"/>
                <a:gd name="T33" fmla="*/ 66541 h 497"/>
                <a:gd name="T34" fmla="*/ 62706 w 814"/>
                <a:gd name="T35" fmla="*/ 57035 h 497"/>
                <a:gd name="T36" fmla="*/ 40481 w 814"/>
                <a:gd name="T37" fmla="*/ 38023 h 497"/>
                <a:gd name="T38" fmla="*/ 34925 w 814"/>
                <a:gd name="T39" fmla="*/ 28518 h 497"/>
                <a:gd name="T40" fmla="*/ 30956 w 814"/>
                <a:gd name="T41" fmla="*/ 25349 h 497"/>
                <a:gd name="T42" fmla="*/ 19844 w 814"/>
                <a:gd name="T43" fmla="*/ 6337 h 497"/>
                <a:gd name="T44" fmla="*/ 10319 w 814"/>
                <a:gd name="T45" fmla="*/ 3169 h 497"/>
                <a:gd name="T46" fmla="*/ 30956 w 814"/>
                <a:gd name="T47" fmla="*/ 34855 h 497"/>
                <a:gd name="T48" fmla="*/ 38100 w 814"/>
                <a:gd name="T49" fmla="*/ 47529 h 497"/>
                <a:gd name="T50" fmla="*/ 38100 w 814"/>
                <a:gd name="T51" fmla="*/ 53866 h 497"/>
                <a:gd name="T52" fmla="*/ 23813 w 814"/>
                <a:gd name="T53" fmla="*/ 44361 h 497"/>
                <a:gd name="T54" fmla="*/ 23813 w 814"/>
                <a:gd name="T55" fmla="*/ 34855 h 497"/>
                <a:gd name="T56" fmla="*/ 10319 w 814"/>
                <a:gd name="T57" fmla="*/ 25349 h 497"/>
                <a:gd name="T58" fmla="*/ 17463 w 814"/>
                <a:gd name="T59" fmla="*/ 22180 h 497"/>
                <a:gd name="T60" fmla="*/ 0 w 814"/>
                <a:gd name="T61" fmla="*/ 0 h 497"/>
                <a:gd name="T62" fmla="*/ 30956 w 814"/>
                <a:gd name="T63" fmla="*/ 6337 h 497"/>
                <a:gd name="T64" fmla="*/ 65881 w 814"/>
                <a:gd name="T65" fmla="*/ 9506 h 497"/>
                <a:gd name="T66" fmla="*/ 73025 w 814"/>
                <a:gd name="T67" fmla="*/ 19012 h 497"/>
                <a:gd name="T68" fmla="*/ 79375 w 814"/>
                <a:gd name="T69" fmla="*/ 15843 h 497"/>
                <a:gd name="T70" fmla="*/ 96044 w 814"/>
                <a:gd name="T71" fmla="*/ 34855 h 4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4"/>
                <a:gd name="T109" fmla="*/ 0 h 497"/>
                <a:gd name="T110" fmla="*/ 814 w 814"/>
                <a:gd name="T111" fmla="*/ 497 h 4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4" h="497">
                  <a:moveTo>
                    <a:pt x="537" y="192"/>
                  </a:moveTo>
                  <a:lnTo>
                    <a:pt x="537" y="192"/>
                  </a:lnTo>
                  <a:lnTo>
                    <a:pt x="520" y="224"/>
                  </a:lnTo>
                  <a:lnTo>
                    <a:pt x="520" y="288"/>
                  </a:lnTo>
                  <a:lnTo>
                    <a:pt x="537" y="305"/>
                  </a:lnTo>
                  <a:lnTo>
                    <a:pt x="537" y="320"/>
                  </a:lnTo>
                  <a:lnTo>
                    <a:pt x="572" y="384"/>
                  </a:lnTo>
                  <a:lnTo>
                    <a:pt x="624" y="401"/>
                  </a:lnTo>
                  <a:lnTo>
                    <a:pt x="676" y="384"/>
                  </a:lnTo>
                  <a:lnTo>
                    <a:pt x="710" y="384"/>
                  </a:lnTo>
                  <a:lnTo>
                    <a:pt x="693" y="384"/>
                  </a:lnTo>
                  <a:lnTo>
                    <a:pt x="710" y="368"/>
                  </a:lnTo>
                  <a:lnTo>
                    <a:pt x="727" y="320"/>
                  </a:lnTo>
                  <a:lnTo>
                    <a:pt x="745" y="320"/>
                  </a:lnTo>
                  <a:lnTo>
                    <a:pt x="796" y="305"/>
                  </a:lnTo>
                  <a:lnTo>
                    <a:pt x="814" y="320"/>
                  </a:lnTo>
                  <a:lnTo>
                    <a:pt x="796" y="384"/>
                  </a:lnTo>
                  <a:lnTo>
                    <a:pt x="796" y="401"/>
                  </a:lnTo>
                  <a:lnTo>
                    <a:pt x="779" y="384"/>
                  </a:lnTo>
                  <a:lnTo>
                    <a:pt x="762" y="401"/>
                  </a:lnTo>
                  <a:lnTo>
                    <a:pt x="710" y="401"/>
                  </a:lnTo>
                  <a:lnTo>
                    <a:pt x="693" y="416"/>
                  </a:lnTo>
                  <a:lnTo>
                    <a:pt x="727" y="449"/>
                  </a:lnTo>
                  <a:lnTo>
                    <a:pt x="693" y="449"/>
                  </a:lnTo>
                  <a:lnTo>
                    <a:pt x="676" y="497"/>
                  </a:lnTo>
                  <a:lnTo>
                    <a:pt x="624" y="449"/>
                  </a:lnTo>
                  <a:lnTo>
                    <a:pt x="589" y="449"/>
                  </a:lnTo>
                  <a:lnTo>
                    <a:pt x="572" y="464"/>
                  </a:lnTo>
                  <a:lnTo>
                    <a:pt x="520" y="449"/>
                  </a:lnTo>
                  <a:lnTo>
                    <a:pt x="434" y="416"/>
                  </a:lnTo>
                  <a:lnTo>
                    <a:pt x="416" y="401"/>
                  </a:lnTo>
                  <a:lnTo>
                    <a:pt x="365" y="401"/>
                  </a:lnTo>
                  <a:lnTo>
                    <a:pt x="330" y="368"/>
                  </a:lnTo>
                  <a:lnTo>
                    <a:pt x="313" y="336"/>
                  </a:lnTo>
                  <a:lnTo>
                    <a:pt x="330" y="320"/>
                  </a:lnTo>
                  <a:lnTo>
                    <a:pt x="313" y="288"/>
                  </a:lnTo>
                  <a:lnTo>
                    <a:pt x="244" y="209"/>
                  </a:lnTo>
                  <a:lnTo>
                    <a:pt x="207" y="192"/>
                  </a:lnTo>
                  <a:lnTo>
                    <a:pt x="207" y="176"/>
                  </a:lnTo>
                  <a:lnTo>
                    <a:pt x="173" y="144"/>
                  </a:lnTo>
                  <a:lnTo>
                    <a:pt x="173" y="128"/>
                  </a:lnTo>
                  <a:lnTo>
                    <a:pt x="155" y="128"/>
                  </a:lnTo>
                  <a:lnTo>
                    <a:pt x="138" y="96"/>
                  </a:lnTo>
                  <a:lnTo>
                    <a:pt x="103" y="32"/>
                  </a:lnTo>
                  <a:lnTo>
                    <a:pt x="86" y="32"/>
                  </a:lnTo>
                  <a:lnTo>
                    <a:pt x="52" y="17"/>
                  </a:lnTo>
                  <a:lnTo>
                    <a:pt x="69" y="65"/>
                  </a:lnTo>
                  <a:lnTo>
                    <a:pt x="155" y="176"/>
                  </a:lnTo>
                  <a:lnTo>
                    <a:pt x="173" y="240"/>
                  </a:lnTo>
                  <a:lnTo>
                    <a:pt x="190" y="240"/>
                  </a:lnTo>
                  <a:lnTo>
                    <a:pt x="207" y="257"/>
                  </a:lnTo>
                  <a:lnTo>
                    <a:pt x="190" y="272"/>
                  </a:lnTo>
                  <a:lnTo>
                    <a:pt x="173" y="257"/>
                  </a:lnTo>
                  <a:lnTo>
                    <a:pt x="121" y="224"/>
                  </a:lnTo>
                  <a:lnTo>
                    <a:pt x="138" y="209"/>
                  </a:lnTo>
                  <a:lnTo>
                    <a:pt x="121" y="176"/>
                  </a:lnTo>
                  <a:lnTo>
                    <a:pt x="69" y="161"/>
                  </a:lnTo>
                  <a:lnTo>
                    <a:pt x="52" y="128"/>
                  </a:lnTo>
                  <a:lnTo>
                    <a:pt x="69" y="144"/>
                  </a:lnTo>
                  <a:lnTo>
                    <a:pt x="86" y="113"/>
                  </a:lnTo>
                  <a:lnTo>
                    <a:pt x="34" y="80"/>
                  </a:lnTo>
                  <a:lnTo>
                    <a:pt x="0" y="0"/>
                  </a:lnTo>
                  <a:lnTo>
                    <a:pt x="52" y="0"/>
                  </a:lnTo>
                  <a:lnTo>
                    <a:pt x="155" y="32"/>
                  </a:lnTo>
                  <a:lnTo>
                    <a:pt x="295" y="17"/>
                  </a:lnTo>
                  <a:lnTo>
                    <a:pt x="330" y="48"/>
                  </a:lnTo>
                  <a:lnTo>
                    <a:pt x="330" y="80"/>
                  </a:lnTo>
                  <a:lnTo>
                    <a:pt x="365" y="96"/>
                  </a:lnTo>
                  <a:lnTo>
                    <a:pt x="382" y="96"/>
                  </a:lnTo>
                  <a:lnTo>
                    <a:pt x="399" y="80"/>
                  </a:lnTo>
                  <a:lnTo>
                    <a:pt x="416" y="80"/>
                  </a:lnTo>
                  <a:lnTo>
                    <a:pt x="485" y="176"/>
                  </a:lnTo>
                  <a:lnTo>
                    <a:pt x="537" y="192"/>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05" name="Freeform 85">
              <a:extLst>
                <a:ext uri="{FF2B5EF4-FFF2-40B4-BE49-F238E27FC236}">
                  <a16:creationId xmlns:a16="http://schemas.microsoft.com/office/drawing/2014/main" id="{8E425458-4B7D-4386-8B49-D48A39ACD2FA}"/>
                </a:ext>
              </a:extLst>
            </p:cNvPr>
            <p:cNvSpPr>
              <a:spLocks/>
            </p:cNvSpPr>
            <p:nvPr/>
          </p:nvSpPr>
          <p:spPr bwMode="auto">
            <a:xfrm>
              <a:off x="6300232" y="9209972"/>
              <a:ext cx="72621" cy="78208"/>
            </a:xfrm>
            <a:custGeom>
              <a:avLst/>
              <a:gdLst>
                <a:gd name="T0" fmla="*/ 17632 w 103"/>
                <a:gd name="T1" fmla="*/ 9611 h 111"/>
                <a:gd name="T2" fmla="*/ 17632 w 103"/>
                <a:gd name="T3" fmla="*/ 9611 h 111"/>
                <a:gd name="T4" fmla="*/ 20838 w 103"/>
                <a:gd name="T5" fmla="*/ 12814 h 111"/>
                <a:gd name="T6" fmla="*/ 14426 w 103"/>
                <a:gd name="T7" fmla="*/ 19222 h 111"/>
                <a:gd name="T8" fmla="*/ 10419 w 103"/>
                <a:gd name="T9" fmla="*/ 22425 h 111"/>
                <a:gd name="T10" fmla="*/ 0 w 103"/>
                <a:gd name="T11" fmla="*/ 19222 h 111"/>
                <a:gd name="T12" fmla="*/ 4007 w 103"/>
                <a:gd name="T13" fmla="*/ 9611 h 111"/>
                <a:gd name="T14" fmla="*/ 10419 w 103"/>
                <a:gd name="T15" fmla="*/ 9611 h 111"/>
                <a:gd name="T16" fmla="*/ 4007 w 103"/>
                <a:gd name="T17" fmla="*/ 3204 h 111"/>
                <a:gd name="T18" fmla="*/ 7213 w 103"/>
                <a:gd name="T19" fmla="*/ 0 h 111"/>
                <a:gd name="T20" fmla="*/ 17632 w 103"/>
                <a:gd name="T21" fmla="*/ 0 h 111"/>
                <a:gd name="T22" fmla="*/ 17632 w 103"/>
                <a:gd name="T23" fmla="*/ 9611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3"/>
                <a:gd name="T37" fmla="*/ 0 h 111"/>
                <a:gd name="T38" fmla="*/ 103 w 103"/>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3" h="111">
                  <a:moveTo>
                    <a:pt x="86" y="48"/>
                  </a:moveTo>
                  <a:lnTo>
                    <a:pt x="86" y="48"/>
                  </a:lnTo>
                  <a:lnTo>
                    <a:pt x="103" y="63"/>
                  </a:lnTo>
                  <a:lnTo>
                    <a:pt x="69" y="96"/>
                  </a:lnTo>
                  <a:lnTo>
                    <a:pt x="51" y="111"/>
                  </a:lnTo>
                  <a:lnTo>
                    <a:pt x="0" y="96"/>
                  </a:lnTo>
                  <a:lnTo>
                    <a:pt x="17" y="48"/>
                  </a:lnTo>
                  <a:lnTo>
                    <a:pt x="51" y="48"/>
                  </a:lnTo>
                  <a:lnTo>
                    <a:pt x="17" y="15"/>
                  </a:lnTo>
                  <a:lnTo>
                    <a:pt x="34" y="0"/>
                  </a:lnTo>
                  <a:lnTo>
                    <a:pt x="86" y="0"/>
                  </a:lnTo>
                  <a:lnTo>
                    <a:pt x="86" y="4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06" name="Freeform 86">
              <a:extLst>
                <a:ext uri="{FF2B5EF4-FFF2-40B4-BE49-F238E27FC236}">
                  <a16:creationId xmlns:a16="http://schemas.microsoft.com/office/drawing/2014/main" id="{D685C559-ABD7-461C-9480-4C37DFECE974}"/>
                </a:ext>
              </a:extLst>
            </p:cNvPr>
            <p:cNvSpPr>
              <a:spLocks/>
            </p:cNvSpPr>
            <p:nvPr/>
          </p:nvSpPr>
          <p:spPr bwMode="auto">
            <a:xfrm>
              <a:off x="6350509" y="9254663"/>
              <a:ext cx="118709" cy="44691"/>
            </a:xfrm>
            <a:custGeom>
              <a:avLst/>
              <a:gdLst>
                <a:gd name="T0" fmla="*/ 7144 w 170"/>
                <a:gd name="T1" fmla="*/ 0 h 63"/>
                <a:gd name="T2" fmla="*/ 7144 w 170"/>
                <a:gd name="T3" fmla="*/ 0 h 63"/>
                <a:gd name="T4" fmla="*/ 23019 w 170"/>
                <a:gd name="T5" fmla="*/ 0 h 63"/>
                <a:gd name="T6" fmla="*/ 34131 w 170"/>
                <a:gd name="T7" fmla="*/ 3225 h 63"/>
                <a:gd name="T8" fmla="*/ 26988 w 170"/>
                <a:gd name="T9" fmla="*/ 7257 h 63"/>
                <a:gd name="T10" fmla="*/ 14288 w 170"/>
                <a:gd name="T11" fmla="*/ 12902 h 63"/>
                <a:gd name="T12" fmla="*/ 9525 w 170"/>
                <a:gd name="T13" fmla="*/ 12902 h 63"/>
                <a:gd name="T14" fmla="*/ 9525 w 170"/>
                <a:gd name="T15" fmla="*/ 9676 h 63"/>
                <a:gd name="T16" fmla="*/ 0 w 170"/>
                <a:gd name="T17" fmla="*/ 7257 h 63"/>
                <a:gd name="T18" fmla="*/ 7144 w 170"/>
                <a:gd name="T19" fmla="*/ 0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0"/>
                <a:gd name="T31" fmla="*/ 0 h 63"/>
                <a:gd name="T32" fmla="*/ 170 w 170"/>
                <a:gd name="T33" fmla="*/ 63 h 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0" h="63">
                  <a:moveTo>
                    <a:pt x="34" y="0"/>
                  </a:moveTo>
                  <a:lnTo>
                    <a:pt x="34" y="0"/>
                  </a:lnTo>
                  <a:lnTo>
                    <a:pt x="119" y="0"/>
                  </a:lnTo>
                  <a:lnTo>
                    <a:pt x="170" y="15"/>
                  </a:lnTo>
                  <a:lnTo>
                    <a:pt x="136" y="33"/>
                  </a:lnTo>
                  <a:lnTo>
                    <a:pt x="69" y="63"/>
                  </a:lnTo>
                  <a:lnTo>
                    <a:pt x="51" y="63"/>
                  </a:lnTo>
                  <a:lnTo>
                    <a:pt x="51" y="48"/>
                  </a:lnTo>
                  <a:lnTo>
                    <a:pt x="0" y="33"/>
                  </a:lnTo>
                  <a:lnTo>
                    <a:pt x="34" y="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07" name="Freeform 87">
              <a:extLst>
                <a:ext uri="{FF2B5EF4-FFF2-40B4-BE49-F238E27FC236}">
                  <a16:creationId xmlns:a16="http://schemas.microsoft.com/office/drawing/2014/main" id="{263768BF-1039-4EB7-A40D-1FA6F9EFDBA8}"/>
                </a:ext>
              </a:extLst>
            </p:cNvPr>
            <p:cNvSpPr>
              <a:spLocks/>
            </p:cNvSpPr>
            <p:nvPr/>
          </p:nvSpPr>
          <p:spPr bwMode="auto">
            <a:xfrm>
              <a:off x="6336543" y="9277007"/>
              <a:ext cx="50277" cy="22344"/>
            </a:xfrm>
            <a:custGeom>
              <a:avLst/>
              <a:gdLst>
                <a:gd name="T0" fmla="*/ 4025 w 71"/>
                <a:gd name="T1" fmla="*/ 0 h 30"/>
                <a:gd name="T2" fmla="*/ 4025 w 71"/>
                <a:gd name="T3" fmla="*/ 0 h 30"/>
                <a:gd name="T4" fmla="*/ 0 w 71"/>
                <a:gd name="T5" fmla="*/ 3387 h 30"/>
                <a:gd name="T6" fmla="*/ 4025 w 71"/>
                <a:gd name="T7" fmla="*/ 7620 h 30"/>
                <a:gd name="T8" fmla="*/ 14489 w 71"/>
                <a:gd name="T9" fmla="*/ 7620 h 30"/>
                <a:gd name="T10" fmla="*/ 14489 w 71"/>
                <a:gd name="T11" fmla="*/ 3387 h 30"/>
                <a:gd name="T12" fmla="*/ 4025 w 71"/>
                <a:gd name="T13" fmla="*/ 0 h 30"/>
                <a:gd name="T14" fmla="*/ 0 60000 65536"/>
                <a:gd name="T15" fmla="*/ 0 60000 65536"/>
                <a:gd name="T16" fmla="*/ 0 60000 65536"/>
                <a:gd name="T17" fmla="*/ 0 60000 65536"/>
                <a:gd name="T18" fmla="*/ 0 60000 65536"/>
                <a:gd name="T19" fmla="*/ 0 60000 65536"/>
                <a:gd name="T20" fmla="*/ 0 60000 65536"/>
                <a:gd name="T21" fmla="*/ 0 w 71"/>
                <a:gd name="T22" fmla="*/ 0 h 30"/>
                <a:gd name="T23" fmla="*/ 71 w 7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30">
                  <a:moveTo>
                    <a:pt x="20" y="0"/>
                  </a:moveTo>
                  <a:lnTo>
                    <a:pt x="20" y="0"/>
                  </a:lnTo>
                  <a:lnTo>
                    <a:pt x="0" y="15"/>
                  </a:lnTo>
                  <a:lnTo>
                    <a:pt x="20" y="30"/>
                  </a:lnTo>
                  <a:lnTo>
                    <a:pt x="71" y="30"/>
                  </a:lnTo>
                  <a:lnTo>
                    <a:pt x="71" y="15"/>
                  </a:lnTo>
                  <a:lnTo>
                    <a:pt x="2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08" name="Freeform 88">
              <a:extLst>
                <a:ext uri="{FF2B5EF4-FFF2-40B4-BE49-F238E27FC236}">
                  <a16:creationId xmlns:a16="http://schemas.microsoft.com/office/drawing/2014/main" id="{CAA6A868-1D46-4821-BD1B-3324A6256792}"/>
                </a:ext>
              </a:extLst>
            </p:cNvPr>
            <p:cNvSpPr>
              <a:spLocks/>
            </p:cNvSpPr>
            <p:nvPr/>
          </p:nvSpPr>
          <p:spPr bwMode="auto">
            <a:xfrm>
              <a:off x="6396596" y="9265836"/>
              <a:ext cx="72621" cy="78208"/>
            </a:xfrm>
            <a:custGeom>
              <a:avLst/>
              <a:gdLst>
                <a:gd name="T0" fmla="*/ 20838 w 103"/>
                <a:gd name="T1" fmla="*/ 0 h 114"/>
                <a:gd name="T2" fmla="*/ 20838 w 103"/>
                <a:gd name="T3" fmla="*/ 0 h 114"/>
                <a:gd name="T4" fmla="*/ 20838 w 103"/>
                <a:gd name="T5" fmla="*/ 3119 h 114"/>
                <a:gd name="T6" fmla="*/ 17632 w 103"/>
                <a:gd name="T7" fmla="*/ 17936 h 114"/>
                <a:gd name="T8" fmla="*/ 20838 w 103"/>
                <a:gd name="T9" fmla="*/ 21835 h 114"/>
                <a:gd name="T10" fmla="*/ 17632 w 103"/>
                <a:gd name="T11" fmla="*/ 21835 h 114"/>
                <a:gd name="T12" fmla="*/ 7213 w 103"/>
                <a:gd name="T13" fmla="*/ 17936 h 114"/>
                <a:gd name="T14" fmla="*/ 0 w 103"/>
                <a:gd name="T15" fmla="*/ 12477 h 114"/>
                <a:gd name="T16" fmla="*/ 0 w 103"/>
                <a:gd name="T17" fmla="*/ 9358 h 114"/>
                <a:gd name="T18" fmla="*/ 14426 w 103"/>
                <a:gd name="T19" fmla="*/ 3119 h 114"/>
                <a:gd name="T20" fmla="*/ 20838 w 103"/>
                <a:gd name="T21" fmla="*/ 0 h 1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
                <a:gd name="T34" fmla="*/ 0 h 114"/>
                <a:gd name="T35" fmla="*/ 103 w 103"/>
                <a:gd name="T36" fmla="*/ 114 h 1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 h="114">
                  <a:moveTo>
                    <a:pt x="103" y="0"/>
                  </a:moveTo>
                  <a:lnTo>
                    <a:pt x="103" y="0"/>
                  </a:lnTo>
                  <a:lnTo>
                    <a:pt x="103" y="18"/>
                  </a:lnTo>
                  <a:lnTo>
                    <a:pt x="86" y="96"/>
                  </a:lnTo>
                  <a:lnTo>
                    <a:pt x="103" y="114"/>
                  </a:lnTo>
                  <a:lnTo>
                    <a:pt x="86" y="114"/>
                  </a:lnTo>
                  <a:lnTo>
                    <a:pt x="34" y="96"/>
                  </a:lnTo>
                  <a:lnTo>
                    <a:pt x="0" y="66"/>
                  </a:lnTo>
                  <a:lnTo>
                    <a:pt x="0" y="48"/>
                  </a:lnTo>
                  <a:lnTo>
                    <a:pt x="69" y="18"/>
                  </a:lnTo>
                  <a:lnTo>
                    <a:pt x="103" y="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09" name="Freeform 89">
              <a:extLst>
                <a:ext uri="{FF2B5EF4-FFF2-40B4-BE49-F238E27FC236}">
                  <a16:creationId xmlns:a16="http://schemas.microsoft.com/office/drawing/2014/main" id="{813C798C-0812-4543-BCE6-496B0C6AEEFF}"/>
                </a:ext>
              </a:extLst>
            </p:cNvPr>
            <p:cNvSpPr>
              <a:spLocks/>
            </p:cNvSpPr>
            <p:nvPr/>
          </p:nvSpPr>
          <p:spPr bwMode="auto">
            <a:xfrm>
              <a:off x="6423131" y="9332871"/>
              <a:ext cx="60055" cy="55864"/>
            </a:xfrm>
            <a:custGeom>
              <a:avLst/>
              <a:gdLst>
                <a:gd name="T0" fmla="*/ 16477 w 87"/>
                <a:gd name="T1" fmla="*/ 15679 h 81"/>
                <a:gd name="T2" fmla="*/ 16477 w 87"/>
                <a:gd name="T3" fmla="*/ 15679 h 81"/>
                <a:gd name="T4" fmla="*/ 16477 w 87"/>
                <a:gd name="T5" fmla="*/ 9407 h 81"/>
                <a:gd name="T6" fmla="*/ 13339 w 87"/>
                <a:gd name="T7" fmla="*/ 6272 h 81"/>
                <a:gd name="T8" fmla="*/ 13339 w 87"/>
                <a:gd name="T9" fmla="*/ 3136 h 81"/>
                <a:gd name="T10" fmla="*/ 10200 w 87"/>
                <a:gd name="T11" fmla="*/ 3136 h 81"/>
                <a:gd name="T12" fmla="*/ 0 w 87"/>
                <a:gd name="T13" fmla="*/ 0 h 81"/>
                <a:gd name="T14" fmla="*/ 0 w 87"/>
                <a:gd name="T15" fmla="*/ 6272 h 81"/>
                <a:gd name="T16" fmla="*/ 3139 w 87"/>
                <a:gd name="T17" fmla="*/ 9407 h 81"/>
                <a:gd name="T18" fmla="*/ 6277 w 87"/>
                <a:gd name="T19" fmla="*/ 6272 h 81"/>
                <a:gd name="T20" fmla="*/ 10200 w 87"/>
                <a:gd name="T21" fmla="*/ 12543 h 81"/>
                <a:gd name="T22" fmla="*/ 16477 w 87"/>
                <a:gd name="T23" fmla="*/ 15679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81"/>
                <a:gd name="T38" fmla="*/ 87 w 87"/>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81">
                  <a:moveTo>
                    <a:pt x="87" y="81"/>
                  </a:moveTo>
                  <a:lnTo>
                    <a:pt x="87" y="81"/>
                  </a:lnTo>
                  <a:lnTo>
                    <a:pt x="87" y="48"/>
                  </a:lnTo>
                  <a:lnTo>
                    <a:pt x="69" y="33"/>
                  </a:lnTo>
                  <a:lnTo>
                    <a:pt x="69" y="18"/>
                  </a:lnTo>
                  <a:lnTo>
                    <a:pt x="52" y="18"/>
                  </a:lnTo>
                  <a:lnTo>
                    <a:pt x="0" y="0"/>
                  </a:lnTo>
                  <a:lnTo>
                    <a:pt x="0" y="33"/>
                  </a:lnTo>
                  <a:lnTo>
                    <a:pt x="18" y="48"/>
                  </a:lnTo>
                  <a:lnTo>
                    <a:pt x="35" y="33"/>
                  </a:lnTo>
                  <a:lnTo>
                    <a:pt x="52" y="66"/>
                  </a:lnTo>
                  <a:lnTo>
                    <a:pt x="87" y="81"/>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10" name="Freeform 90">
              <a:extLst>
                <a:ext uri="{FF2B5EF4-FFF2-40B4-BE49-F238E27FC236}">
                  <a16:creationId xmlns:a16="http://schemas.microsoft.com/office/drawing/2014/main" id="{9168919C-053F-45B7-B789-D0A8AB9F0979}"/>
                </a:ext>
              </a:extLst>
            </p:cNvPr>
            <p:cNvSpPr>
              <a:spLocks/>
            </p:cNvSpPr>
            <p:nvPr/>
          </p:nvSpPr>
          <p:spPr bwMode="auto">
            <a:xfrm>
              <a:off x="6483184" y="9366391"/>
              <a:ext cx="58656" cy="44691"/>
            </a:xfrm>
            <a:custGeom>
              <a:avLst/>
              <a:gdLst>
                <a:gd name="T0" fmla="*/ 0 w 84"/>
                <a:gd name="T1" fmla="*/ 6158 h 66"/>
                <a:gd name="T2" fmla="*/ 0 w 84"/>
                <a:gd name="T3" fmla="*/ 6158 h 66"/>
                <a:gd name="T4" fmla="*/ 9525 w 84"/>
                <a:gd name="T5" fmla="*/ 8467 h 66"/>
                <a:gd name="T6" fmla="*/ 9525 w 84"/>
                <a:gd name="T7" fmla="*/ 12315 h 66"/>
                <a:gd name="T8" fmla="*/ 14288 w 84"/>
                <a:gd name="T9" fmla="*/ 8467 h 66"/>
                <a:gd name="T10" fmla="*/ 9525 w 84"/>
                <a:gd name="T11" fmla="*/ 6158 h 66"/>
                <a:gd name="T12" fmla="*/ 16669 w 84"/>
                <a:gd name="T13" fmla="*/ 3079 h 66"/>
                <a:gd name="T14" fmla="*/ 14288 w 84"/>
                <a:gd name="T15" fmla="*/ 0 h 66"/>
                <a:gd name="T16" fmla="*/ 7144 w 84"/>
                <a:gd name="T17" fmla="*/ 3079 h 66"/>
                <a:gd name="T18" fmla="*/ 3969 w 84"/>
                <a:gd name="T19" fmla="*/ 3079 h 66"/>
                <a:gd name="T20" fmla="*/ 0 w 84"/>
                <a:gd name="T21" fmla="*/ 0 h 66"/>
                <a:gd name="T22" fmla="*/ 0 w 84"/>
                <a:gd name="T23" fmla="*/ 6158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66"/>
                <a:gd name="T38" fmla="*/ 84 w 84"/>
                <a:gd name="T39" fmla="*/ 66 h 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66">
                  <a:moveTo>
                    <a:pt x="0" y="33"/>
                  </a:moveTo>
                  <a:lnTo>
                    <a:pt x="0" y="33"/>
                  </a:lnTo>
                  <a:lnTo>
                    <a:pt x="51" y="48"/>
                  </a:lnTo>
                  <a:lnTo>
                    <a:pt x="51" y="66"/>
                  </a:lnTo>
                  <a:lnTo>
                    <a:pt x="69" y="48"/>
                  </a:lnTo>
                  <a:lnTo>
                    <a:pt x="51" y="33"/>
                  </a:lnTo>
                  <a:lnTo>
                    <a:pt x="84" y="18"/>
                  </a:lnTo>
                  <a:lnTo>
                    <a:pt x="69" y="0"/>
                  </a:lnTo>
                  <a:lnTo>
                    <a:pt x="34" y="18"/>
                  </a:lnTo>
                  <a:lnTo>
                    <a:pt x="17" y="18"/>
                  </a:lnTo>
                  <a:lnTo>
                    <a:pt x="0" y="0"/>
                  </a:lnTo>
                  <a:lnTo>
                    <a:pt x="0" y="33"/>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11" name="Freeform 91">
              <a:extLst>
                <a:ext uri="{FF2B5EF4-FFF2-40B4-BE49-F238E27FC236}">
                  <a16:creationId xmlns:a16="http://schemas.microsoft.com/office/drawing/2014/main" id="{3190ABB3-78AE-483B-8B27-DB5BCD69F060}"/>
                </a:ext>
              </a:extLst>
            </p:cNvPr>
            <p:cNvSpPr>
              <a:spLocks/>
            </p:cNvSpPr>
            <p:nvPr/>
          </p:nvSpPr>
          <p:spPr bwMode="auto">
            <a:xfrm>
              <a:off x="6543237" y="9366391"/>
              <a:ext cx="48881" cy="44691"/>
            </a:xfrm>
            <a:custGeom>
              <a:avLst/>
              <a:gdLst>
                <a:gd name="T0" fmla="*/ 10468 w 69"/>
                <a:gd name="T1" fmla="*/ 3079 h 66"/>
                <a:gd name="T2" fmla="*/ 10468 w 69"/>
                <a:gd name="T3" fmla="*/ 3079 h 66"/>
                <a:gd name="T4" fmla="*/ 14495 w 69"/>
                <a:gd name="T5" fmla="*/ 6158 h 66"/>
                <a:gd name="T6" fmla="*/ 10468 w 69"/>
                <a:gd name="T7" fmla="*/ 8467 h 66"/>
                <a:gd name="T8" fmla="*/ 10468 w 69"/>
                <a:gd name="T9" fmla="*/ 12315 h 66"/>
                <a:gd name="T10" fmla="*/ 7247 w 69"/>
                <a:gd name="T11" fmla="*/ 6158 h 66"/>
                <a:gd name="T12" fmla="*/ 0 w 69"/>
                <a:gd name="T13" fmla="*/ 3079 h 66"/>
                <a:gd name="T14" fmla="*/ 0 w 69"/>
                <a:gd name="T15" fmla="*/ 0 h 66"/>
                <a:gd name="T16" fmla="*/ 4026 w 69"/>
                <a:gd name="T17" fmla="*/ 0 h 66"/>
                <a:gd name="T18" fmla="*/ 7247 w 69"/>
                <a:gd name="T19" fmla="*/ 0 h 66"/>
                <a:gd name="T20" fmla="*/ 10468 w 69"/>
                <a:gd name="T21" fmla="*/ 3079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
                <a:gd name="T34" fmla="*/ 0 h 66"/>
                <a:gd name="T35" fmla="*/ 69 w 69"/>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 h="66">
                  <a:moveTo>
                    <a:pt x="52" y="18"/>
                  </a:moveTo>
                  <a:lnTo>
                    <a:pt x="52" y="18"/>
                  </a:lnTo>
                  <a:lnTo>
                    <a:pt x="69" y="33"/>
                  </a:lnTo>
                  <a:lnTo>
                    <a:pt x="52" y="48"/>
                  </a:lnTo>
                  <a:lnTo>
                    <a:pt x="52" y="66"/>
                  </a:lnTo>
                  <a:lnTo>
                    <a:pt x="35" y="33"/>
                  </a:lnTo>
                  <a:lnTo>
                    <a:pt x="0" y="18"/>
                  </a:lnTo>
                  <a:lnTo>
                    <a:pt x="0" y="0"/>
                  </a:lnTo>
                  <a:lnTo>
                    <a:pt x="17" y="0"/>
                  </a:lnTo>
                  <a:lnTo>
                    <a:pt x="35" y="0"/>
                  </a:lnTo>
                  <a:lnTo>
                    <a:pt x="52" y="1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12" name="Freeform 92">
              <a:extLst>
                <a:ext uri="{FF2B5EF4-FFF2-40B4-BE49-F238E27FC236}">
                  <a16:creationId xmlns:a16="http://schemas.microsoft.com/office/drawing/2014/main" id="{E371D6DF-3D62-4CE7-BA10-457A391DA749}"/>
                </a:ext>
              </a:extLst>
            </p:cNvPr>
            <p:cNvSpPr>
              <a:spLocks/>
            </p:cNvSpPr>
            <p:nvPr/>
          </p:nvSpPr>
          <p:spPr bwMode="auto">
            <a:xfrm>
              <a:off x="6530667" y="9366391"/>
              <a:ext cx="12571" cy="11173"/>
            </a:xfrm>
            <a:custGeom>
              <a:avLst/>
              <a:gdLst>
                <a:gd name="T0" fmla="*/ 4202 w 17"/>
                <a:gd name="T1" fmla="*/ 2822 h 18"/>
                <a:gd name="T2" fmla="*/ 4202 w 17"/>
                <a:gd name="T3" fmla="*/ 2822 h 18"/>
                <a:gd name="T4" fmla="*/ 4202 w 17"/>
                <a:gd name="T5" fmla="*/ 0 h 18"/>
                <a:gd name="T6" fmla="*/ 0 w 17"/>
                <a:gd name="T7" fmla="*/ 0 h 18"/>
                <a:gd name="T8" fmla="*/ 4202 w 17"/>
                <a:gd name="T9" fmla="*/ 2822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17" y="18"/>
                  </a:moveTo>
                  <a:lnTo>
                    <a:pt x="17" y="18"/>
                  </a:lnTo>
                  <a:lnTo>
                    <a:pt x="17" y="0"/>
                  </a:lnTo>
                  <a:lnTo>
                    <a:pt x="0" y="0"/>
                  </a:lnTo>
                  <a:lnTo>
                    <a:pt x="17" y="1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13" name="Freeform 93">
              <a:extLst>
                <a:ext uri="{FF2B5EF4-FFF2-40B4-BE49-F238E27FC236}">
                  <a16:creationId xmlns:a16="http://schemas.microsoft.com/office/drawing/2014/main" id="{20010B2E-7A23-4B81-9249-2578898D8952}"/>
                </a:ext>
              </a:extLst>
            </p:cNvPr>
            <p:cNvSpPr>
              <a:spLocks/>
            </p:cNvSpPr>
            <p:nvPr/>
          </p:nvSpPr>
          <p:spPr bwMode="auto">
            <a:xfrm>
              <a:off x="10561188" y="9536769"/>
              <a:ext cx="191331" cy="156416"/>
            </a:xfrm>
            <a:custGeom>
              <a:avLst/>
              <a:gdLst>
                <a:gd name="T0" fmla="*/ 53779 w 275"/>
                <a:gd name="T1" fmla="*/ 12644 h 225"/>
                <a:gd name="T2" fmla="*/ 53779 w 275"/>
                <a:gd name="T3" fmla="*/ 12644 h 225"/>
                <a:gd name="T4" fmla="*/ 53779 w 275"/>
                <a:gd name="T5" fmla="*/ 25287 h 225"/>
                <a:gd name="T6" fmla="*/ 53779 w 275"/>
                <a:gd name="T7" fmla="*/ 44252 h 225"/>
                <a:gd name="T8" fmla="*/ 47452 w 275"/>
                <a:gd name="T9" fmla="*/ 37931 h 225"/>
                <a:gd name="T10" fmla="*/ 37171 w 275"/>
                <a:gd name="T11" fmla="*/ 41092 h 225"/>
                <a:gd name="T12" fmla="*/ 40334 w 275"/>
                <a:gd name="T13" fmla="*/ 34770 h 225"/>
                <a:gd name="T14" fmla="*/ 37171 w 275"/>
                <a:gd name="T15" fmla="*/ 28448 h 225"/>
                <a:gd name="T16" fmla="*/ 13445 w 275"/>
                <a:gd name="T17" fmla="*/ 15804 h 225"/>
                <a:gd name="T18" fmla="*/ 10281 w 275"/>
                <a:gd name="T19" fmla="*/ 18965 h 225"/>
                <a:gd name="T20" fmla="*/ 10281 w 275"/>
                <a:gd name="T21" fmla="*/ 15804 h 225"/>
                <a:gd name="T22" fmla="*/ 6327 w 275"/>
                <a:gd name="T23" fmla="*/ 12644 h 225"/>
                <a:gd name="T24" fmla="*/ 13445 w 275"/>
                <a:gd name="T25" fmla="*/ 12644 h 225"/>
                <a:gd name="T26" fmla="*/ 16608 w 275"/>
                <a:gd name="T27" fmla="*/ 9483 h 225"/>
                <a:gd name="T28" fmla="*/ 6327 w 275"/>
                <a:gd name="T29" fmla="*/ 9483 h 225"/>
                <a:gd name="T30" fmla="*/ 3163 w 275"/>
                <a:gd name="T31" fmla="*/ 6322 h 225"/>
                <a:gd name="T32" fmla="*/ 0 w 275"/>
                <a:gd name="T33" fmla="*/ 6322 h 225"/>
                <a:gd name="T34" fmla="*/ 6327 w 275"/>
                <a:gd name="T35" fmla="*/ 0 h 225"/>
                <a:gd name="T36" fmla="*/ 10281 w 275"/>
                <a:gd name="T37" fmla="*/ 0 h 225"/>
                <a:gd name="T38" fmla="*/ 16608 w 275"/>
                <a:gd name="T39" fmla="*/ 3161 h 225"/>
                <a:gd name="T40" fmla="*/ 16608 w 275"/>
                <a:gd name="T41" fmla="*/ 9483 h 225"/>
                <a:gd name="T42" fmla="*/ 22935 w 275"/>
                <a:gd name="T43" fmla="*/ 15804 h 225"/>
                <a:gd name="T44" fmla="*/ 30053 w 275"/>
                <a:gd name="T45" fmla="*/ 9483 h 225"/>
                <a:gd name="T46" fmla="*/ 37171 w 275"/>
                <a:gd name="T47" fmla="*/ 6322 h 225"/>
                <a:gd name="T48" fmla="*/ 53779 w 275"/>
                <a:gd name="T49" fmla="*/ 12644 h 2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5"/>
                <a:gd name="T76" fmla="*/ 0 h 225"/>
                <a:gd name="T77" fmla="*/ 275 w 275"/>
                <a:gd name="T78" fmla="*/ 225 h 2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5" h="225">
                  <a:moveTo>
                    <a:pt x="275" y="65"/>
                  </a:moveTo>
                  <a:lnTo>
                    <a:pt x="275" y="65"/>
                  </a:lnTo>
                  <a:lnTo>
                    <a:pt x="275" y="129"/>
                  </a:lnTo>
                  <a:lnTo>
                    <a:pt x="275" y="225"/>
                  </a:lnTo>
                  <a:lnTo>
                    <a:pt x="240" y="192"/>
                  </a:lnTo>
                  <a:lnTo>
                    <a:pt x="189" y="209"/>
                  </a:lnTo>
                  <a:lnTo>
                    <a:pt x="206" y="177"/>
                  </a:lnTo>
                  <a:lnTo>
                    <a:pt x="189" y="144"/>
                  </a:lnTo>
                  <a:lnTo>
                    <a:pt x="68" y="81"/>
                  </a:lnTo>
                  <a:lnTo>
                    <a:pt x="52" y="96"/>
                  </a:lnTo>
                  <a:lnTo>
                    <a:pt x="52" y="81"/>
                  </a:lnTo>
                  <a:lnTo>
                    <a:pt x="35" y="65"/>
                  </a:lnTo>
                  <a:lnTo>
                    <a:pt x="68" y="65"/>
                  </a:lnTo>
                  <a:lnTo>
                    <a:pt x="85" y="48"/>
                  </a:lnTo>
                  <a:lnTo>
                    <a:pt x="35" y="48"/>
                  </a:lnTo>
                  <a:lnTo>
                    <a:pt x="18" y="33"/>
                  </a:lnTo>
                  <a:lnTo>
                    <a:pt x="0" y="33"/>
                  </a:lnTo>
                  <a:lnTo>
                    <a:pt x="35" y="0"/>
                  </a:lnTo>
                  <a:lnTo>
                    <a:pt x="52" y="0"/>
                  </a:lnTo>
                  <a:lnTo>
                    <a:pt x="85" y="18"/>
                  </a:lnTo>
                  <a:lnTo>
                    <a:pt x="85" y="48"/>
                  </a:lnTo>
                  <a:lnTo>
                    <a:pt x="119" y="81"/>
                  </a:lnTo>
                  <a:lnTo>
                    <a:pt x="154" y="48"/>
                  </a:lnTo>
                  <a:lnTo>
                    <a:pt x="189" y="33"/>
                  </a:lnTo>
                  <a:lnTo>
                    <a:pt x="275" y="65"/>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14" name="Freeform 94">
              <a:extLst>
                <a:ext uri="{FF2B5EF4-FFF2-40B4-BE49-F238E27FC236}">
                  <a16:creationId xmlns:a16="http://schemas.microsoft.com/office/drawing/2014/main" id="{D08A8CA6-3C66-4C3C-8702-E8D5DCB55178}"/>
                </a:ext>
              </a:extLst>
            </p:cNvPr>
            <p:cNvSpPr>
              <a:spLocks/>
            </p:cNvSpPr>
            <p:nvPr/>
          </p:nvSpPr>
          <p:spPr bwMode="auto">
            <a:xfrm>
              <a:off x="10752520" y="9581461"/>
              <a:ext cx="182952" cy="145244"/>
            </a:xfrm>
            <a:custGeom>
              <a:avLst/>
              <a:gdLst>
                <a:gd name="T0" fmla="*/ 0 w 261"/>
                <a:gd name="T1" fmla="*/ 31750 h 208"/>
                <a:gd name="T2" fmla="*/ 0 w 261"/>
                <a:gd name="T3" fmla="*/ 31750 h 208"/>
                <a:gd name="T4" fmla="*/ 0 w 261"/>
                <a:gd name="T5" fmla="*/ 12700 h 208"/>
                <a:gd name="T6" fmla="*/ 0 w 261"/>
                <a:gd name="T7" fmla="*/ 0 h 208"/>
                <a:gd name="T8" fmla="*/ 14342 w 261"/>
                <a:gd name="T9" fmla="*/ 3175 h 208"/>
                <a:gd name="T10" fmla="*/ 24701 w 261"/>
                <a:gd name="T11" fmla="*/ 9525 h 208"/>
                <a:gd name="T12" fmla="*/ 24701 w 261"/>
                <a:gd name="T13" fmla="*/ 12700 h 208"/>
                <a:gd name="T14" fmla="*/ 38246 w 261"/>
                <a:gd name="T15" fmla="*/ 19050 h 208"/>
                <a:gd name="T16" fmla="*/ 31872 w 261"/>
                <a:gd name="T17" fmla="*/ 22225 h 208"/>
                <a:gd name="T18" fmla="*/ 35059 w 261"/>
                <a:gd name="T19" fmla="*/ 22225 h 208"/>
                <a:gd name="T20" fmla="*/ 38246 w 261"/>
                <a:gd name="T21" fmla="*/ 24606 h 208"/>
                <a:gd name="T22" fmla="*/ 42230 w 261"/>
                <a:gd name="T23" fmla="*/ 31750 h 208"/>
                <a:gd name="T24" fmla="*/ 45417 w 261"/>
                <a:gd name="T25" fmla="*/ 31750 h 208"/>
                <a:gd name="T26" fmla="*/ 45417 w 261"/>
                <a:gd name="T27" fmla="*/ 34925 h 208"/>
                <a:gd name="T28" fmla="*/ 52588 w 261"/>
                <a:gd name="T29" fmla="*/ 38100 h 208"/>
                <a:gd name="T30" fmla="*/ 52588 w 261"/>
                <a:gd name="T31" fmla="*/ 41275 h 208"/>
                <a:gd name="T32" fmla="*/ 35059 w 261"/>
                <a:gd name="T33" fmla="*/ 38100 h 208"/>
                <a:gd name="T34" fmla="*/ 27888 w 261"/>
                <a:gd name="T35" fmla="*/ 24606 h 208"/>
                <a:gd name="T36" fmla="*/ 20717 w 261"/>
                <a:gd name="T37" fmla="*/ 24606 h 208"/>
                <a:gd name="T38" fmla="*/ 17529 w 261"/>
                <a:gd name="T39" fmla="*/ 24606 h 208"/>
                <a:gd name="T40" fmla="*/ 10358 w 261"/>
                <a:gd name="T41" fmla="*/ 28575 h 208"/>
                <a:gd name="T42" fmla="*/ 14342 w 261"/>
                <a:gd name="T43" fmla="*/ 31750 h 208"/>
                <a:gd name="T44" fmla="*/ 7171 w 261"/>
                <a:gd name="T45" fmla="*/ 31750 h 208"/>
                <a:gd name="T46" fmla="*/ 0 w 261"/>
                <a:gd name="T47" fmla="*/ 31750 h 20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1"/>
                <a:gd name="T73" fmla="*/ 0 h 208"/>
                <a:gd name="T74" fmla="*/ 261 w 261"/>
                <a:gd name="T75" fmla="*/ 208 h 20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1" h="208">
                  <a:moveTo>
                    <a:pt x="0" y="160"/>
                  </a:moveTo>
                  <a:lnTo>
                    <a:pt x="0" y="160"/>
                  </a:lnTo>
                  <a:lnTo>
                    <a:pt x="0" y="64"/>
                  </a:lnTo>
                  <a:lnTo>
                    <a:pt x="0" y="0"/>
                  </a:lnTo>
                  <a:lnTo>
                    <a:pt x="69" y="16"/>
                  </a:lnTo>
                  <a:lnTo>
                    <a:pt x="121" y="48"/>
                  </a:lnTo>
                  <a:lnTo>
                    <a:pt x="121" y="64"/>
                  </a:lnTo>
                  <a:lnTo>
                    <a:pt x="192" y="96"/>
                  </a:lnTo>
                  <a:lnTo>
                    <a:pt x="157" y="112"/>
                  </a:lnTo>
                  <a:lnTo>
                    <a:pt x="175" y="112"/>
                  </a:lnTo>
                  <a:lnTo>
                    <a:pt x="192" y="127"/>
                  </a:lnTo>
                  <a:lnTo>
                    <a:pt x="209" y="160"/>
                  </a:lnTo>
                  <a:lnTo>
                    <a:pt x="226" y="160"/>
                  </a:lnTo>
                  <a:lnTo>
                    <a:pt x="226" y="175"/>
                  </a:lnTo>
                  <a:lnTo>
                    <a:pt x="261" y="192"/>
                  </a:lnTo>
                  <a:lnTo>
                    <a:pt x="261" y="208"/>
                  </a:lnTo>
                  <a:lnTo>
                    <a:pt x="175" y="192"/>
                  </a:lnTo>
                  <a:lnTo>
                    <a:pt x="140" y="127"/>
                  </a:lnTo>
                  <a:lnTo>
                    <a:pt x="104" y="127"/>
                  </a:lnTo>
                  <a:lnTo>
                    <a:pt x="86" y="127"/>
                  </a:lnTo>
                  <a:lnTo>
                    <a:pt x="52" y="144"/>
                  </a:lnTo>
                  <a:lnTo>
                    <a:pt x="69" y="160"/>
                  </a:lnTo>
                  <a:lnTo>
                    <a:pt x="34" y="160"/>
                  </a:lnTo>
                  <a:lnTo>
                    <a:pt x="0" y="16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15" name="Freeform 95">
              <a:extLst>
                <a:ext uri="{FF2B5EF4-FFF2-40B4-BE49-F238E27FC236}">
                  <a16:creationId xmlns:a16="http://schemas.microsoft.com/office/drawing/2014/main" id="{D8BC9703-1E4B-496C-9841-091E80811CCA}"/>
                </a:ext>
              </a:extLst>
            </p:cNvPr>
            <p:cNvSpPr>
              <a:spLocks/>
            </p:cNvSpPr>
            <p:nvPr/>
          </p:nvSpPr>
          <p:spPr bwMode="auto">
            <a:xfrm>
              <a:off x="10220426" y="9726705"/>
              <a:ext cx="775101" cy="558631"/>
            </a:xfrm>
            <a:custGeom>
              <a:avLst/>
              <a:gdLst>
                <a:gd name="T0" fmla="*/ 11123 w 1109"/>
                <a:gd name="T1" fmla="*/ 127000 h 800"/>
                <a:gd name="T2" fmla="*/ 27806 w 1109"/>
                <a:gd name="T3" fmla="*/ 133350 h 800"/>
                <a:gd name="T4" fmla="*/ 55613 w 1109"/>
                <a:gd name="T5" fmla="*/ 123825 h 800"/>
                <a:gd name="T6" fmla="*/ 73091 w 1109"/>
                <a:gd name="T7" fmla="*/ 114300 h 800"/>
                <a:gd name="T8" fmla="*/ 114403 w 1109"/>
                <a:gd name="T9" fmla="*/ 117475 h 800"/>
                <a:gd name="T10" fmla="*/ 117581 w 1109"/>
                <a:gd name="T11" fmla="*/ 120650 h 800"/>
                <a:gd name="T12" fmla="*/ 135059 w 1109"/>
                <a:gd name="T13" fmla="*/ 117475 h 800"/>
                <a:gd name="T14" fmla="*/ 131087 w 1109"/>
                <a:gd name="T15" fmla="*/ 133350 h 800"/>
                <a:gd name="T16" fmla="*/ 135059 w 1109"/>
                <a:gd name="T17" fmla="*/ 127000 h 800"/>
                <a:gd name="T18" fmla="*/ 135059 w 1109"/>
                <a:gd name="T19" fmla="*/ 136525 h 800"/>
                <a:gd name="T20" fmla="*/ 145387 w 1109"/>
                <a:gd name="T21" fmla="*/ 142875 h 800"/>
                <a:gd name="T22" fmla="*/ 148565 w 1109"/>
                <a:gd name="T23" fmla="*/ 149225 h 800"/>
                <a:gd name="T24" fmla="*/ 162071 w 1109"/>
                <a:gd name="T25" fmla="*/ 152400 h 800"/>
                <a:gd name="T26" fmla="*/ 172399 w 1109"/>
                <a:gd name="T27" fmla="*/ 149225 h 800"/>
                <a:gd name="T28" fmla="*/ 176371 w 1109"/>
                <a:gd name="T29" fmla="*/ 152400 h 800"/>
                <a:gd name="T30" fmla="*/ 182727 w 1109"/>
                <a:gd name="T31" fmla="*/ 158750 h 800"/>
                <a:gd name="T32" fmla="*/ 200205 w 1109"/>
                <a:gd name="T33" fmla="*/ 149225 h 800"/>
                <a:gd name="T34" fmla="*/ 216889 w 1109"/>
                <a:gd name="T35" fmla="*/ 107950 h 800"/>
                <a:gd name="T36" fmla="*/ 216889 w 1109"/>
                <a:gd name="T37" fmla="*/ 79375 h 800"/>
                <a:gd name="T38" fmla="*/ 206561 w 1109"/>
                <a:gd name="T39" fmla="*/ 66675 h 800"/>
                <a:gd name="T40" fmla="*/ 200205 w 1109"/>
                <a:gd name="T41" fmla="*/ 57150 h 800"/>
                <a:gd name="T42" fmla="*/ 193055 w 1109"/>
                <a:gd name="T43" fmla="*/ 50006 h 800"/>
                <a:gd name="T44" fmla="*/ 179549 w 1109"/>
                <a:gd name="T45" fmla="*/ 31750 h 800"/>
                <a:gd name="T46" fmla="*/ 176371 w 1109"/>
                <a:gd name="T47" fmla="*/ 21431 h 800"/>
                <a:gd name="T48" fmla="*/ 166043 w 1109"/>
                <a:gd name="T49" fmla="*/ 19050 h 800"/>
                <a:gd name="T50" fmla="*/ 158893 w 1109"/>
                <a:gd name="T51" fmla="*/ 0 h 800"/>
                <a:gd name="T52" fmla="*/ 155715 w 1109"/>
                <a:gd name="T53" fmla="*/ 21431 h 800"/>
                <a:gd name="T54" fmla="*/ 145387 w 1109"/>
                <a:gd name="T55" fmla="*/ 34925 h 800"/>
                <a:gd name="T56" fmla="*/ 127909 w 1109"/>
                <a:gd name="T57" fmla="*/ 25400 h 800"/>
                <a:gd name="T58" fmla="*/ 120759 w 1109"/>
                <a:gd name="T59" fmla="*/ 21431 h 800"/>
                <a:gd name="T60" fmla="*/ 127909 w 1109"/>
                <a:gd name="T61" fmla="*/ 11906 h 800"/>
                <a:gd name="T62" fmla="*/ 127909 w 1109"/>
                <a:gd name="T63" fmla="*/ 6350 h 800"/>
                <a:gd name="T64" fmla="*/ 124731 w 1109"/>
                <a:gd name="T65" fmla="*/ 6350 h 800"/>
                <a:gd name="T66" fmla="*/ 103281 w 1109"/>
                <a:gd name="T67" fmla="*/ 2381 h 800"/>
                <a:gd name="T68" fmla="*/ 103281 w 1109"/>
                <a:gd name="T69" fmla="*/ 6350 h 800"/>
                <a:gd name="T70" fmla="*/ 92953 w 1109"/>
                <a:gd name="T71" fmla="*/ 9525 h 800"/>
                <a:gd name="T72" fmla="*/ 89775 w 1109"/>
                <a:gd name="T73" fmla="*/ 11906 h 800"/>
                <a:gd name="T74" fmla="*/ 89775 w 1109"/>
                <a:gd name="T75" fmla="*/ 21431 h 800"/>
                <a:gd name="T76" fmla="*/ 82624 w 1109"/>
                <a:gd name="T77" fmla="*/ 21431 h 800"/>
                <a:gd name="T78" fmla="*/ 79447 w 1109"/>
                <a:gd name="T79" fmla="*/ 15875 h 800"/>
                <a:gd name="T80" fmla="*/ 69119 w 1109"/>
                <a:gd name="T81" fmla="*/ 19050 h 800"/>
                <a:gd name="T82" fmla="*/ 62763 w 1109"/>
                <a:gd name="T83" fmla="*/ 28575 h 800"/>
                <a:gd name="T84" fmla="*/ 55613 w 1109"/>
                <a:gd name="T85" fmla="*/ 28575 h 800"/>
                <a:gd name="T86" fmla="*/ 55613 w 1109"/>
                <a:gd name="T87" fmla="*/ 34925 h 800"/>
                <a:gd name="T88" fmla="*/ 48462 w 1109"/>
                <a:gd name="T89" fmla="*/ 34925 h 800"/>
                <a:gd name="T90" fmla="*/ 42107 w 1109"/>
                <a:gd name="T91" fmla="*/ 44450 h 800"/>
                <a:gd name="T92" fmla="*/ 7150 w 1109"/>
                <a:gd name="T93" fmla="*/ 60325 h 800"/>
                <a:gd name="T94" fmla="*/ 3972 w 1109"/>
                <a:gd name="T95" fmla="*/ 60325 h 800"/>
                <a:gd name="T96" fmla="*/ 0 w 1109"/>
                <a:gd name="T97" fmla="*/ 66675 h 800"/>
                <a:gd name="T98" fmla="*/ 3972 w 1109"/>
                <a:gd name="T99" fmla="*/ 76200 h 800"/>
                <a:gd name="T100" fmla="*/ 0 w 1109"/>
                <a:gd name="T101" fmla="*/ 79375 h 800"/>
                <a:gd name="T102" fmla="*/ 14300 w 1109"/>
                <a:gd name="T103" fmla="*/ 111125 h 800"/>
                <a:gd name="T104" fmla="*/ 11123 w 1109"/>
                <a:gd name="T105" fmla="*/ 123825 h 8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09"/>
                <a:gd name="T160" fmla="*/ 0 h 800"/>
                <a:gd name="T161" fmla="*/ 1109 w 1109"/>
                <a:gd name="T162" fmla="*/ 800 h 8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09" h="800">
                  <a:moveTo>
                    <a:pt x="54" y="639"/>
                  </a:moveTo>
                  <a:lnTo>
                    <a:pt x="54" y="639"/>
                  </a:lnTo>
                  <a:lnTo>
                    <a:pt x="105" y="671"/>
                  </a:lnTo>
                  <a:lnTo>
                    <a:pt x="140" y="671"/>
                  </a:lnTo>
                  <a:lnTo>
                    <a:pt x="192" y="623"/>
                  </a:lnTo>
                  <a:lnTo>
                    <a:pt x="278" y="623"/>
                  </a:lnTo>
                  <a:lnTo>
                    <a:pt x="295" y="608"/>
                  </a:lnTo>
                  <a:lnTo>
                    <a:pt x="365" y="575"/>
                  </a:lnTo>
                  <a:lnTo>
                    <a:pt x="503" y="560"/>
                  </a:lnTo>
                  <a:lnTo>
                    <a:pt x="574" y="591"/>
                  </a:lnTo>
                  <a:lnTo>
                    <a:pt x="574" y="608"/>
                  </a:lnTo>
                  <a:lnTo>
                    <a:pt x="591" y="608"/>
                  </a:lnTo>
                  <a:lnTo>
                    <a:pt x="626" y="671"/>
                  </a:lnTo>
                  <a:lnTo>
                    <a:pt x="677" y="591"/>
                  </a:lnTo>
                  <a:lnTo>
                    <a:pt x="677" y="623"/>
                  </a:lnTo>
                  <a:lnTo>
                    <a:pt x="660" y="671"/>
                  </a:lnTo>
                  <a:lnTo>
                    <a:pt x="677" y="671"/>
                  </a:lnTo>
                  <a:lnTo>
                    <a:pt x="677" y="639"/>
                  </a:lnTo>
                  <a:lnTo>
                    <a:pt x="695" y="671"/>
                  </a:lnTo>
                  <a:lnTo>
                    <a:pt x="677" y="687"/>
                  </a:lnTo>
                  <a:lnTo>
                    <a:pt x="712" y="687"/>
                  </a:lnTo>
                  <a:lnTo>
                    <a:pt x="729" y="719"/>
                  </a:lnTo>
                  <a:lnTo>
                    <a:pt x="729" y="735"/>
                  </a:lnTo>
                  <a:lnTo>
                    <a:pt x="747" y="752"/>
                  </a:lnTo>
                  <a:lnTo>
                    <a:pt x="781" y="767"/>
                  </a:lnTo>
                  <a:lnTo>
                    <a:pt x="816" y="767"/>
                  </a:lnTo>
                  <a:lnTo>
                    <a:pt x="833" y="783"/>
                  </a:lnTo>
                  <a:lnTo>
                    <a:pt x="868" y="752"/>
                  </a:lnTo>
                  <a:lnTo>
                    <a:pt x="868" y="767"/>
                  </a:lnTo>
                  <a:lnTo>
                    <a:pt x="885" y="767"/>
                  </a:lnTo>
                  <a:lnTo>
                    <a:pt x="885" y="783"/>
                  </a:lnTo>
                  <a:lnTo>
                    <a:pt x="919" y="800"/>
                  </a:lnTo>
                  <a:lnTo>
                    <a:pt x="954" y="752"/>
                  </a:lnTo>
                  <a:lnTo>
                    <a:pt x="1006" y="752"/>
                  </a:lnTo>
                  <a:lnTo>
                    <a:pt x="1023" y="687"/>
                  </a:lnTo>
                  <a:lnTo>
                    <a:pt x="1092" y="543"/>
                  </a:lnTo>
                  <a:lnTo>
                    <a:pt x="1109" y="479"/>
                  </a:lnTo>
                  <a:lnTo>
                    <a:pt x="1092" y="399"/>
                  </a:lnTo>
                  <a:lnTo>
                    <a:pt x="1058" y="351"/>
                  </a:lnTo>
                  <a:lnTo>
                    <a:pt x="1040" y="336"/>
                  </a:lnTo>
                  <a:lnTo>
                    <a:pt x="1023" y="303"/>
                  </a:lnTo>
                  <a:lnTo>
                    <a:pt x="1006" y="288"/>
                  </a:lnTo>
                  <a:lnTo>
                    <a:pt x="1006" y="303"/>
                  </a:lnTo>
                  <a:lnTo>
                    <a:pt x="971" y="255"/>
                  </a:lnTo>
                  <a:lnTo>
                    <a:pt x="919" y="207"/>
                  </a:lnTo>
                  <a:lnTo>
                    <a:pt x="902" y="159"/>
                  </a:lnTo>
                  <a:lnTo>
                    <a:pt x="885" y="144"/>
                  </a:lnTo>
                  <a:lnTo>
                    <a:pt x="885" y="111"/>
                  </a:lnTo>
                  <a:lnTo>
                    <a:pt x="868" y="96"/>
                  </a:lnTo>
                  <a:lnTo>
                    <a:pt x="833" y="96"/>
                  </a:lnTo>
                  <a:lnTo>
                    <a:pt x="816" y="0"/>
                  </a:lnTo>
                  <a:lnTo>
                    <a:pt x="798" y="0"/>
                  </a:lnTo>
                  <a:lnTo>
                    <a:pt x="781" y="32"/>
                  </a:lnTo>
                  <a:lnTo>
                    <a:pt x="781" y="111"/>
                  </a:lnTo>
                  <a:lnTo>
                    <a:pt x="764" y="176"/>
                  </a:lnTo>
                  <a:lnTo>
                    <a:pt x="729" y="176"/>
                  </a:lnTo>
                  <a:lnTo>
                    <a:pt x="660" y="128"/>
                  </a:lnTo>
                  <a:lnTo>
                    <a:pt x="643" y="128"/>
                  </a:lnTo>
                  <a:lnTo>
                    <a:pt x="643" y="111"/>
                  </a:lnTo>
                  <a:lnTo>
                    <a:pt x="608" y="111"/>
                  </a:lnTo>
                  <a:lnTo>
                    <a:pt x="626" y="63"/>
                  </a:lnTo>
                  <a:lnTo>
                    <a:pt x="643" y="63"/>
                  </a:lnTo>
                  <a:lnTo>
                    <a:pt x="660" y="32"/>
                  </a:lnTo>
                  <a:lnTo>
                    <a:pt x="643" y="32"/>
                  </a:lnTo>
                  <a:lnTo>
                    <a:pt x="626" y="48"/>
                  </a:lnTo>
                  <a:lnTo>
                    <a:pt x="626" y="32"/>
                  </a:lnTo>
                  <a:lnTo>
                    <a:pt x="608" y="32"/>
                  </a:lnTo>
                  <a:lnTo>
                    <a:pt x="520" y="15"/>
                  </a:lnTo>
                  <a:lnTo>
                    <a:pt x="537" y="32"/>
                  </a:lnTo>
                  <a:lnTo>
                    <a:pt x="520" y="32"/>
                  </a:lnTo>
                  <a:lnTo>
                    <a:pt x="485" y="32"/>
                  </a:lnTo>
                  <a:lnTo>
                    <a:pt x="468" y="48"/>
                  </a:lnTo>
                  <a:lnTo>
                    <a:pt x="468" y="63"/>
                  </a:lnTo>
                  <a:lnTo>
                    <a:pt x="451" y="63"/>
                  </a:lnTo>
                  <a:lnTo>
                    <a:pt x="451" y="96"/>
                  </a:lnTo>
                  <a:lnTo>
                    <a:pt x="451" y="111"/>
                  </a:lnTo>
                  <a:lnTo>
                    <a:pt x="416" y="96"/>
                  </a:lnTo>
                  <a:lnTo>
                    <a:pt x="416" y="111"/>
                  </a:lnTo>
                  <a:lnTo>
                    <a:pt x="416" y="96"/>
                  </a:lnTo>
                  <a:lnTo>
                    <a:pt x="399" y="80"/>
                  </a:lnTo>
                  <a:lnTo>
                    <a:pt x="382" y="80"/>
                  </a:lnTo>
                  <a:lnTo>
                    <a:pt x="347" y="96"/>
                  </a:lnTo>
                  <a:lnTo>
                    <a:pt x="330" y="96"/>
                  </a:lnTo>
                  <a:lnTo>
                    <a:pt x="313" y="144"/>
                  </a:lnTo>
                  <a:lnTo>
                    <a:pt x="295" y="144"/>
                  </a:lnTo>
                  <a:lnTo>
                    <a:pt x="278" y="144"/>
                  </a:lnTo>
                  <a:lnTo>
                    <a:pt x="295" y="159"/>
                  </a:lnTo>
                  <a:lnTo>
                    <a:pt x="278" y="176"/>
                  </a:lnTo>
                  <a:lnTo>
                    <a:pt x="278" y="144"/>
                  </a:lnTo>
                  <a:lnTo>
                    <a:pt x="244" y="176"/>
                  </a:lnTo>
                  <a:lnTo>
                    <a:pt x="261" y="192"/>
                  </a:lnTo>
                  <a:lnTo>
                    <a:pt x="209" y="224"/>
                  </a:lnTo>
                  <a:lnTo>
                    <a:pt x="88" y="255"/>
                  </a:lnTo>
                  <a:lnTo>
                    <a:pt x="36" y="303"/>
                  </a:lnTo>
                  <a:lnTo>
                    <a:pt x="17" y="288"/>
                  </a:lnTo>
                  <a:lnTo>
                    <a:pt x="17" y="303"/>
                  </a:lnTo>
                  <a:lnTo>
                    <a:pt x="17" y="336"/>
                  </a:lnTo>
                  <a:lnTo>
                    <a:pt x="0" y="336"/>
                  </a:lnTo>
                  <a:lnTo>
                    <a:pt x="36" y="416"/>
                  </a:lnTo>
                  <a:lnTo>
                    <a:pt x="17" y="384"/>
                  </a:lnTo>
                  <a:lnTo>
                    <a:pt x="17" y="416"/>
                  </a:lnTo>
                  <a:lnTo>
                    <a:pt x="0" y="399"/>
                  </a:lnTo>
                  <a:lnTo>
                    <a:pt x="54" y="495"/>
                  </a:lnTo>
                  <a:lnTo>
                    <a:pt x="71" y="560"/>
                  </a:lnTo>
                  <a:lnTo>
                    <a:pt x="71" y="608"/>
                  </a:lnTo>
                  <a:lnTo>
                    <a:pt x="54" y="623"/>
                  </a:lnTo>
                  <a:lnTo>
                    <a:pt x="54" y="639"/>
                  </a:lnTo>
                </a:path>
              </a:pathLst>
            </a:custGeom>
            <a:grpFill/>
            <a:ln w="9525" cap="rnd" cmpd="sng" algn="ctr">
              <a:noFill/>
              <a:prstDash val="solid"/>
              <a:round/>
              <a:headEnd type="none" w="med" len="med"/>
              <a:tailEnd type="none" w="med" len="med"/>
            </a:ln>
          </p:spPr>
          <p:txBody>
            <a:bodyPr lIns="140208" tIns="70105" rIns="140208" bIns="70105"/>
            <a:lstStyle/>
            <a:p>
              <a:pPr defTabSz="1219139"/>
              <a:endParaRPr lang="en-US" sz="1400" dirty="0">
                <a:solidFill>
                  <a:srgbClr val="000000"/>
                </a:solidFill>
                <a:latin typeface="Arial"/>
              </a:endParaRPr>
            </a:p>
          </p:txBody>
        </p:sp>
        <p:sp>
          <p:nvSpPr>
            <p:cNvPr id="416" name="Freeform 96">
              <a:extLst>
                <a:ext uri="{FF2B5EF4-FFF2-40B4-BE49-F238E27FC236}">
                  <a16:creationId xmlns:a16="http://schemas.microsoft.com/office/drawing/2014/main" id="{32D9AD40-DED1-46CE-A1C7-228002B1FD62}"/>
                </a:ext>
              </a:extLst>
            </p:cNvPr>
            <p:cNvSpPr>
              <a:spLocks/>
            </p:cNvSpPr>
            <p:nvPr/>
          </p:nvSpPr>
          <p:spPr bwMode="auto">
            <a:xfrm>
              <a:off x="10547224" y="9737879"/>
              <a:ext cx="23743" cy="11173"/>
            </a:xfrm>
            <a:custGeom>
              <a:avLst/>
              <a:gdLst>
                <a:gd name="T0" fmla="*/ 0 w 35"/>
                <a:gd name="T1" fmla="*/ 2988 h 17"/>
                <a:gd name="T2" fmla="*/ 0 w 35"/>
                <a:gd name="T3" fmla="*/ 2988 h 17"/>
                <a:gd name="T4" fmla="*/ 3084 w 35"/>
                <a:gd name="T5" fmla="*/ 2988 h 17"/>
                <a:gd name="T6" fmla="*/ 6169 w 35"/>
                <a:gd name="T7" fmla="*/ 0 h 17"/>
                <a:gd name="T8" fmla="*/ 0 w 35"/>
                <a:gd name="T9" fmla="*/ 0 h 17"/>
                <a:gd name="T10" fmla="*/ 0 w 35"/>
                <a:gd name="T11" fmla="*/ 2988 h 17"/>
                <a:gd name="T12" fmla="*/ 0 60000 65536"/>
                <a:gd name="T13" fmla="*/ 0 60000 65536"/>
                <a:gd name="T14" fmla="*/ 0 60000 65536"/>
                <a:gd name="T15" fmla="*/ 0 60000 65536"/>
                <a:gd name="T16" fmla="*/ 0 60000 65536"/>
                <a:gd name="T17" fmla="*/ 0 60000 65536"/>
                <a:gd name="T18" fmla="*/ 0 w 35"/>
                <a:gd name="T19" fmla="*/ 0 h 17"/>
                <a:gd name="T20" fmla="*/ 35 w 3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5" h="17">
                  <a:moveTo>
                    <a:pt x="0" y="17"/>
                  </a:moveTo>
                  <a:lnTo>
                    <a:pt x="0" y="17"/>
                  </a:lnTo>
                  <a:lnTo>
                    <a:pt x="17" y="17"/>
                  </a:lnTo>
                  <a:lnTo>
                    <a:pt x="35" y="0"/>
                  </a:lnTo>
                  <a:lnTo>
                    <a:pt x="0" y="0"/>
                  </a:lnTo>
                  <a:lnTo>
                    <a:pt x="0" y="17"/>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17" name="Freeform 97">
              <a:extLst>
                <a:ext uri="{FF2B5EF4-FFF2-40B4-BE49-F238E27FC236}">
                  <a16:creationId xmlns:a16="http://schemas.microsoft.com/office/drawing/2014/main" id="{CCB3B9B0-CD0E-4840-9268-7D2DC172963F}"/>
                </a:ext>
              </a:extLst>
            </p:cNvPr>
            <p:cNvSpPr>
              <a:spLocks/>
            </p:cNvSpPr>
            <p:nvPr/>
          </p:nvSpPr>
          <p:spPr bwMode="auto">
            <a:xfrm>
              <a:off x="10668727" y="10205732"/>
              <a:ext cx="23743" cy="12571"/>
            </a:xfrm>
            <a:custGeom>
              <a:avLst/>
              <a:gdLst>
                <a:gd name="T0" fmla="*/ 0 w 33"/>
                <a:gd name="T1" fmla="*/ 0 h 17"/>
                <a:gd name="T2" fmla="*/ 0 w 33"/>
                <a:gd name="T3" fmla="*/ 0 h 17"/>
                <a:gd name="T4" fmla="*/ 7360 w 33"/>
                <a:gd name="T5" fmla="*/ 4202 h 17"/>
                <a:gd name="T6" fmla="*/ 7360 w 33"/>
                <a:gd name="T7" fmla="*/ 0 h 17"/>
                <a:gd name="T8" fmla="*/ 4089 w 33"/>
                <a:gd name="T9" fmla="*/ 0 h 17"/>
                <a:gd name="T10" fmla="*/ 0 w 33"/>
                <a:gd name="T11" fmla="*/ 0 h 17"/>
                <a:gd name="T12" fmla="*/ 0 60000 65536"/>
                <a:gd name="T13" fmla="*/ 0 60000 65536"/>
                <a:gd name="T14" fmla="*/ 0 60000 65536"/>
                <a:gd name="T15" fmla="*/ 0 60000 65536"/>
                <a:gd name="T16" fmla="*/ 0 60000 65536"/>
                <a:gd name="T17" fmla="*/ 0 60000 65536"/>
                <a:gd name="T18" fmla="*/ 0 w 33"/>
                <a:gd name="T19" fmla="*/ 0 h 17"/>
                <a:gd name="T20" fmla="*/ 33 w 33"/>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3" h="17">
                  <a:moveTo>
                    <a:pt x="0" y="0"/>
                  </a:moveTo>
                  <a:lnTo>
                    <a:pt x="0" y="0"/>
                  </a:lnTo>
                  <a:lnTo>
                    <a:pt x="33" y="17"/>
                  </a:lnTo>
                  <a:lnTo>
                    <a:pt x="33" y="0"/>
                  </a:lnTo>
                  <a:lnTo>
                    <a:pt x="17" y="0"/>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18" name="Freeform 98">
              <a:extLst>
                <a:ext uri="{FF2B5EF4-FFF2-40B4-BE49-F238E27FC236}">
                  <a16:creationId xmlns:a16="http://schemas.microsoft.com/office/drawing/2014/main" id="{392390EF-CA68-4773-9D14-9F992B25C646}"/>
                </a:ext>
              </a:extLst>
            </p:cNvPr>
            <p:cNvSpPr>
              <a:spLocks/>
            </p:cNvSpPr>
            <p:nvPr/>
          </p:nvSpPr>
          <p:spPr bwMode="auto">
            <a:xfrm>
              <a:off x="10823747" y="10318853"/>
              <a:ext cx="74019" cy="67036"/>
            </a:xfrm>
            <a:custGeom>
              <a:avLst/>
              <a:gdLst>
                <a:gd name="T0" fmla="*/ 0 w 105"/>
                <a:gd name="T1" fmla="*/ 0 h 96"/>
                <a:gd name="T2" fmla="*/ 0 w 105"/>
                <a:gd name="T3" fmla="*/ 0 h 96"/>
                <a:gd name="T4" fmla="*/ 4007 w 105"/>
                <a:gd name="T5" fmla="*/ 15875 h 96"/>
                <a:gd name="T6" fmla="*/ 11218 w 105"/>
                <a:gd name="T7" fmla="*/ 19050 h 96"/>
                <a:gd name="T8" fmla="*/ 14424 w 105"/>
                <a:gd name="T9" fmla="*/ 11906 h 96"/>
                <a:gd name="T10" fmla="*/ 17629 w 105"/>
                <a:gd name="T11" fmla="*/ 15875 h 96"/>
                <a:gd name="T12" fmla="*/ 21635 w 105"/>
                <a:gd name="T13" fmla="*/ 0 h 96"/>
                <a:gd name="T14" fmla="*/ 17629 w 105"/>
                <a:gd name="T15" fmla="*/ 0 h 96"/>
                <a:gd name="T16" fmla="*/ 7212 w 105"/>
                <a:gd name="T17" fmla="*/ 2381 h 96"/>
                <a:gd name="T18" fmla="*/ 0 w 105"/>
                <a:gd name="T19" fmla="*/ 0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
                <a:gd name="T31" fmla="*/ 0 h 96"/>
                <a:gd name="T32" fmla="*/ 105 w 105"/>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 h="96">
                  <a:moveTo>
                    <a:pt x="0" y="0"/>
                  </a:moveTo>
                  <a:lnTo>
                    <a:pt x="0" y="0"/>
                  </a:lnTo>
                  <a:lnTo>
                    <a:pt x="19" y="79"/>
                  </a:lnTo>
                  <a:lnTo>
                    <a:pt x="53" y="96"/>
                  </a:lnTo>
                  <a:lnTo>
                    <a:pt x="71" y="63"/>
                  </a:lnTo>
                  <a:lnTo>
                    <a:pt x="88" y="79"/>
                  </a:lnTo>
                  <a:lnTo>
                    <a:pt x="105" y="0"/>
                  </a:lnTo>
                  <a:lnTo>
                    <a:pt x="88" y="0"/>
                  </a:lnTo>
                  <a:lnTo>
                    <a:pt x="36" y="15"/>
                  </a:lnTo>
                  <a:lnTo>
                    <a:pt x="0" y="0"/>
                  </a:lnTo>
                  <a:close/>
                </a:path>
              </a:pathLst>
            </a:custGeom>
            <a:grpFill/>
            <a:ln w="9525" cap="rnd">
              <a:noFill/>
              <a:round/>
              <a:headEnd/>
              <a:tailEnd/>
            </a:ln>
          </p:spPr>
          <p:txBody>
            <a:bodyPr lIns="140208" tIns="70105" rIns="140208" bIns="70105"/>
            <a:lstStyle/>
            <a:p>
              <a:pPr defTabSz="1219139"/>
              <a:endParaRPr lang="en-US" sz="1400" dirty="0">
                <a:solidFill>
                  <a:srgbClr val="000000"/>
                </a:solidFill>
                <a:latin typeface="Arial"/>
              </a:endParaRPr>
            </a:p>
          </p:txBody>
        </p:sp>
        <p:sp>
          <p:nvSpPr>
            <p:cNvPr id="419" name="Freeform 99">
              <a:extLst>
                <a:ext uri="{FF2B5EF4-FFF2-40B4-BE49-F238E27FC236}">
                  <a16:creationId xmlns:a16="http://schemas.microsoft.com/office/drawing/2014/main" id="{48C78422-6019-4B9C-BB42-8D46FD385B9E}"/>
                </a:ext>
              </a:extLst>
            </p:cNvPr>
            <p:cNvSpPr>
              <a:spLocks/>
            </p:cNvSpPr>
            <p:nvPr/>
          </p:nvSpPr>
          <p:spPr bwMode="auto">
            <a:xfrm>
              <a:off x="11355842" y="10184783"/>
              <a:ext cx="110331" cy="155021"/>
            </a:xfrm>
            <a:custGeom>
              <a:avLst/>
              <a:gdLst>
                <a:gd name="T0" fmla="*/ 7189 w 157"/>
                <a:gd name="T1" fmla="*/ 28447 h 223"/>
                <a:gd name="T2" fmla="*/ 7189 w 157"/>
                <a:gd name="T3" fmla="*/ 28447 h 223"/>
                <a:gd name="T4" fmla="*/ 14379 w 157"/>
                <a:gd name="T5" fmla="*/ 30818 h 223"/>
                <a:gd name="T6" fmla="*/ 10385 w 157"/>
                <a:gd name="T7" fmla="*/ 40300 h 223"/>
                <a:gd name="T8" fmla="*/ 14379 w 157"/>
                <a:gd name="T9" fmla="*/ 43461 h 223"/>
                <a:gd name="T10" fmla="*/ 17574 w 157"/>
                <a:gd name="T11" fmla="*/ 40300 h 223"/>
                <a:gd name="T12" fmla="*/ 24763 w 157"/>
                <a:gd name="T13" fmla="*/ 28447 h 223"/>
                <a:gd name="T14" fmla="*/ 27958 w 157"/>
                <a:gd name="T15" fmla="*/ 28447 h 223"/>
                <a:gd name="T16" fmla="*/ 31952 w 157"/>
                <a:gd name="T17" fmla="*/ 24496 h 223"/>
                <a:gd name="T18" fmla="*/ 31952 w 157"/>
                <a:gd name="T19" fmla="*/ 18965 h 223"/>
                <a:gd name="T20" fmla="*/ 27958 w 157"/>
                <a:gd name="T21" fmla="*/ 15014 h 223"/>
                <a:gd name="T22" fmla="*/ 24763 w 157"/>
                <a:gd name="T23" fmla="*/ 18965 h 223"/>
                <a:gd name="T24" fmla="*/ 17574 w 157"/>
                <a:gd name="T25" fmla="*/ 18965 h 223"/>
                <a:gd name="T26" fmla="*/ 17574 w 157"/>
                <a:gd name="T27" fmla="*/ 11853 h 223"/>
                <a:gd name="T28" fmla="*/ 14379 w 157"/>
                <a:gd name="T29" fmla="*/ 11853 h 223"/>
                <a:gd name="T30" fmla="*/ 14379 w 157"/>
                <a:gd name="T31" fmla="*/ 15014 h 223"/>
                <a:gd name="T32" fmla="*/ 10385 w 157"/>
                <a:gd name="T33" fmla="*/ 11853 h 223"/>
                <a:gd name="T34" fmla="*/ 10385 w 157"/>
                <a:gd name="T35" fmla="*/ 2371 h 223"/>
                <a:gd name="T36" fmla="*/ 0 w 157"/>
                <a:gd name="T37" fmla="*/ 0 h 223"/>
                <a:gd name="T38" fmla="*/ 10385 w 157"/>
                <a:gd name="T39" fmla="*/ 11853 h 223"/>
                <a:gd name="T40" fmla="*/ 10385 w 157"/>
                <a:gd name="T41" fmla="*/ 24496 h 223"/>
                <a:gd name="T42" fmla="*/ 7189 w 157"/>
                <a:gd name="T43" fmla="*/ 28447 h 2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7"/>
                <a:gd name="T67" fmla="*/ 0 h 223"/>
                <a:gd name="T68" fmla="*/ 157 w 157"/>
                <a:gd name="T69" fmla="*/ 223 h 2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7" h="223">
                  <a:moveTo>
                    <a:pt x="34" y="144"/>
                  </a:moveTo>
                  <a:lnTo>
                    <a:pt x="34" y="144"/>
                  </a:lnTo>
                  <a:lnTo>
                    <a:pt x="69" y="159"/>
                  </a:lnTo>
                  <a:lnTo>
                    <a:pt x="52" y="207"/>
                  </a:lnTo>
                  <a:lnTo>
                    <a:pt x="69" y="223"/>
                  </a:lnTo>
                  <a:lnTo>
                    <a:pt x="86" y="207"/>
                  </a:lnTo>
                  <a:lnTo>
                    <a:pt x="121" y="144"/>
                  </a:lnTo>
                  <a:lnTo>
                    <a:pt x="140" y="144"/>
                  </a:lnTo>
                  <a:lnTo>
                    <a:pt x="157" y="127"/>
                  </a:lnTo>
                  <a:lnTo>
                    <a:pt x="157" y="96"/>
                  </a:lnTo>
                  <a:lnTo>
                    <a:pt x="140" y="79"/>
                  </a:lnTo>
                  <a:lnTo>
                    <a:pt x="121" y="96"/>
                  </a:lnTo>
                  <a:lnTo>
                    <a:pt x="86" y="96"/>
                  </a:lnTo>
                  <a:lnTo>
                    <a:pt x="86" y="63"/>
                  </a:lnTo>
                  <a:lnTo>
                    <a:pt x="69" y="63"/>
                  </a:lnTo>
                  <a:lnTo>
                    <a:pt x="69" y="79"/>
                  </a:lnTo>
                  <a:lnTo>
                    <a:pt x="52" y="63"/>
                  </a:lnTo>
                  <a:lnTo>
                    <a:pt x="52" y="15"/>
                  </a:lnTo>
                  <a:lnTo>
                    <a:pt x="0" y="0"/>
                  </a:lnTo>
                  <a:lnTo>
                    <a:pt x="52" y="63"/>
                  </a:lnTo>
                  <a:lnTo>
                    <a:pt x="52" y="127"/>
                  </a:lnTo>
                  <a:lnTo>
                    <a:pt x="34" y="144"/>
                  </a:lnTo>
                  <a:close/>
                </a:path>
              </a:pathLst>
            </a:custGeom>
            <a:grpFill/>
            <a:ln w="9525" cap="rnd">
              <a:noFill/>
              <a:round/>
              <a:headEnd/>
              <a:tailEnd/>
            </a:ln>
          </p:spPr>
          <p:txBody>
            <a:bodyPr lIns="140208" tIns="70105" rIns="140208" bIns="70105"/>
            <a:lstStyle/>
            <a:p>
              <a:pPr defTabSz="1219139"/>
              <a:endParaRPr lang="en-US" sz="1400" dirty="0">
                <a:solidFill>
                  <a:srgbClr val="000000"/>
                </a:solidFill>
                <a:latin typeface="Arial"/>
              </a:endParaRPr>
            </a:p>
          </p:txBody>
        </p:sp>
        <p:sp>
          <p:nvSpPr>
            <p:cNvPr id="420" name="Freeform 100">
              <a:extLst>
                <a:ext uri="{FF2B5EF4-FFF2-40B4-BE49-F238E27FC236}">
                  <a16:creationId xmlns:a16="http://schemas.microsoft.com/office/drawing/2014/main" id="{0F62ECB6-D3CB-45AD-AD1C-F72E20A8BE3A}"/>
                </a:ext>
              </a:extLst>
            </p:cNvPr>
            <p:cNvSpPr>
              <a:spLocks/>
            </p:cNvSpPr>
            <p:nvPr/>
          </p:nvSpPr>
          <p:spPr bwMode="auto">
            <a:xfrm>
              <a:off x="11238466" y="10328629"/>
              <a:ext cx="156417" cy="145244"/>
            </a:xfrm>
            <a:custGeom>
              <a:avLst/>
              <a:gdLst>
                <a:gd name="T0" fmla="*/ 0 w 223"/>
                <a:gd name="T1" fmla="*/ 35094 h 207"/>
                <a:gd name="T2" fmla="*/ 0 w 223"/>
                <a:gd name="T3" fmla="*/ 35094 h 207"/>
                <a:gd name="T4" fmla="*/ 3987 w 223"/>
                <a:gd name="T5" fmla="*/ 38284 h 207"/>
                <a:gd name="T6" fmla="*/ 7176 w 223"/>
                <a:gd name="T7" fmla="*/ 38284 h 207"/>
                <a:gd name="T8" fmla="*/ 14352 w 223"/>
                <a:gd name="T9" fmla="*/ 41474 h 207"/>
                <a:gd name="T10" fmla="*/ 20730 w 223"/>
                <a:gd name="T11" fmla="*/ 38284 h 207"/>
                <a:gd name="T12" fmla="*/ 24717 w 223"/>
                <a:gd name="T13" fmla="*/ 31903 h 207"/>
                <a:gd name="T14" fmla="*/ 27906 w 223"/>
                <a:gd name="T15" fmla="*/ 25523 h 207"/>
                <a:gd name="T16" fmla="*/ 34284 w 223"/>
                <a:gd name="T17" fmla="*/ 19142 h 207"/>
                <a:gd name="T18" fmla="*/ 37474 w 223"/>
                <a:gd name="T19" fmla="*/ 19142 h 207"/>
                <a:gd name="T20" fmla="*/ 34284 w 223"/>
                <a:gd name="T21" fmla="*/ 15952 h 207"/>
                <a:gd name="T22" fmla="*/ 44649 w 223"/>
                <a:gd name="T23" fmla="*/ 6381 h 207"/>
                <a:gd name="T24" fmla="*/ 44649 w 223"/>
                <a:gd name="T25" fmla="*/ 3190 h 207"/>
                <a:gd name="T26" fmla="*/ 41460 w 223"/>
                <a:gd name="T27" fmla="*/ 3190 h 207"/>
                <a:gd name="T28" fmla="*/ 41460 w 223"/>
                <a:gd name="T29" fmla="*/ 0 h 207"/>
                <a:gd name="T30" fmla="*/ 37474 w 223"/>
                <a:gd name="T31" fmla="*/ 3190 h 207"/>
                <a:gd name="T32" fmla="*/ 37474 w 223"/>
                <a:gd name="T33" fmla="*/ 0 h 207"/>
                <a:gd name="T34" fmla="*/ 34284 w 223"/>
                <a:gd name="T35" fmla="*/ 0 h 207"/>
                <a:gd name="T36" fmla="*/ 31095 w 223"/>
                <a:gd name="T37" fmla="*/ 0 h 207"/>
                <a:gd name="T38" fmla="*/ 31095 w 223"/>
                <a:gd name="T39" fmla="*/ 6381 h 207"/>
                <a:gd name="T40" fmla="*/ 27906 w 223"/>
                <a:gd name="T41" fmla="*/ 6381 h 207"/>
                <a:gd name="T42" fmla="*/ 24717 w 223"/>
                <a:gd name="T43" fmla="*/ 12761 h 207"/>
                <a:gd name="T44" fmla="*/ 10365 w 223"/>
                <a:gd name="T45" fmla="*/ 22332 h 207"/>
                <a:gd name="T46" fmla="*/ 0 w 223"/>
                <a:gd name="T47" fmla="*/ 35094 h 2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3"/>
                <a:gd name="T73" fmla="*/ 0 h 207"/>
                <a:gd name="T74" fmla="*/ 223 w 223"/>
                <a:gd name="T75" fmla="*/ 207 h 2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3" h="207">
                  <a:moveTo>
                    <a:pt x="0" y="174"/>
                  </a:moveTo>
                  <a:lnTo>
                    <a:pt x="0" y="174"/>
                  </a:lnTo>
                  <a:lnTo>
                    <a:pt x="17" y="192"/>
                  </a:lnTo>
                  <a:lnTo>
                    <a:pt x="34" y="192"/>
                  </a:lnTo>
                  <a:lnTo>
                    <a:pt x="69" y="207"/>
                  </a:lnTo>
                  <a:lnTo>
                    <a:pt x="104" y="192"/>
                  </a:lnTo>
                  <a:lnTo>
                    <a:pt x="121" y="159"/>
                  </a:lnTo>
                  <a:lnTo>
                    <a:pt x="138" y="127"/>
                  </a:lnTo>
                  <a:lnTo>
                    <a:pt x="171" y="96"/>
                  </a:lnTo>
                  <a:lnTo>
                    <a:pt x="188" y="96"/>
                  </a:lnTo>
                  <a:lnTo>
                    <a:pt x="171" y="79"/>
                  </a:lnTo>
                  <a:lnTo>
                    <a:pt x="223" y="31"/>
                  </a:lnTo>
                  <a:lnTo>
                    <a:pt x="223" y="15"/>
                  </a:lnTo>
                  <a:lnTo>
                    <a:pt x="205" y="15"/>
                  </a:lnTo>
                  <a:lnTo>
                    <a:pt x="205" y="0"/>
                  </a:lnTo>
                  <a:lnTo>
                    <a:pt x="188" y="15"/>
                  </a:lnTo>
                  <a:lnTo>
                    <a:pt x="188" y="0"/>
                  </a:lnTo>
                  <a:lnTo>
                    <a:pt x="171" y="0"/>
                  </a:lnTo>
                  <a:lnTo>
                    <a:pt x="153" y="0"/>
                  </a:lnTo>
                  <a:lnTo>
                    <a:pt x="153" y="31"/>
                  </a:lnTo>
                  <a:lnTo>
                    <a:pt x="138" y="31"/>
                  </a:lnTo>
                  <a:lnTo>
                    <a:pt x="121" y="63"/>
                  </a:lnTo>
                  <a:lnTo>
                    <a:pt x="52" y="111"/>
                  </a:lnTo>
                  <a:lnTo>
                    <a:pt x="0" y="174"/>
                  </a:lnTo>
                  <a:close/>
                </a:path>
              </a:pathLst>
            </a:custGeom>
            <a:grpFill/>
            <a:ln w="9525" cap="rnd">
              <a:noFill/>
              <a:round/>
              <a:headEnd/>
              <a:tailEnd/>
            </a:ln>
          </p:spPr>
          <p:txBody>
            <a:bodyPr lIns="140208" tIns="70105" rIns="140208" bIns="70105"/>
            <a:lstStyle/>
            <a:p>
              <a:pPr defTabSz="1219139"/>
              <a:endParaRPr lang="en-US" sz="1400" dirty="0">
                <a:solidFill>
                  <a:srgbClr val="000000"/>
                </a:solidFill>
                <a:latin typeface="Arial"/>
              </a:endParaRPr>
            </a:p>
          </p:txBody>
        </p:sp>
        <p:sp>
          <p:nvSpPr>
            <p:cNvPr id="421" name="Freeform 101">
              <a:extLst>
                <a:ext uri="{FF2B5EF4-FFF2-40B4-BE49-F238E27FC236}">
                  <a16:creationId xmlns:a16="http://schemas.microsoft.com/office/drawing/2014/main" id="{E59CE486-9988-439A-8510-D3836130766A}"/>
                </a:ext>
              </a:extLst>
            </p:cNvPr>
            <p:cNvSpPr>
              <a:spLocks/>
            </p:cNvSpPr>
            <p:nvPr/>
          </p:nvSpPr>
          <p:spPr bwMode="auto">
            <a:xfrm>
              <a:off x="11259478" y="10464097"/>
              <a:ext cx="12571" cy="9776"/>
            </a:xfrm>
            <a:custGeom>
              <a:avLst/>
              <a:gdLst>
                <a:gd name="T0" fmla="*/ 0 w 19"/>
                <a:gd name="T1" fmla="*/ 2223 h 15"/>
                <a:gd name="T2" fmla="*/ 0 w 19"/>
                <a:gd name="T3" fmla="*/ 2223 h 15"/>
                <a:gd name="T4" fmla="*/ 3008 w 19"/>
                <a:gd name="T5" fmla="*/ 2223 h 15"/>
                <a:gd name="T6" fmla="*/ 3008 w 19"/>
                <a:gd name="T7" fmla="*/ 0 h 15"/>
                <a:gd name="T8" fmla="*/ 0 w 19"/>
                <a:gd name="T9" fmla="*/ 2223 h 15"/>
                <a:gd name="T10" fmla="*/ 0 60000 65536"/>
                <a:gd name="T11" fmla="*/ 0 60000 65536"/>
                <a:gd name="T12" fmla="*/ 0 60000 65536"/>
                <a:gd name="T13" fmla="*/ 0 60000 65536"/>
                <a:gd name="T14" fmla="*/ 0 60000 65536"/>
                <a:gd name="T15" fmla="*/ 0 w 19"/>
                <a:gd name="T16" fmla="*/ 0 h 15"/>
                <a:gd name="T17" fmla="*/ 19 w 19"/>
                <a:gd name="T18" fmla="*/ 15 h 15"/>
              </a:gdLst>
              <a:ahLst/>
              <a:cxnLst>
                <a:cxn ang="T10">
                  <a:pos x="T0" y="T1"/>
                </a:cxn>
                <a:cxn ang="T11">
                  <a:pos x="T2" y="T3"/>
                </a:cxn>
                <a:cxn ang="T12">
                  <a:pos x="T4" y="T5"/>
                </a:cxn>
                <a:cxn ang="T13">
                  <a:pos x="T6" y="T7"/>
                </a:cxn>
                <a:cxn ang="T14">
                  <a:pos x="T8" y="T9"/>
                </a:cxn>
              </a:cxnLst>
              <a:rect l="T15" t="T16" r="T17" b="T18"/>
              <a:pathLst>
                <a:path w="19" h="15">
                  <a:moveTo>
                    <a:pt x="0" y="15"/>
                  </a:moveTo>
                  <a:lnTo>
                    <a:pt x="0" y="15"/>
                  </a:lnTo>
                  <a:lnTo>
                    <a:pt x="19" y="15"/>
                  </a:lnTo>
                  <a:lnTo>
                    <a:pt x="19" y="0"/>
                  </a:lnTo>
                  <a:lnTo>
                    <a:pt x="0" y="15"/>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22" name="Freeform 102">
              <a:extLst>
                <a:ext uri="{FF2B5EF4-FFF2-40B4-BE49-F238E27FC236}">
                  <a16:creationId xmlns:a16="http://schemas.microsoft.com/office/drawing/2014/main" id="{4BDA4BC2-0FDB-4329-AF57-10F39C55D4E9}"/>
                </a:ext>
              </a:extLst>
            </p:cNvPr>
            <p:cNvSpPr>
              <a:spLocks/>
            </p:cNvSpPr>
            <p:nvPr/>
          </p:nvSpPr>
          <p:spPr bwMode="auto">
            <a:xfrm>
              <a:off x="10280476" y="9682016"/>
              <a:ext cx="145244" cy="11173"/>
            </a:xfrm>
            <a:custGeom>
              <a:avLst/>
              <a:gdLst>
                <a:gd name="T0" fmla="*/ 0 w 208"/>
                <a:gd name="T1" fmla="*/ 3175 h 16"/>
                <a:gd name="T2" fmla="*/ 0 w 208"/>
                <a:gd name="T3" fmla="*/ 3175 h 16"/>
                <a:gd name="T4" fmla="*/ 3969 w 208"/>
                <a:gd name="T5" fmla="*/ 3175 h 16"/>
                <a:gd name="T6" fmla="*/ 17463 w 208"/>
                <a:gd name="T7" fmla="*/ 0 h 16"/>
                <a:gd name="T8" fmla="*/ 30956 w 208"/>
                <a:gd name="T9" fmla="*/ 3175 h 16"/>
                <a:gd name="T10" fmla="*/ 41275 w 208"/>
                <a:gd name="T11" fmla="*/ 0 h 16"/>
                <a:gd name="T12" fmla="*/ 34925 w 208"/>
                <a:gd name="T13" fmla="*/ 0 h 16"/>
                <a:gd name="T14" fmla="*/ 23812 w 208"/>
                <a:gd name="T15" fmla="*/ 0 h 16"/>
                <a:gd name="T16" fmla="*/ 17463 w 208"/>
                <a:gd name="T17" fmla="*/ 0 h 16"/>
                <a:gd name="T18" fmla="*/ 7144 w 208"/>
                <a:gd name="T19" fmla="*/ 0 h 16"/>
                <a:gd name="T20" fmla="*/ 10319 w 208"/>
                <a:gd name="T21" fmla="*/ 0 h 16"/>
                <a:gd name="T22" fmla="*/ 0 w 208"/>
                <a:gd name="T23" fmla="*/ 0 h 16"/>
                <a:gd name="T24" fmla="*/ 0 w 208"/>
                <a:gd name="T25" fmla="*/ 3175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8"/>
                <a:gd name="T40" fmla="*/ 0 h 16"/>
                <a:gd name="T41" fmla="*/ 208 w 208"/>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8" h="16">
                  <a:moveTo>
                    <a:pt x="0" y="16"/>
                  </a:moveTo>
                  <a:lnTo>
                    <a:pt x="0" y="16"/>
                  </a:lnTo>
                  <a:lnTo>
                    <a:pt x="17" y="16"/>
                  </a:lnTo>
                  <a:lnTo>
                    <a:pt x="87" y="0"/>
                  </a:lnTo>
                  <a:lnTo>
                    <a:pt x="156" y="16"/>
                  </a:lnTo>
                  <a:lnTo>
                    <a:pt x="208" y="0"/>
                  </a:lnTo>
                  <a:lnTo>
                    <a:pt x="173" y="0"/>
                  </a:lnTo>
                  <a:lnTo>
                    <a:pt x="121" y="0"/>
                  </a:lnTo>
                  <a:lnTo>
                    <a:pt x="87" y="0"/>
                  </a:lnTo>
                  <a:lnTo>
                    <a:pt x="35" y="0"/>
                  </a:lnTo>
                  <a:lnTo>
                    <a:pt x="52" y="0"/>
                  </a:lnTo>
                  <a:lnTo>
                    <a:pt x="0" y="0"/>
                  </a:lnTo>
                  <a:lnTo>
                    <a:pt x="0" y="16"/>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23" name="Freeform 103">
              <a:extLst>
                <a:ext uri="{FF2B5EF4-FFF2-40B4-BE49-F238E27FC236}">
                  <a16:creationId xmlns:a16="http://schemas.microsoft.com/office/drawing/2014/main" id="{2848401F-573D-4B93-A674-22EDBE5F7F35}"/>
                </a:ext>
              </a:extLst>
            </p:cNvPr>
            <p:cNvSpPr>
              <a:spLocks/>
            </p:cNvSpPr>
            <p:nvPr/>
          </p:nvSpPr>
          <p:spPr bwMode="auto">
            <a:xfrm>
              <a:off x="10330755" y="9704360"/>
              <a:ext cx="36311" cy="11173"/>
            </a:xfrm>
            <a:custGeom>
              <a:avLst/>
              <a:gdLst>
                <a:gd name="T0" fmla="*/ 0 w 52"/>
                <a:gd name="T1" fmla="*/ 0 h 17"/>
                <a:gd name="T2" fmla="*/ 0 w 52"/>
                <a:gd name="T3" fmla="*/ 0 h 17"/>
                <a:gd name="T4" fmla="*/ 7144 w 52"/>
                <a:gd name="T5" fmla="*/ 2988 h 17"/>
                <a:gd name="T6" fmla="*/ 10319 w 52"/>
                <a:gd name="T7" fmla="*/ 2988 h 17"/>
                <a:gd name="T8" fmla="*/ 7144 w 52"/>
                <a:gd name="T9" fmla="*/ 0 h 17"/>
                <a:gd name="T10" fmla="*/ 0 w 52"/>
                <a:gd name="T11" fmla="*/ 0 h 17"/>
                <a:gd name="T12" fmla="*/ 0 60000 65536"/>
                <a:gd name="T13" fmla="*/ 0 60000 65536"/>
                <a:gd name="T14" fmla="*/ 0 60000 65536"/>
                <a:gd name="T15" fmla="*/ 0 60000 65536"/>
                <a:gd name="T16" fmla="*/ 0 60000 65536"/>
                <a:gd name="T17" fmla="*/ 0 60000 65536"/>
                <a:gd name="T18" fmla="*/ 0 w 52"/>
                <a:gd name="T19" fmla="*/ 0 h 17"/>
                <a:gd name="T20" fmla="*/ 52 w 52"/>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2" h="17">
                  <a:moveTo>
                    <a:pt x="0" y="0"/>
                  </a:moveTo>
                  <a:lnTo>
                    <a:pt x="0" y="0"/>
                  </a:lnTo>
                  <a:lnTo>
                    <a:pt x="35" y="17"/>
                  </a:lnTo>
                  <a:lnTo>
                    <a:pt x="52" y="17"/>
                  </a:lnTo>
                  <a:lnTo>
                    <a:pt x="35" y="0"/>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24" name="Freeform 104">
              <a:extLst>
                <a:ext uri="{FF2B5EF4-FFF2-40B4-BE49-F238E27FC236}">
                  <a16:creationId xmlns:a16="http://schemas.microsoft.com/office/drawing/2014/main" id="{B4B0BCF5-9329-437B-886F-49B24AA53B2C}"/>
                </a:ext>
              </a:extLst>
            </p:cNvPr>
            <p:cNvSpPr>
              <a:spLocks/>
            </p:cNvSpPr>
            <p:nvPr/>
          </p:nvSpPr>
          <p:spPr bwMode="auto">
            <a:xfrm>
              <a:off x="10414550" y="9682016"/>
              <a:ext cx="72621" cy="33519"/>
            </a:xfrm>
            <a:custGeom>
              <a:avLst/>
              <a:gdLst>
                <a:gd name="T0" fmla="*/ 0 w 104"/>
                <a:gd name="T1" fmla="*/ 9525 h 48"/>
                <a:gd name="T2" fmla="*/ 0 w 104"/>
                <a:gd name="T3" fmla="*/ 9525 h 48"/>
                <a:gd name="T4" fmla="*/ 7144 w 104"/>
                <a:gd name="T5" fmla="*/ 9525 h 48"/>
                <a:gd name="T6" fmla="*/ 20638 w 104"/>
                <a:gd name="T7" fmla="*/ 0 h 48"/>
                <a:gd name="T8" fmla="*/ 10319 w 104"/>
                <a:gd name="T9" fmla="*/ 0 h 48"/>
                <a:gd name="T10" fmla="*/ 3969 w 104"/>
                <a:gd name="T11" fmla="*/ 5556 h 48"/>
                <a:gd name="T12" fmla="*/ 0 w 104"/>
                <a:gd name="T13" fmla="*/ 9525 h 48"/>
                <a:gd name="T14" fmla="*/ 0 60000 65536"/>
                <a:gd name="T15" fmla="*/ 0 60000 65536"/>
                <a:gd name="T16" fmla="*/ 0 60000 65536"/>
                <a:gd name="T17" fmla="*/ 0 60000 65536"/>
                <a:gd name="T18" fmla="*/ 0 60000 65536"/>
                <a:gd name="T19" fmla="*/ 0 60000 65536"/>
                <a:gd name="T20" fmla="*/ 0 60000 65536"/>
                <a:gd name="T21" fmla="*/ 0 w 104"/>
                <a:gd name="T22" fmla="*/ 0 h 48"/>
                <a:gd name="T23" fmla="*/ 104 w 104"/>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48">
                  <a:moveTo>
                    <a:pt x="0" y="48"/>
                  </a:moveTo>
                  <a:lnTo>
                    <a:pt x="0" y="48"/>
                  </a:lnTo>
                  <a:lnTo>
                    <a:pt x="35" y="48"/>
                  </a:lnTo>
                  <a:lnTo>
                    <a:pt x="104" y="0"/>
                  </a:lnTo>
                  <a:lnTo>
                    <a:pt x="52" y="0"/>
                  </a:lnTo>
                  <a:lnTo>
                    <a:pt x="17" y="31"/>
                  </a:lnTo>
                  <a:lnTo>
                    <a:pt x="0" y="4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25" name="Freeform 105">
              <a:extLst>
                <a:ext uri="{FF2B5EF4-FFF2-40B4-BE49-F238E27FC236}">
                  <a16:creationId xmlns:a16="http://schemas.microsoft.com/office/drawing/2014/main" id="{F25851F5-045C-452D-9BCD-E4EA3D73075D}"/>
                </a:ext>
              </a:extLst>
            </p:cNvPr>
            <p:cNvSpPr>
              <a:spLocks/>
            </p:cNvSpPr>
            <p:nvPr/>
          </p:nvSpPr>
          <p:spPr bwMode="auto">
            <a:xfrm>
              <a:off x="10619846" y="9626152"/>
              <a:ext cx="13967" cy="33519"/>
            </a:xfrm>
            <a:custGeom>
              <a:avLst/>
              <a:gdLst>
                <a:gd name="T0" fmla="*/ 0 w 19"/>
                <a:gd name="T1" fmla="*/ 9525 h 48"/>
                <a:gd name="T2" fmla="*/ 0 w 19"/>
                <a:gd name="T3" fmla="*/ 9525 h 48"/>
                <a:gd name="T4" fmla="*/ 4178 w 19"/>
                <a:gd name="T5" fmla="*/ 2381 h 48"/>
                <a:gd name="T6" fmla="*/ 4178 w 19"/>
                <a:gd name="T7" fmla="*/ 0 h 48"/>
                <a:gd name="T8" fmla="*/ 0 w 19"/>
                <a:gd name="T9" fmla="*/ 9525 h 48"/>
                <a:gd name="T10" fmla="*/ 0 60000 65536"/>
                <a:gd name="T11" fmla="*/ 0 60000 65536"/>
                <a:gd name="T12" fmla="*/ 0 60000 65536"/>
                <a:gd name="T13" fmla="*/ 0 60000 65536"/>
                <a:gd name="T14" fmla="*/ 0 60000 65536"/>
                <a:gd name="T15" fmla="*/ 0 w 19"/>
                <a:gd name="T16" fmla="*/ 0 h 48"/>
                <a:gd name="T17" fmla="*/ 19 w 19"/>
                <a:gd name="T18" fmla="*/ 48 h 48"/>
              </a:gdLst>
              <a:ahLst/>
              <a:cxnLst>
                <a:cxn ang="T10">
                  <a:pos x="T0" y="T1"/>
                </a:cxn>
                <a:cxn ang="T11">
                  <a:pos x="T2" y="T3"/>
                </a:cxn>
                <a:cxn ang="T12">
                  <a:pos x="T4" y="T5"/>
                </a:cxn>
                <a:cxn ang="T13">
                  <a:pos x="T6" y="T7"/>
                </a:cxn>
                <a:cxn ang="T14">
                  <a:pos x="T8" y="T9"/>
                </a:cxn>
              </a:cxnLst>
              <a:rect l="T15" t="T16" r="T17" b="T18"/>
              <a:pathLst>
                <a:path w="19" h="48">
                  <a:moveTo>
                    <a:pt x="0" y="48"/>
                  </a:moveTo>
                  <a:lnTo>
                    <a:pt x="0" y="48"/>
                  </a:lnTo>
                  <a:lnTo>
                    <a:pt x="19" y="15"/>
                  </a:lnTo>
                  <a:lnTo>
                    <a:pt x="19" y="0"/>
                  </a:lnTo>
                  <a:lnTo>
                    <a:pt x="0" y="4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26" name="Freeform 106">
              <a:extLst>
                <a:ext uri="{FF2B5EF4-FFF2-40B4-BE49-F238E27FC236}">
                  <a16:creationId xmlns:a16="http://schemas.microsoft.com/office/drawing/2014/main" id="{57FBC5A0-26F0-44DE-9065-FCE829A09965}"/>
                </a:ext>
              </a:extLst>
            </p:cNvPr>
            <p:cNvSpPr>
              <a:spLocks/>
            </p:cNvSpPr>
            <p:nvPr/>
          </p:nvSpPr>
          <p:spPr bwMode="auto">
            <a:xfrm>
              <a:off x="10330755" y="9503255"/>
              <a:ext cx="120107" cy="134071"/>
            </a:xfrm>
            <a:custGeom>
              <a:avLst/>
              <a:gdLst>
                <a:gd name="T0" fmla="*/ 0 w 173"/>
                <a:gd name="T1" fmla="*/ 22225 h 192"/>
                <a:gd name="T2" fmla="*/ 0 w 173"/>
                <a:gd name="T3" fmla="*/ 22225 h 192"/>
                <a:gd name="T4" fmla="*/ 0 w 173"/>
                <a:gd name="T5" fmla="*/ 26194 h 192"/>
                <a:gd name="T6" fmla="*/ 3157 w 173"/>
                <a:gd name="T7" fmla="*/ 26194 h 192"/>
                <a:gd name="T8" fmla="*/ 3157 w 173"/>
                <a:gd name="T9" fmla="*/ 28575 h 192"/>
                <a:gd name="T10" fmla="*/ 3157 w 173"/>
                <a:gd name="T11" fmla="*/ 38100 h 192"/>
                <a:gd name="T12" fmla="*/ 6313 w 173"/>
                <a:gd name="T13" fmla="*/ 35719 h 192"/>
                <a:gd name="T14" fmla="*/ 6313 w 173"/>
                <a:gd name="T15" fmla="*/ 26194 h 192"/>
                <a:gd name="T16" fmla="*/ 10259 w 173"/>
                <a:gd name="T17" fmla="*/ 22225 h 192"/>
                <a:gd name="T18" fmla="*/ 13416 w 173"/>
                <a:gd name="T19" fmla="*/ 22225 h 192"/>
                <a:gd name="T20" fmla="*/ 10259 w 173"/>
                <a:gd name="T21" fmla="*/ 26194 h 192"/>
                <a:gd name="T22" fmla="*/ 13416 w 173"/>
                <a:gd name="T23" fmla="*/ 28575 h 192"/>
                <a:gd name="T24" fmla="*/ 13416 w 173"/>
                <a:gd name="T25" fmla="*/ 32544 h 192"/>
                <a:gd name="T26" fmla="*/ 20518 w 173"/>
                <a:gd name="T27" fmla="*/ 32544 h 192"/>
                <a:gd name="T28" fmla="*/ 20518 w 173"/>
                <a:gd name="T29" fmla="*/ 38100 h 192"/>
                <a:gd name="T30" fmla="*/ 23675 w 173"/>
                <a:gd name="T31" fmla="*/ 35719 h 192"/>
                <a:gd name="T32" fmla="*/ 23675 w 173"/>
                <a:gd name="T33" fmla="*/ 32544 h 192"/>
                <a:gd name="T34" fmla="*/ 16572 w 173"/>
                <a:gd name="T35" fmla="*/ 26194 h 192"/>
                <a:gd name="T36" fmla="*/ 20518 w 173"/>
                <a:gd name="T37" fmla="*/ 26194 h 192"/>
                <a:gd name="T38" fmla="*/ 13416 w 173"/>
                <a:gd name="T39" fmla="*/ 19050 h 192"/>
                <a:gd name="T40" fmla="*/ 20518 w 173"/>
                <a:gd name="T41" fmla="*/ 13494 h 192"/>
                <a:gd name="T42" fmla="*/ 23675 w 173"/>
                <a:gd name="T43" fmla="*/ 13494 h 192"/>
                <a:gd name="T44" fmla="*/ 10259 w 173"/>
                <a:gd name="T45" fmla="*/ 16669 h 192"/>
                <a:gd name="T46" fmla="*/ 6313 w 173"/>
                <a:gd name="T47" fmla="*/ 13494 h 192"/>
                <a:gd name="T48" fmla="*/ 6313 w 173"/>
                <a:gd name="T49" fmla="*/ 9525 h 192"/>
                <a:gd name="T50" fmla="*/ 10259 w 173"/>
                <a:gd name="T51" fmla="*/ 7144 h 192"/>
                <a:gd name="T52" fmla="*/ 30777 w 173"/>
                <a:gd name="T53" fmla="*/ 7144 h 192"/>
                <a:gd name="T54" fmla="*/ 33934 w 173"/>
                <a:gd name="T55" fmla="*/ 0 h 192"/>
                <a:gd name="T56" fmla="*/ 26832 w 173"/>
                <a:gd name="T57" fmla="*/ 3969 h 192"/>
                <a:gd name="T58" fmla="*/ 20518 w 173"/>
                <a:gd name="T59" fmla="*/ 7144 h 192"/>
                <a:gd name="T60" fmla="*/ 10259 w 173"/>
                <a:gd name="T61" fmla="*/ 3969 h 192"/>
                <a:gd name="T62" fmla="*/ 10259 w 173"/>
                <a:gd name="T63" fmla="*/ 7144 h 192"/>
                <a:gd name="T64" fmla="*/ 6313 w 173"/>
                <a:gd name="T65" fmla="*/ 7144 h 192"/>
                <a:gd name="T66" fmla="*/ 6313 w 173"/>
                <a:gd name="T67" fmla="*/ 13494 h 192"/>
                <a:gd name="T68" fmla="*/ 0 w 173"/>
                <a:gd name="T69" fmla="*/ 22225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3"/>
                <a:gd name="T106" fmla="*/ 0 h 192"/>
                <a:gd name="T107" fmla="*/ 173 w 173"/>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3" h="192">
                  <a:moveTo>
                    <a:pt x="0" y="113"/>
                  </a:moveTo>
                  <a:lnTo>
                    <a:pt x="0" y="113"/>
                  </a:lnTo>
                  <a:lnTo>
                    <a:pt x="0" y="129"/>
                  </a:lnTo>
                  <a:lnTo>
                    <a:pt x="17" y="129"/>
                  </a:lnTo>
                  <a:lnTo>
                    <a:pt x="17" y="144"/>
                  </a:lnTo>
                  <a:lnTo>
                    <a:pt x="17" y="192"/>
                  </a:lnTo>
                  <a:lnTo>
                    <a:pt x="35" y="177"/>
                  </a:lnTo>
                  <a:lnTo>
                    <a:pt x="35" y="129"/>
                  </a:lnTo>
                  <a:lnTo>
                    <a:pt x="52" y="113"/>
                  </a:lnTo>
                  <a:lnTo>
                    <a:pt x="69" y="113"/>
                  </a:lnTo>
                  <a:lnTo>
                    <a:pt x="52" y="129"/>
                  </a:lnTo>
                  <a:lnTo>
                    <a:pt x="69" y="144"/>
                  </a:lnTo>
                  <a:lnTo>
                    <a:pt x="69" y="161"/>
                  </a:lnTo>
                  <a:lnTo>
                    <a:pt x="104" y="161"/>
                  </a:lnTo>
                  <a:lnTo>
                    <a:pt x="104" y="192"/>
                  </a:lnTo>
                  <a:lnTo>
                    <a:pt x="121" y="177"/>
                  </a:lnTo>
                  <a:lnTo>
                    <a:pt x="121" y="161"/>
                  </a:lnTo>
                  <a:lnTo>
                    <a:pt x="87" y="129"/>
                  </a:lnTo>
                  <a:lnTo>
                    <a:pt x="104" y="129"/>
                  </a:lnTo>
                  <a:lnTo>
                    <a:pt x="69" y="96"/>
                  </a:lnTo>
                  <a:lnTo>
                    <a:pt x="104" y="66"/>
                  </a:lnTo>
                  <a:lnTo>
                    <a:pt x="121" y="66"/>
                  </a:lnTo>
                  <a:lnTo>
                    <a:pt x="52" y="81"/>
                  </a:lnTo>
                  <a:lnTo>
                    <a:pt x="35" y="66"/>
                  </a:lnTo>
                  <a:lnTo>
                    <a:pt x="35" y="48"/>
                  </a:lnTo>
                  <a:lnTo>
                    <a:pt x="52" y="33"/>
                  </a:lnTo>
                  <a:lnTo>
                    <a:pt x="156" y="33"/>
                  </a:lnTo>
                  <a:lnTo>
                    <a:pt x="173" y="0"/>
                  </a:lnTo>
                  <a:lnTo>
                    <a:pt x="138" y="18"/>
                  </a:lnTo>
                  <a:lnTo>
                    <a:pt x="104" y="33"/>
                  </a:lnTo>
                  <a:lnTo>
                    <a:pt x="52" y="18"/>
                  </a:lnTo>
                  <a:lnTo>
                    <a:pt x="52" y="33"/>
                  </a:lnTo>
                  <a:lnTo>
                    <a:pt x="35" y="33"/>
                  </a:lnTo>
                  <a:lnTo>
                    <a:pt x="35" y="66"/>
                  </a:lnTo>
                  <a:lnTo>
                    <a:pt x="0" y="113"/>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27" name="Freeform 107">
              <a:extLst>
                <a:ext uri="{FF2B5EF4-FFF2-40B4-BE49-F238E27FC236}">
                  <a16:creationId xmlns:a16="http://schemas.microsoft.com/office/drawing/2014/main" id="{860F8864-C7D2-4DC6-9E53-0DCF15E52D3F}"/>
                </a:ext>
              </a:extLst>
            </p:cNvPr>
            <p:cNvSpPr>
              <a:spLocks/>
            </p:cNvSpPr>
            <p:nvPr/>
          </p:nvSpPr>
          <p:spPr bwMode="auto">
            <a:xfrm>
              <a:off x="10487171" y="9492080"/>
              <a:ext cx="23743" cy="55864"/>
            </a:xfrm>
            <a:custGeom>
              <a:avLst/>
              <a:gdLst>
                <a:gd name="T0" fmla="*/ 0 w 34"/>
                <a:gd name="T1" fmla="*/ 6272 h 81"/>
                <a:gd name="T2" fmla="*/ 0 w 34"/>
                <a:gd name="T3" fmla="*/ 6272 h 81"/>
                <a:gd name="T4" fmla="*/ 3175 w 34"/>
                <a:gd name="T5" fmla="*/ 11759 h 81"/>
                <a:gd name="T6" fmla="*/ 7144 w 34"/>
                <a:gd name="T7" fmla="*/ 15679 h 81"/>
                <a:gd name="T8" fmla="*/ 3175 w 34"/>
                <a:gd name="T9" fmla="*/ 11759 h 81"/>
                <a:gd name="T10" fmla="*/ 3175 w 34"/>
                <a:gd name="T11" fmla="*/ 9407 h 81"/>
                <a:gd name="T12" fmla="*/ 7144 w 34"/>
                <a:gd name="T13" fmla="*/ 9407 h 81"/>
                <a:gd name="T14" fmla="*/ 7144 w 34"/>
                <a:gd name="T15" fmla="*/ 6272 h 81"/>
                <a:gd name="T16" fmla="*/ 7144 w 34"/>
                <a:gd name="T17" fmla="*/ 2352 h 81"/>
                <a:gd name="T18" fmla="*/ 7144 w 34"/>
                <a:gd name="T19" fmla="*/ 6272 h 81"/>
                <a:gd name="T20" fmla="*/ 3175 w 34"/>
                <a:gd name="T21" fmla="*/ 0 h 81"/>
                <a:gd name="T22" fmla="*/ 0 w 34"/>
                <a:gd name="T23" fmla="*/ 6272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81"/>
                <a:gd name="T38" fmla="*/ 34 w 34"/>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81">
                  <a:moveTo>
                    <a:pt x="0" y="33"/>
                  </a:moveTo>
                  <a:lnTo>
                    <a:pt x="0" y="33"/>
                  </a:lnTo>
                  <a:lnTo>
                    <a:pt x="17" y="63"/>
                  </a:lnTo>
                  <a:lnTo>
                    <a:pt x="34" y="81"/>
                  </a:lnTo>
                  <a:lnTo>
                    <a:pt x="17" y="63"/>
                  </a:lnTo>
                  <a:lnTo>
                    <a:pt x="17" y="48"/>
                  </a:lnTo>
                  <a:lnTo>
                    <a:pt x="34" y="48"/>
                  </a:lnTo>
                  <a:lnTo>
                    <a:pt x="34" y="33"/>
                  </a:lnTo>
                  <a:lnTo>
                    <a:pt x="34" y="15"/>
                  </a:lnTo>
                  <a:lnTo>
                    <a:pt x="34" y="33"/>
                  </a:lnTo>
                  <a:lnTo>
                    <a:pt x="17" y="0"/>
                  </a:lnTo>
                  <a:lnTo>
                    <a:pt x="0" y="33"/>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28" name="Freeform 108">
              <a:extLst>
                <a:ext uri="{FF2B5EF4-FFF2-40B4-BE49-F238E27FC236}">
                  <a16:creationId xmlns:a16="http://schemas.microsoft.com/office/drawing/2014/main" id="{1094B95C-E366-4582-841E-F600C458383D}"/>
                </a:ext>
              </a:extLst>
            </p:cNvPr>
            <p:cNvSpPr>
              <a:spLocks/>
            </p:cNvSpPr>
            <p:nvPr/>
          </p:nvSpPr>
          <p:spPr bwMode="auto">
            <a:xfrm>
              <a:off x="10463431" y="9592635"/>
              <a:ext cx="23743" cy="11173"/>
            </a:xfrm>
            <a:custGeom>
              <a:avLst/>
              <a:gdLst>
                <a:gd name="T0" fmla="*/ 0 w 35"/>
                <a:gd name="T1" fmla="*/ 0 h 15"/>
                <a:gd name="T2" fmla="*/ 0 w 35"/>
                <a:gd name="T3" fmla="*/ 0 h 15"/>
                <a:gd name="T4" fmla="*/ 6169 w 35"/>
                <a:gd name="T5" fmla="*/ 3387 h 15"/>
                <a:gd name="T6" fmla="*/ 6169 w 35"/>
                <a:gd name="T7" fmla="*/ 0 h 15"/>
                <a:gd name="T8" fmla="*/ 0 w 35"/>
                <a:gd name="T9" fmla="*/ 0 h 15"/>
                <a:gd name="T10" fmla="*/ 0 60000 65536"/>
                <a:gd name="T11" fmla="*/ 0 60000 65536"/>
                <a:gd name="T12" fmla="*/ 0 60000 65536"/>
                <a:gd name="T13" fmla="*/ 0 60000 65536"/>
                <a:gd name="T14" fmla="*/ 0 60000 65536"/>
                <a:gd name="T15" fmla="*/ 0 w 35"/>
                <a:gd name="T16" fmla="*/ 0 h 15"/>
                <a:gd name="T17" fmla="*/ 35 w 35"/>
                <a:gd name="T18" fmla="*/ 15 h 15"/>
              </a:gdLst>
              <a:ahLst/>
              <a:cxnLst>
                <a:cxn ang="T10">
                  <a:pos x="T0" y="T1"/>
                </a:cxn>
                <a:cxn ang="T11">
                  <a:pos x="T2" y="T3"/>
                </a:cxn>
                <a:cxn ang="T12">
                  <a:pos x="T4" y="T5"/>
                </a:cxn>
                <a:cxn ang="T13">
                  <a:pos x="T6" y="T7"/>
                </a:cxn>
                <a:cxn ang="T14">
                  <a:pos x="T8" y="T9"/>
                </a:cxn>
              </a:cxnLst>
              <a:rect l="T15" t="T16" r="T17" b="T18"/>
              <a:pathLst>
                <a:path w="35" h="15">
                  <a:moveTo>
                    <a:pt x="0" y="0"/>
                  </a:moveTo>
                  <a:lnTo>
                    <a:pt x="0" y="0"/>
                  </a:lnTo>
                  <a:lnTo>
                    <a:pt x="35" y="15"/>
                  </a:lnTo>
                  <a:lnTo>
                    <a:pt x="35" y="0"/>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29" name="Freeform 109">
              <a:extLst>
                <a:ext uri="{FF2B5EF4-FFF2-40B4-BE49-F238E27FC236}">
                  <a16:creationId xmlns:a16="http://schemas.microsoft.com/office/drawing/2014/main" id="{DA9C4290-CA6F-4CE8-B633-191CD8EC468D}"/>
                </a:ext>
              </a:extLst>
            </p:cNvPr>
            <p:cNvSpPr>
              <a:spLocks/>
            </p:cNvSpPr>
            <p:nvPr/>
          </p:nvSpPr>
          <p:spPr bwMode="auto">
            <a:xfrm>
              <a:off x="10499739" y="9581461"/>
              <a:ext cx="60055" cy="22344"/>
            </a:xfrm>
            <a:custGeom>
              <a:avLst/>
              <a:gdLst>
                <a:gd name="T0" fmla="*/ 0 w 86"/>
                <a:gd name="T1" fmla="*/ 3277 h 31"/>
                <a:gd name="T2" fmla="*/ 0 w 86"/>
                <a:gd name="T3" fmla="*/ 3277 h 31"/>
                <a:gd name="T4" fmla="*/ 17463 w 86"/>
                <a:gd name="T5" fmla="*/ 6555 h 31"/>
                <a:gd name="T6" fmla="*/ 14288 w 86"/>
                <a:gd name="T7" fmla="*/ 3277 h 31"/>
                <a:gd name="T8" fmla="*/ 10319 w 86"/>
                <a:gd name="T9" fmla="*/ 0 h 31"/>
                <a:gd name="T10" fmla="*/ 3969 w 86"/>
                <a:gd name="T11" fmla="*/ 0 h 31"/>
                <a:gd name="T12" fmla="*/ 0 w 86"/>
                <a:gd name="T13" fmla="*/ 3277 h 31"/>
                <a:gd name="T14" fmla="*/ 0 60000 65536"/>
                <a:gd name="T15" fmla="*/ 0 60000 65536"/>
                <a:gd name="T16" fmla="*/ 0 60000 65536"/>
                <a:gd name="T17" fmla="*/ 0 60000 65536"/>
                <a:gd name="T18" fmla="*/ 0 60000 65536"/>
                <a:gd name="T19" fmla="*/ 0 60000 65536"/>
                <a:gd name="T20" fmla="*/ 0 60000 65536"/>
                <a:gd name="T21" fmla="*/ 0 w 86"/>
                <a:gd name="T22" fmla="*/ 0 h 31"/>
                <a:gd name="T23" fmla="*/ 86 w 8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31">
                  <a:moveTo>
                    <a:pt x="0" y="16"/>
                  </a:moveTo>
                  <a:lnTo>
                    <a:pt x="0" y="16"/>
                  </a:lnTo>
                  <a:lnTo>
                    <a:pt x="86" y="31"/>
                  </a:lnTo>
                  <a:lnTo>
                    <a:pt x="69" y="16"/>
                  </a:lnTo>
                  <a:lnTo>
                    <a:pt x="52" y="0"/>
                  </a:lnTo>
                  <a:lnTo>
                    <a:pt x="17" y="0"/>
                  </a:lnTo>
                  <a:lnTo>
                    <a:pt x="0" y="16"/>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30" name="Freeform 110">
              <a:extLst>
                <a:ext uri="{FF2B5EF4-FFF2-40B4-BE49-F238E27FC236}">
                  <a16:creationId xmlns:a16="http://schemas.microsoft.com/office/drawing/2014/main" id="{BAF27B4D-B118-48D3-8C8D-14956175042B}"/>
                </a:ext>
              </a:extLst>
            </p:cNvPr>
            <p:cNvSpPr>
              <a:spLocks/>
            </p:cNvSpPr>
            <p:nvPr/>
          </p:nvSpPr>
          <p:spPr bwMode="auto">
            <a:xfrm>
              <a:off x="10487171" y="9559117"/>
              <a:ext cx="23743" cy="0"/>
            </a:xfrm>
            <a:custGeom>
              <a:avLst/>
              <a:gdLst>
                <a:gd name="T0" fmla="*/ 0 w 34"/>
                <a:gd name="T1" fmla="*/ 0 w 34"/>
                <a:gd name="T2" fmla="*/ 7144 w 34"/>
                <a:gd name="T3" fmla="*/ 3175 w 34"/>
                <a:gd name="T4" fmla="*/ 0 w 34"/>
                <a:gd name="T5" fmla="*/ 0 60000 65536"/>
                <a:gd name="T6" fmla="*/ 0 60000 65536"/>
                <a:gd name="T7" fmla="*/ 0 60000 65536"/>
                <a:gd name="T8" fmla="*/ 0 60000 65536"/>
                <a:gd name="T9" fmla="*/ 0 60000 65536"/>
                <a:gd name="T10" fmla="*/ 0 w 34"/>
                <a:gd name="T11" fmla="*/ 34 w 34"/>
              </a:gdLst>
              <a:ahLst/>
              <a:cxnLst>
                <a:cxn ang="T5">
                  <a:pos x="T0" y="0"/>
                </a:cxn>
                <a:cxn ang="T6">
                  <a:pos x="T1" y="0"/>
                </a:cxn>
                <a:cxn ang="T7">
                  <a:pos x="T2" y="0"/>
                </a:cxn>
                <a:cxn ang="T8">
                  <a:pos x="T3" y="0"/>
                </a:cxn>
                <a:cxn ang="T9">
                  <a:pos x="T4" y="0"/>
                </a:cxn>
              </a:cxnLst>
              <a:rect l="T10" t="0" r="T11" b="0"/>
              <a:pathLst>
                <a:path w="34">
                  <a:moveTo>
                    <a:pt x="0" y="0"/>
                  </a:moveTo>
                  <a:lnTo>
                    <a:pt x="0" y="0"/>
                  </a:lnTo>
                  <a:lnTo>
                    <a:pt x="34" y="0"/>
                  </a:lnTo>
                  <a:lnTo>
                    <a:pt x="17" y="0"/>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31" name="Freeform 111">
              <a:extLst>
                <a:ext uri="{FF2B5EF4-FFF2-40B4-BE49-F238E27FC236}">
                  <a16:creationId xmlns:a16="http://schemas.microsoft.com/office/drawing/2014/main" id="{08662677-4075-44A0-A352-353A2B0374BC}"/>
                </a:ext>
              </a:extLst>
            </p:cNvPr>
            <p:cNvSpPr>
              <a:spLocks/>
            </p:cNvSpPr>
            <p:nvPr/>
          </p:nvSpPr>
          <p:spPr bwMode="auto">
            <a:xfrm>
              <a:off x="10643587" y="9547943"/>
              <a:ext cx="12571" cy="11173"/>
            </a:xfrm>
            <a:custGeom>
              <a:avLst/>
              <a:gdLst>
                <a:gd name="T0" fmla="*/ 0 w 18"/>
                <a:gd name="T1" fmla="*/ 0 h 15"/>
                <a:gd name="T2" fmla="*/ 0 w 18"/>
                <a:gd name="T3" fmla="*/ 0 h 15"/>
                <a:gd name="T4" fmla="*/ 3969 w 18"/>
                <a:gd name="T5" fmla="*/ 3387 h 15"/>
                <a:gd name="T6" fmla="*/ 3969 w 18"/>
                <a:gd name="T7" fmla="*/ 0 h 15"/>
                <a:gd name="T8" fmla="*/ 0 w 18"/>
                <a:gd name="T9" fmla="*/ 0 h 15"/>
                <a:gd name="T10" fmla="*/ 0 60000 65536"/>
                <a:gd name="T11" fmla="*/ 0 60000 65536"/>
                <a:gd name="T12" fmla="*/ 0 60000 65536"/>
                <a:gd name="T13" fmla="*/ 0 60000 65536"/>
                <a:gd name="T14" fmla="*/ 0 60000 65536"/>
                <a:gd name="T15" fmla="*/ 0 w 18"/>
                <a:gd name="T16" fmla="*/ 0 h 15"/>
                <a:gd name="T17" fmla="*/ 18 w 18"/>
                <a:gd name="T18" fmla="*/ 15 h 15"/>
              </a:gdLst>
              <a:ahLst/>
              <a:cxnLst>
                <a:cxn ang="T10">
                  <a:pos x="T0" y="T1"/>
                </a:cxn>
                <a:cxn ang="T11">
                  <a:pos x="T2" y="T3"/>
                </a:cxn>
                <a:cxn ang="T12">
                  <a:pos x="T4" y="T5"/>
                </a:cxn>
                <a:cxn ang="T13">
                  <a:pos x="T6" y="T7"/>
                </a:cxn>
                <a:cxn ang="T14">
                  <a:pos x="T8" y="T9"/>
                </a:cxn>
              </a:cxnLst>
              <a:rect l="T15" t="T16" r="T17" b="T18"/>
              <a:pathLst>
                <a:path w="18" h="15">
                  <a:moveTo>
                    <a:pt x="0" y="0"/>
                  </a:moveTo>
                  <a:lnTo>
                    <a:pt x="0" y="0"/>
                  </a:lnTo>
                  <a:lnTo>
                    <a:pt x="18" y="15"/>
                  </a:lnTo>
                  <a:lnTo>
                    <a:pt x="18" y="0"/>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32" name="Freeform 112">
              <a:extLst>
                <a:ext uri="{FF2B5EF4-FFF2-40B4-BE49-F238E27FC236}">
                  <a16:creationId xmlns:a16="http://schemas.microsoft.com/office/drawing/2014/main" id="{926D9DE2-B19B-4EA5-99E0-03A4629D7BC9}"/>
                </a:ext>
              </a:extLst>
            </p:cNvPr>
            <p:cNvSpPr>
              <a:spLocks/>
            </p:cNvSpPr>
            <p:nvPr/>
          </p:nvSpPr>
          <p:spPr bwMode="auto">
            <a:xfrm>
              <a:off x="10885195" y="9603808"/>
              <a:ext cx="85192" cy="44691"/>
            </a:xfrm>
            <a:custGeom>
              <a:avLst/>
              <a:gdLst>
                <a:gd name="T0" fmla="*/ 0 w 123"/>
                <a:gd name="T1" fmla="*/ 6252 h 65"/>
                <a:gd name="T2" fmla="*/ 0 w 123"/>
                <a:gd name="T3" fmla="*/ 6252 h 65"/>
                <a:gd name="T4" fmla="*/ 6298 w 123"/>
                <a:gd name="T5" fmla="*/ 12505 h 65"/>
                <a:gd name="T6" fmla="*/ 13384 w 123"/>
                <a:gd name="T7" fmla="*/ 12505 h 65"/>
                <a:gd name="T8" fmla="*/ 20470 w 123"/>
                <a:gd name="T9" fmla="*/ 9378 h 65"/>
                <a:gd name="T10" fmla="*/ 23619 w 123"/>
                <a:gd name="T11" fmla="*/ 3126 h 65"/>
                <a:gd name="T12" fmla="*/ 23619 w 123"/>
                <a:gd name="T13" fmla="*/ 0 h 65"/>
                <a:gd name="T14" fmla="*/ 20470 w 123"/>
                <a:gd name="T15" fmla="*/ 0 h 65"/>
                <a:gd name="T16" fmla="*/ 20470 w 123"/>
                <a:gd name="T17" fmla="*/ 6252 h 65"/>
                <a:gd name="T18" fmla="*/ 17321 w 123"/>
                <a:gd name="T19" fmla="*/ 6252 h 65"/>
                <a:gd name="T20" fmla="*/ 13384 w 123"/>
                <a:gd name="T21" fmla="*/ 6252 h 65"/>
                <a:gd name="T22" fmla="*/ 0 w 123"/>
                <a:gd name="T23" fmla="*/ 6252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3"/>
                <a:gd name="T37" fmla="*/ 0 h 65"/>
                <a:gd name="T38" fmla="*/ 123 w 123"/>
                <a:gd name="T39" fmla="*/ 65 h 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3" h="65">
                  <a:moveTo>
                    <a:pt x="0" y="33"/>
                  </a:moveTo>
                  <a:lnTo>
                    <a:pt x="0" y="33"/>
                  </a:lnTo>
                  <a:lnTo>
                    <a:pt x="35" y="65"/>
                  </a:lnTo>
                  <a:lnTo>
                    <a:pt x="71" y="65"/>
                  </a:lnTo>
                  <a:lnTo>
                    <a:pt x="106" y="48"/>
                  </a:lnTo>
                  <a:lnTo>
                    <a:pt x="123" y="17"/>
                  </a:lnTo>
                  <a:lnTo>
                    <a:pt x="123" y="0"/>
                  </a:lnTo>
                  <a:lnTo>
                    <a:pt x="106" y="0"/>
                  </a:lnTo>
                  <a:lnTo>
                    <a:pt x="106" y="33"/>
                  </a:lnTo>
                  <a:lnTo>
                    <a:pt x="88" y="33"/>
                  </a:lnTo>
                  <a:lnTo>
                    <a:pt x="71" y="33"/>
                  </a:lnTo>
                  <a:lnTo>
                    <a:pt x="0" y="33"/>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33" name="Freeform 113">
              <a:extLst>
                <a:ext uri="{FF2B5EF4-FFF2-40B4-BE49-F238E27FC236}">
                  <a16:creationId xmlns:a16="http://schemas.microsoft.com/office/drawing/2014/main" id="{D2B056BE-8C85-45F2-858F-B9BDE1DB8BDB}"/>
                </a:ext>
              </a:extLst>
            </p:cNvPr>
            <p:cNvSpPr>
              <a:spLocks/>
            </p:cNvSpPr>
            <p:nvPr/>
          </p:nvSpPr>
          <p:spPr bwMode="auto">
            <a:xfrm>
              <a:off x="10946644" y="9592633"/>
              <a:ext cx="36311" cy="22344"/>
            </a:xfrm>
            <a:custGeom>
              <a:avLst/>
              <a:gdLst>
                <a:gd name="T0" fmla="*/ 0 w 52"/>
                <a:gd name="T1" fmla="*/ 0 h 32"/>
                <a:gd name="T2" fmla="*/ 0 w 52"/>
                <a:gd name="T3" fmla="*/ 0 h 32"/>
                <a:gd name="T4" fmla="*/ 7144 w 52"/>
                <a:gd name="T5" fmla="*/ 2381 h 32"/>
                <a:gd name="T6" fmla="*/ 10319 w 52"/>
                <a:gd name="T7" fmla="*/ 6350 h 32"/>
                <a:gd name="T8" fmla="*/ 10319 w 52"/>
                <a:gd name="T9" fmla="*/ 2381 h 32"/>
                <a:gd name="T10" fmla="*/ 0 w 52"/>
                <a:gd name="T11" fmla="*/ 0 h 32"/>
                <a:gd name="T12" fmla="*/ 0 60000 65536"/>
                <a:gd name="T13" fmla="*/ 0 60000 65536"/>
                <a:gd name="T14" fmla="*/ 0 60000 65536"/>
                <a:gd name="T15" fmla="*/ 0 60000 65536"/>
                <a:gd name="T16" fmla="*/ 0 60000 65536"/>
                <a:gd name="T17" fmla="*/ 0 60000 65536"/>
                <a:gd name="T18" fmla="*/ 0 w 52"/>
                <a:gd name="T19" fmla="*/ 0 h 32"/>
                <a:gd name="T20" fmla="*/ 52 w 5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52" h="32">
                  <a:moveTo>
                    <a:pt x="0" y="0"/>
                  </a:moveTo>
                  <a:lnTo>
                    <a:pt x="0" y="0"/>
                  </a:lnTo>
                  <a:lnTo>
                    <a:pt x="35" y="15"/>
                  </a:lnTo>
                  <a:lnTo>
                    <a:pt x="52" y="32"/>
                  </a:lnTo>
                  <a:lnTo>
                    <a:pt x="52" y="15"/>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34" name="Freeform 114">
              <a:extLst>
                <a:ext uri="{FF2B5EF4-FFF2-40B4-BE49-F238E27FC236}">
                  <a16:creationId xmlns:a16="http://schemas.microsoft.com/office/drawing/2014/main" id="{CCEC5087-5C57-454C-8F0B-00BDEFDB22F0}"/>
                </a:ext>
              </a:extLst>
            </p:cNvPr>
            <p:cNvSpPr>
              <a:spLocks/>
            </p:cNvSpPr>
            <p:nvPr/>
          </p:nvSpPr>
          <p:spPr bwMode="auto">
            <a:xfrm>
              <a:off x="11019267" y="9626152"/>
              <a:ext cx="23743" cy="33519"/>
            </a:xfrm>
            <a:custGeom>
              <a:avLst/>
              <a:gdLst>
                <a:gd name="T0" fmla="*/ 0 w 35"/>
                <a:gd name="T1" fmla="*/ 0 h 48"/>
                <a:gd name="T2" fmla="*/ 0 w 35"/>
                <a:gd name="T3" fmla="*/ 0 h 48"/>
                <a:gd name="T4" fmla="*/ 3084 w 35"/>
                <a:gd name="T5" fmla="*/ 9525 h 48"/>
                <a:gd name="T6" fmla="*/ 6169 w 35"/>
                <a:gd name="T7" fmla="*/ 6350 h 48"/>
                <a:gd name="T8" fmla="*/ 0 w 35"/>
                <a:gd name="T9" fmla="*/ 0 h 48"/>
                <a:gd name="T10" fmla="*/ 0 60000 65536"/>
                <a:gd name="T11" fmla="*/ 0 60000 65536"/>
                <a:gd name="T12" fmla="*/ 0 60000 65536"/>
                <a:gd name="T13" fmla="*/ 0 60000 65536"/>
                <a:gd name="T14" fmla="*/ 0 60000 65536"/>
                <a:gd name="T15" fmla="*/ 0 w 35"/>
                <a:gd name="T16" fmla="*/ 0 h 48"/>
                <a:gd name="T17" fmla="*/ 35 w 35"/>
                <a:gd name="T18" fmla="*/ 48 h 48"/>
              </a:gdLst>
              <a:ahLst/>
              <a:cxnLst>
                <a:cxn ang="T10">
                  <a:pos x="T0" y="T1"/>
                </a:cxn>
                <a:cxn ang="T11">
                  <a:pos x="T2" y="T3"/>
                </a:cxn>
                <a:cxn ang="T12">
                  <a:pos x="T4" y="T5"/>
                </a:cxn>
                <a:cxn ang="T13">
                  <a:pos x="T6" y="T7"/>
                </a:cxn>
                <a:cxn ang="T14">
                  <a:pos x="T8" y="T9"/>
                </a:cxn>
              </a:cxnLst>
              <a:rect l="T15" t="T16" r="T17" b="T18"/>
              <a:pathLst>
                <a:path w="35" h="48">
                  <a:moveTo>
                    <a:pt x="0" y="0"/>
                  </a:moveTo>
                  <a:lnTo>
                    <a:pt x="0" y="0"/>
                  </a:lnTo>
                  <a:lnTo>
                    <a:pt x="17" y="48"/>
                  </a:lnTo>
                  <a:lnTo>
                    <a:pt x="35" y="32"/>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35" name="Freeform 115">
              <a:extLst>
                <a:ext uri="{FF2B5EF4-FFF2-40B4-BE49-F238E27FC236}">
                  <a16:creationId xmlns:a16="http://schemas.microsoft.com/office/drawing/2014/main" id="{31F7336C-DAE3-4F69-86B4-C26CA2819001}"/>
                </a:ext>
              </a:extLst>
            </p:cNvPr>
            <p:cNvSpPr>
              <a:spLocks/>
            </p:cNvSpPr>
            <p:nvPr/>
          </p:nvSpPr>
          <p:spPr bwMode="auto">
            <a:xfrm>
              <a:off x="11103062" y="9693188"/>
              <a:ext cx="25139" cy="11173"/>
            </a:xfrm>
            <a:custGeom>
              <a:avLst/>
              <a:gdLst>
                <a:gd name="T0" fmla="*/ 0 w 34"/>
                <a:gd name="T1" fmla="*/ 0 h 15"/>
                <a:gd name="T2" fmla="*/ 0 w 34"/>
                <a:gd name="T3" fmla="*/ 0 h 15"/>
                <a:gd name="T4" fmla="*/ 0 w 34"/>
                <a:gd name="T5" fmla="*/ 3387 h 15"/>
                <a:gd name="T6" fmla="*/ 8404 w 34"/>
                <a:gd name="T7" fmla="*/ 3387 h 15"/>
                <a:gd name="T8" fmla="*/ 0 w 34"/>
                <a:gd name="T9" fmla="*/ 0 h 15"/>
                <a:gd name="T10" fmla="*/ 0 60000 65536"/>
                <a:gd name="T11" fmla="*/ 0 60000 65536"/>
                <a:gd name="T12" fmla="*/ 0 60000 65536"/>
                <a:gd name="T13" fmla="*/ 0 60000 65536"/>
                <a:gd name="T14" fmla="*/ 0 60000 65536"/>
                <a:gd name="T15" fmla="*/ 0 w 34"/>
                <a:gd name="T16" fmla="*/ 0 h 15"/>
                <a:gd name="T17" fmla="*/ 34 w 34"/>
                <a:gd name="T18" fmla="*/ 15 h 15"/>
              </a:gdLst>
              <a:ahLst/>
              <a:cxnLst>
                <a:cxn ang="T10">
                  <a:pos x="T0" y="T1"/>
                </a:cxn>
                <a:cxn ang="T11">
                  <a:pos x="T2" y="T3"/>
                </a:cxn>
                <a:cxn ang="T12">
                  <a:pos x="T4" y="T5"/>
                </a:cxn>
                <a:cxn ang="T13">
                  <a:pos x="T6" y="T7"/>
                </a:cxn>
                <a:cxn ang="T14">
                  <a:pos x="T8" y="T9"/>
                </a:cxn>
              </a:cxnLst>
              <a:rect l="T15" t="T16" r="T17" b="T18"/>
              <a:pathLst>
                <a:path w="34" h="15">
                  <a:moveTo>
                    <a:pt x="0" y="0"/>
                  </a:moveTo>
                  <a:lnTo>
                    <a:pt x="0" y="0"/>
                  </a:lnTo>
                  <a:lnTo>
                    <a:pt x="0" y="15"/>
                  </a:lnTo>
                  <a:lnTo>
                    <a:pt x="34" y="15"/>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36" name="Freeform 116">
              <a:extLst>
                <a:ext uri="{FF2B5EF4-FFF2-40B4-BE49-F238E27FC236}">
                  <a16:creationId xmlns:a16="http://schemas.microsoft.com/office/drawing/2014/main" id="{2057D6EA-9F2A-4E5F-A3F0-06ACCA225750}"/>
                </a:ext>
              </a:extLst>
            </p:cNvPr>
            <p:cNvSpPr>
              <a:spLocks/>
            </p:cNvSpPr>
            <p:nvPr/>
          </p:nvSpPr>
          <p:spPr bwMode="auto">
            <a:xfrm>
              <a:off x="11248306" y="9793741"/>
              <a:ext cx="12571" cy="22344"/>
            </a:xfrm>
            <a:custGeom>
              <a:avLst/>
              <a:gdLst>
                <a:gd name="T0" fmla="*/ 0 w 18"/>
                <a:gd name="T1" fmla="*/ 0 h 32"/>
                <a:gd name="T2" fmla="*/ 0 w 18"/>
                <a:gd name="T3" fmla="*/ 0 h 32"/>
                <a:gd name="T4" fmla="*/ 0 w 18"/>
                <a:gd name="T5" fmla="*/ 6350 h 32"/>
                <a:gd name="T6" fmla="*/ 3969 w 18"/>
                <a:gd name="T7" fmla="*/ 2381 h 32"/>
                <a:gd name="T8" fmla="*/ 0 w 18"/>
                <a:gd name="T9" fmla="*/ 0 h 32"/>
                <a:gd name="T10" fmla="*/ 0 60000 65536"/>
                <a:gd name="T11" fmla="*/ 0 60000 65536"/>
                <a:gd name="T12" fmla="*/ 0 60000 65536"/>
                <a:gd name="T13" fmla="*/ 0 60000 65536"/>
                <a:gd name="T14" fmla="*/ 0 60000 65536"/>
                <a:gd name="T15" fmla="*/ 0 w 18"/>
                <a:gd name="T16" fmla="*/ 0 h 32"/>
                <a:gd name="T17" fmla="*/ 18 w 18"/>
                <a:gd name="T18" fmla="*/ 32 h 32"/>
              </a:gdLst>
              <a:ahLst/>
              <a:cxnLst>
                <a:cxn ang="T10">
                  <a:pos x="T0" y="T1"/>
                </a:cxn>
                <a:cxn ang="T11">
                  <a:pos x="T2" y="T3"/>
                </a:cxn>
                <a:cxn ang="T12">
                  <a:pos x="T4" y="T5"/>
                </a:cxn>
                <a:cxn ang="T13">
                  <a:pos x="T6" y="T7"/>
                </a:cxn>
                <a:cxn ang="T14">
                  <a:pos x="T8" y="T9"/>
                </a:cxn>
              </a:cxnLst>
              <a:rect l="T15" t="T16" r="T17" b="T18"/>
              <a:pathLst>
                <a:path w="18" h="32">
                  <a:moveTo>
                    <a:pt x="0" y="0"/>
                  </a:moveTo>
                  <a:lnTo>
                    <a:pt x="0" y="0"/>
                  </a:lnTo>
                  <a:lnTo>
                    <a:pt x="0" y="32"/>
                  </a:lnTo>
                  <a:lnTo>
                    <a:pt x="18" y="15"/>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37" name="Freeform 117">
              <a:extLst>
                <a:ext uri="{FF2B5EF4-FFF2-40B4-BE49-F238E27FC236}">
                  <a16:creationId xmlns:a16="http://schemas.microsoft.com/office/drawing/2014/main" id="{E822E49C-ED4E-479F-A467-DFE92D7AF810}"/>
                </a:ext>
              </a:extLst>
            </p:cNvPr>
            <p:cNvSpPr>
              <a:spLocks/>
            </p:cNvSpPr>
            <p:nvPr/>
          </p:nvSpPr>
          <p:spPr bwMode="auto">
            <a:xfrm>
              <a:off x="11202219" y="9894295"/>
              <a:ext cx="46087" cy="43295"/>
            </a:xfrm>
            <a:custGeom>
              <a:avLst/>
              <a:gdLst>
                <a:gd name="T0" fmla="*/ 0 w 67"/>
                <a:gd name="T1" fmla="*/ 0 h 63"/>
                <a:gd name="T2" fmla="*/ 0 w 67"/>
                <a:gd name="T3" fmla="*/ 0 h 63"/>
                <a:gd name="T4" fmla="*/ 3128 w 67"/>
                <a:gd name="T5" fmla="*/ 6249 h 63"/>
                <a:gd name="T6" fmla="*/ 9383 w 67"/>
                <a:gd name="T7" fmla="*/ 11717 h 63"/>
                <a:gd name="T8" fmla="*/ 12511 w 67"/>
                <a:gd name="T9" fmla="*/ 11717 h 63"/>
                <a:gd name="T10" fmla="*/ 3128 w 67"/>
                <a:gd name="T11" fmla="*/ 2343 h 63"/>
                <a:gd name="T12" fmla="*/ 0 w 67"/>
                <a:gd name="T13" fmla="*/ 0 h 63"/>
                <a:gd name="T14" fmla="*/ 0 60000 65536"/>
                <a:gd name="T15" fmla="*/ 0 60000 65536"/>
                <a:gd name="T16" fmla="*/ 0 60000 65536"/>
                <a:gd name="T17" fmla="*/ 0 60000 65536"/>
                <a:gd name="T18" fmla="*/ 0 60000 65536"/>
                <a:gd name="T19" fmla="*/ 0 60000 65536"/>
                <a:gd name="T20" fmla="*/ 0 60000 65536"/>
                <a:gd name="T21" fmla="*/ 0 w 67"/>
                <a:gd name="T22" fmla="*/ 0 h 63"/>
                <a:gd name="T23" fmla="*/ 67 w 67"/>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63">
                  <a:moveTo>
                    <a:pt x="0" y="0"/>
                  </a:moveTo>
                  <a:lnTo>
                    <a:pt x="0" y="0"/>
                  </a:lnTo>
                  <a:lnTo>
                    <a:pt x="17" y="32"/>
                  </a:lnTo>
                  <a:lnTo>
                    <a:pt x="50" y="63"/>
                  </a:lnTo>
                  <a:lnTo>
                    <a:pt x="67" y="63"/>
                  </a:lnTo>
                  <a:lnTo>
                    <a:pt x="17" y="15"/>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38" name="Freeform 118">
              <a:extLst>
                <a:ext uri="{FF2B5EF4-FFF2-40B4-BE49-F238E27FC236}">
                  <a16:creationId xmlns:a16="http://schemas.microsoft.com/office/drawing/2014/main" id="{D3662D82-0925-4348-9393-82B9CC29ABAA}"/>
                </a:ext>
              </a:extLst>
            </p:cNvPr>
            <p:cNvSpPr>
              <a:spLocks/>
            </p:cNvSpPr>
            <p:nvPr/>
          </p:nvSpPr>
          <p:spPr bwMode="auto">
            <a:xfrm>
              <a:off x="11442431" y="9838431"/>
              <a:ext cx="25139" cy="22344"/>
            </a:xfrm>
            <a:custGeom>
              <a:avLst/>
              <a:gdLst>
                <a:gd name="T0" fmla="*/ 0 w 34"/>
                <a:gd name="T1" fmla="*/ 6158 h 33"/>
                <a:gd name="T2" fmla="*/ 0 w 34"/>
                <a:gd name="T3" fmla="*/ 6158 h 33"/>
                <a:gd name="T4" fmla="*/ 8404 w 34"/>
                <a:gd name="T5" fmla="*/ 6158 h 33"/>
                <a:gd name="T6" fmla="*/ 8404 w 34"/>
                <a:gd name="T7" fmla="*/ 3079 h 33"/>
                <a:gd name="T8" fmla="*/ 4202 w 34"/>
                <a:gd name="T9" fmla="*/ 0 h 33"/>
                <a:gd name="T10" fmla="*/ 0 w 34"/>
                <a:gd name="T11" fmla="*/ 6158 h 33"/>
                <a:gd name="T12" fmla="*/ 0 60000 65536"/>
                <a:gd name="T13" fmla="*/ 0 60000 65536"/>
                <a:gd name="T14" fmla="*/ 0 60000 65536"/>
                <a:gd name="T15" fmla="*/ 0 60000 65536"/>
                <a:gd name="T16" fmla="*/ 0 60000 65536"/>
                <a:gd name="T17" fmla="*/ 0 60000 65536"/>
                <a:gd name="T18" fmla="*/ 0 w 34"/>
                <a:gd name="T19" fmla="*/ 0 h 33"/>
                <a:gd name="T20" fmla="*/ 34 w 34"/>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4" h="33">
                  <a:moveTo>
                    <a:pt x="0" y="33"/>
                  </a:moveTo>
                  <a:lnTo>
                    <a:pt x="0" y="33"/>
                  </a:lnTo>
                  <a:lnTo>
                    <a:pt x="34" y="33"/>
                  </a:lnTo>
                  <a:lnTo>
                    <a:pt x="34" y="17"/>
                  </a:lnTo>
                  <a:lnTo>
                    <a:pt x="17" y="0"/>
                  </a:lnTo>
                  <a:lnTo>
                    <a:pt x="0" y="33"/>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39" name="Freeform 119">
              <a:extLst>
                <a:ext uri="{FF2B5EF4-FFF2-40B4-BE49-F238E27FC236}">
                  <a16:creationId xmlns:a16="http://schemas.microsoft.com/office/drawing/2014/main" id="{E3246AD4-09EC-4043-A06C-912F3DACF9B4}"/>
                </a:ext>
              </a:extLst>
            </p:cNvPr>
            <p:cNvSpPr>
              <a:spLocks/>
            </p:cNvSpPr>
            <p:nvPr/>
          </p:nvSpPr>
          <p:spPr bwMode="auto">
            <a:xfrm>
              <a:off x="11467568" y="9827259"/>
              <a:ext cx="23743" cy="11173"/>
            </a:xfrm>
            <a:custGeom>
              <a:avLst/>
              <a:gdLst>
                <a:gd name="T0" fmla="*/ 0 w 35"/>
                <a:gd name="T1" fmla="*/ 0 h 15"/>
                <a:gd name="T2" fmla="*/ 0 w 35"/>
                <a:gd name="T3" fmla="*/ 0 h 15"/>
                <a:gd name="T4" fmla="*/ 3084 w 35"/>
                <a:gd name="T5" fmla="*/ 3387 h 15"/>
                <a:gd name="T6" fmla="*/ 6169 w 35"/>
                <a:gd name="T7" fmla="*/ 0 h 15"/>
                <a:gd name="T8" fmla="*/ 0 w 35"/>
                <a:gd name="T9" fmla="*/ 0 h 15"/>
                <a:gd name="T10" fmla="*/ 0 60000 65536"/>
                <a:gd name="T11" fmla="*/ 0 60000 65536"/>
                <a:gd name="T12" fmla="*/ 0 60000 65536"/>
                <a:gd name="T13" fmla="*/ 0 60000 65536"/>
                <a:gd name="T14" fmla="*/ 0 60000 65536"/>
                <a:gd name="T15" fmla="*/ 0 w 35"/>
                <a:gd name="T16" fmla="*/ 0 h 15"/>
                <a:gd name="T17" fmla="*/ 35 w 35"/>
                <a:gd name="T18" fmla="*/ 15 h 15"/>
              </a:gdLst>
              <a:ahLst/>
              <a:cxnLst>
                <a:cxn ang="T10">
                  <a:pos x="T0" y="T1"/>
                </a:cxn>
                <a:cxn ang="T11">
                  <a:pos x="T2" y="T3"/>
                </a:cxn>
                <a:cxn ang="T12">
                  <a:pos x="T4" y="T5"/>
                </a:cxn>
                <a:cxn ang="T13">
                  <a:pos x="T6" y="T7"/>
                </a:cxn>
                <a:cxn ang="T14">
                  <a:pos x="T8" y="T9"/>
                </a:cxn>
              </a:cxnLst>
              <a:rect l="T15" t="T16" r="T17" b="T18"/>
              <a:pathLst>
                <a:path w="35" h="15">
                  <a:moveTo>
                    <a:pt x="0" y="0"/>
                  </a:moveTo>
                  <a:lnTo>
                    <a:pt x="0" y="0"/>
                  </a:lnTo>
                  <a:lnTo>
                    <a:pt x="17" y="15"/>
                  </a:lnTo>
                  <a:lnTo>
                    <a:pt x="35" y="0"/>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40" name="Freeform 125">
              <a:extLst>
                <a:ext uri="{FF2B5EF4-FFF2-40B4-BE49-F238E27FC236}">
                  <a16:creationId xmlns:a16="http://schemas.microsoft.com/office/drawing/2014/main" id="{8F6A3613-906D-4E40-9353-50BA3FBC7E77}"/>
                </a:ext>
              </a:extLst>
            </p:cNvPr>
            <p:cNvSpPr>
              <a:spLocks/>
            </p:cNvSpPr>
            <p:nvPr/>
          </p:nvSpPr>
          <p:spPr bwMode="auto">
            <a:xfrm>
              <a:off x="10147802" y="9413872"/>
              <a:ext cx="194125" cy="100555"/>
            </a:xfrm>
            <a:custGeom>
              <a:avLst/>
              <a:gdLst>
                <a:gd name="T0" fmla="*/ 30956 w 278"/>
                <a:gd name="T1" fmla="*/ 9525 h 144"/>
                <a:gd name="T2" fmla="*/ 30956 w 278"/>
                <a:gd name="T3" fmla="*/ 9525 h 144"/>
                <a:gd name="T4" fmla="*/ 34131 w 278"/>
                <a:gd name="T5" fmla="*/ 9525 h 144"/>
                <a:gd name="T6" fmla="*/ 30956 w 278"/>
                <a:gd name="T7" fmla="*/ 11906 h 144"/>
                <a:gd name="T8" fmla="*/ 27781 w 278"/>
                <a:gd name="T9" fmla="*/ 11906 h 144"/>
                <a:gd name="T10" fmla="*/ 23813 w 278"/>
                <a:gd name="T11" fmla="*/ 11906 h 144"/>
                <a:gd name="T12" fmla="*/ 17463 w 278"/>
                <a:gd name="T13" fmla="*/ 19050 h 144"/>
                <a:gd name="T14" fmla="*/ 10319 w 278"/>
                <a:gd name="T15" fmla="*/ 19050 h 144"/>
                <a:gd name="T16" fmla="*/ 10319 w 278"/>
                <a:gd name="T17" fmla="*/ 24606 h 144"/>
                <a:gd name="T18" fmla="*/ 0 w 278"/>
                <a:gd name="T19" fmla="*/ 24606 h 144"/>
                <a:gd name="T20" fmla="*/ 7144 w 278"/>
                <a:gd name="T21" fmla="*/ 28575 h 144"/>
                <a:gd name="T22" fmla="*/ 13494 w 278"/>
                <a:gd name="T23" fmla="*/ 28575 h 144"/>
                <a:gd name="T24" fmla="*/ 17463 w 278"/>
                <a:gd name="T25" fmla="*/ 24606 h 144"/>
                <a:gd name="T26" fmla="*/ 23813 w 278"/>
                <a:gd name="T27" fmla="*/ 28575 h 144"/>
                <a:gd name="T28" fmla="*/ 27781 w 278"/>
                <a:gd name="T29" fmla="*/ 24606 h 144"/>
                <a:gd name="T30" fmla="*/ 38100 w 278"/>
                <a:gd name="T31" fmla="*/ 11906 h 144"/>
                <a:gd name="T32" fmla="*/ 48419 w 278"/>
                <a:gd name="T33" fmla="*/ 11906 h 144"/>
                <a:gd name="T34" fmla="*/ 52388 w 278"/>
                <a:gd name="T35" fmla="*/ 11906 h 144"/>
                <a:gd name="T36" fmla="*/ 48419 w 278"/>
                <a:gd name="T37" fmla="*/ 9525 h 144"/>
                <a:gd name="T38" fmla="*/ 55563 w 278"/>
                <a:gd name="T39" fmla="*/ 9525 h 144"/>
                <a:gd name="T40" fmla="*/ 44450 w 278"/>
                <a:gd name="T41" fmla="*/ 5556 h 144"/>
                <a:gd name="T42" fmla="*/ 44450 w 278"/>
                <a:gd name="T43" fmla="*/ 2381 h 144"/>
                <a:gd name="T44" fmla="*/ 41275 w 278"/>
                <a:gd name="T45" fmla="*/ 0 h 144"/>
                <a:gd name="T46" fmla="*/ 34131 w 278"/>
                <a:gd name="T47" fmla="*/ 5556 h 144"/>
                <a:gd name="T48" fmla="*/ 30956 w 278"/>
                <a:gd name="T49" fmla="*/ 9525 h 1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8"/>
                <a:gd name="T76" fmla="*/ 0 h 144"/>
                <a:gd name="T77" fmla="*/ 278 w 278"/>
                <a:gd name="T78" fmla="*/ 144 h 14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8" h="144">
                  <a:moveTo>
                    <a:pt x="158" y="48"/>
                  </a:moveTo>
                  <a:lnTo>
                    <a:pt x="158" y="48"/>
                  </a:lnTo>
                  <a:lnTo>
                    <a:pt x="175" y="48"/>
                  </a:lnTo>
                  <a:lnTo>
                    <a:pt x="158" y="63"/>
                  </a:lnTo>
                  <a:lnTo>
                    <a:pt x="140" y="63"/>
                  </a:lnTo>
                  <a:lnTo>
                    <a:pt x="123" y="63"/>
                  </a:lnTo>
                  <a:lnTo>
                    <a:pt x="88" y="96"/>
                  </a:lnTo>
                  <a:lnTo>
                    <a:pt x="52" y="96"/>
                  </a:lnTo>
                  <a:lnTo>
                    <a:pt x="52" y="126"/>
                  </a:lnTo>
                  <a:lnTo>
                    <a:pt x="0" y="126"/>
                  </a:lnTo>
                  <a:lnTo>
                    <a:pt x="35" y="144"/>
                  </a:lnTo>
                  <a:lnTo>
                    <a:pt x="69" y="144"/>
                  </a:lnTo>
                  <a:lnTo>
                    <a:pt x="88" y="126"/>
                  </a:lnTo>
                  <a:lnTo>
                    <a:pt x="123" y="144"/>
                  </a:lnTo>
                  <a:lnTo>
                    <a:pt x="140" y="126"/>
                  </a:lnTo>
                  <a:lnTo>
                    <a:pt x="192" y="63"/>
                  </a:lnTo>
                  <a:lnTo>
                    <a:pt x="244" y="63"/>
                  </a:lnTo>
                  <a:lnTo>
                    <a:pt x="261" y="63"/>
                  </a:lnTo>
                  <a:lnTo>
                    <a:pt x="244" y="48"/>
                  </a:lnTo>
                  <a:lnTo>
                    <a:pt x="278" y="48"/>
                  </a:lnTo>
                  <a:lnTo>
                    <a:pt x="227" y="30"/>
                  </a:lnTo>
                  <a:lnTo>
                    <a:pt x="227" y="15"/>
                  </a:lnTo>
                  <a:lnTo>
                    <a:pt x="209" y="0"/>
                  </a:lnTo>
                  <a:lnTo>
                    <a:pt x="175" y="30"/>
                  </a:lnTo>
                  <a:lnTo>
                    <a:pt x="158" y="4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41" name="Freeform 126">
              <a:extLst>
                <a:ext uri="{FF2B5EF4-FFF2-40B4-BE49-F238E27FC236}">
                  <a16:creationId xmlns:a16="http://schemas.microsoft.com/office/drawing/2014/main" id="{83E2D469-C931-47F9-AB6C-E59CCC0FE318}"/>
                </a:ext>
              </a:extLst>
            </p:cNvPr>
            <p:cNvSpPr>
              <a:spLocks/>
            </p:cNvSpPr>
            <p:nvPr/>
          </p:nvSpPr>
          <p:spPr bwMode="auto">
            <a:xfrm>
              <a:off x="10232995" y="9447391"/>
              <a:ext cx="36311" cy="11173"/>
            </a:xfrm>
            <a:custGeom>
              <a:avLst/>
              <a:gdLst>
                <a:gd name="T0" fmla="*/ 0 w 52"/>
                <a:gd name="T1" fmla="*/ 3387 h 15"/>
                <a:gd name="T2" fmla="*/ 0 w 52"/>
                <a:gd name="T3" fmla="*/ 3387 h 15"/>
                <a:gd name="T4" fmla="*/ 3969 w 52"/>
                <a:gd name="T5" fmla="*/ 3387 h 15"/>
                <a:gd name="T6" fmla="*/ 7144 w 52"/>
                <a:gd name="T7" fmla="*/ 3387 h 15"/>
                <a:gd name="T8" fmla="*/ 10319 w 52"/>
                <a:gd name="T9" fmla="*/ 0 h 15"/>
                <a:gd name="T10" fmla="*/ 7144 w 52"/>
                <a:gd name="T11" fmla="*/ 0 h 15"/>
                <a:gd name="T12" fmla="*/ 0 w 52"/>
                <a:gd name="T13" fmla="*/ 3387 h 15"/>
                <a:gd name="T14" fmla="*/ 0 60000 65536"/>
                <a:gd name="T15" fmla="*/ 0 60000 65536"/>
                <a:gd name="T16" fmla="*/ 0 60000 65536"/>
                <a:gd name="T17" fmla="*/ 0 60000 65536"/>
                <a:gd name="T18" fmla="*/ 0 60000 65536"/>
                <a:gd name="T19" fmla="*/ 0 60000 65536"/>
                <a:gd name="T20" fmla="*/ 0 60000 65536"/>
                <a:gd name="T21" fmla="*/ 0 w 52"/>
                <a:gd name="T22" fmla="*/ 0 h 15"/>
                <a:gd name="T23" fmla="*/ 52 w 5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15">
                  <a:moveTo>
                    <a:pt x="0" y="15"/>
                  </a:moveTo>
                  <a:lnTo>
                    <a:pt x="0" y="15"/>
                  </a:lnTo>
                  <a:lnTo>
                    <a:pt x="17" y="15"/>
                  </a:lnTo>
                  <a:lnTo>
                    <a:pt x="35" y="15"/>
                  </a:lnTo>
                  <a:lnTo>
                    <a:pt x="52" y="0"/>
                  </a:lnTo>
                  <a:lnTo>
                    <a:pt x="35" y="0"/>
                  </a:lnTo>
                  <a:lnTo>
                    <a:pt x="0" y="15"/>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42" name="Freeform 127">
              <a:extLst>
                <a:ext uri="{FF2B5EF4-FFF2-40B4-BE49-F238E27FC236}">
                  <a16:creationId xmlns:a16="http://schemas.microsoft.com/office/drawing/2014/main" id="{3F158F4B-82F0-4FAF-B112-19B9FCDB654A}"/>
                </a:ext>
              </a:extLst>
            </p:cNvPr>
            <p:cNvSpPr>
              <a:spLocks/>
            </p:cNvSpPr>
            <p:nvPr/>
          </p:nvSpPr>
          <p:spPr bwMode="auto">
            <a:xfrm>
              <a:off x="10135234" y="9458563"/>
              <a:ext cx="195521" cy="145244"/>
            </a:xfrm>
            <a:custGeom>
              <a:avLst/>
              <a:gdLst>
                <a:gd name="T0" fmla="*/ 3997 w 278"/>
                <a:gd name="T1" fmla="*/ 12761 h 207"/>
                <a:gd name="T2" fmla="*/ 3997 w 278"/>
                <a:gd name="T3" fmla="*/ 12761 h 207"/>
                <a:gd name="T4" fmla="*/ 10393 w 278"/>
                <a:gd name="T5" fmla="*/ 16749 h 207"/>
                <a:gd name="T6" fmla="*/ 17588 w 278"/>
                <a:gd name="T7" fmla="*/ 16749 h 207"/>
                <a:gd name="T8" fmla="*/ 20786 w 278"/>
                <a:gd name="T9" fmla="*/ 12761 h 207"/>
                <a:gd name="T10" fmla="*/ 27981 w 278"/>
                <a:gd name="T11" fmla="*/ 16749 h 207"/>
                <a:gd name="T12" fmla="*/ 31179 w 278"/>
                <a:gd name="T13" fmla="*/ 12761 h 207"/>
                <a:gd name="T14" fmla="*/ 41572 w 278"/>
                <a:gd name="T15" fmla="*/ 0 h 207"/>
                <a:gd name="T16" fmla="*/ 52764 w 278"/>
                <a:gd name="T17" fmla="*/ 0 h 207"/>
                <a:gd name="T18" fmla="*/ 49567 w 278"/>
                <a:gd name="T19" fmla="*/ 7178 h 207"/>
                <a:gd name="T20" fmla="*/ 52764 w 278"/>
                <a:gd name="T21" fmla="*/ 9571 h 207"/>
                <a:gd name="T22" fmla="*/ 49567 w 278"/>
                <a:gd name="T23" fmla="*/ 12761 h 207"/>
                <a:gd name="T24" fmla="*/ 56762 w 278"/>
                <a:gd name="T25" fmla="*/ 16749 h 207"/>
                <a:gd name="T26" fmla="*/ 52764 w 278"/>
                <a:gd name="T27" fmla="*/ 19142 h 207"/>
                <a:gd name="T28" fmla="*/ 45569 w 278"/>
                <a:gd name="T29" fmla="*/ 26320 h 207"/>
                <a:gd name="T30" fmla="*/ 41572 w 278"/>
                <a:gd name="T31" fmla="*/ 31903 h 207"/>
                <a:gd name="T32" fmla="*/ 45569 w 278"/>
                <a:gd name="T33" fmla="*/ 31903 h 207"/>
                <a:gd name="T34" fmla="*/ 41572 w 278"/>
                <a:gd name="T35" fmla="*/ 38284 h 207"/>
                <a:gd name="T36" fmla="*/ 35176 w 278"/>
                <a:gd name="T37" fmla="*/ 41474 h 207"/>
                <a:gd name="T38" fmla="*/ 31179 w 278"/>
                <a:gd name="T39" fmla="*/ 38284 h 207"/>
                <a:gd name="T40" fmla="*/ 24783 w 278"/>
                <a:gd name="T41" fmla="*/ 38284 h 207"/>
                <a:gd name="T42" fmla="*/ 17588 w 278"/>
                <a:gd name="T43" fmla="*/ 38284 h 207"/>
                <a:gd name="T44" fmla="*/ 17588 w 278"/>
                <a:gd name="T45" fmla="*/ 35094 h 207"/>
                <a:gd name="T46" fmla="*/ 10393 w 278"/>
                <a:gd name="T47" fmla="*/ 35094 h 207"/>
                <a:gd name="T48" fmla="*/ 7195 w 278"/>
                <a:gd name="T49" fmla="*/ 28713 h 207"/>
                <a:gd name="T50" fmla="*/ 3997 w 278"/>
                <a:gd name="T51" fmla="*/ 22332 h 207"/>
                <a:gd name="T52" fmla="*/ 0 w 278"/>
                <a:gd name="T53" fmla="*/ 16749 h 207"/>
                <a:gd name="T54" fmla="*/ 3997 w 278"/>
                <a:gd name="T55" fmla="*/ 12761 h 2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8"/>
                <a:gd name="T85" fmla="*/ 0 h 207"/>
                <a:gd name="T86" fmla="*/ 278 w 278"/>
                <a:gd name="T87" fmla="*/ 207 h 20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8" h="207">
                  <a:moveTo>
                    <a:pt x="17" y="63"/>
                  </a:moveTo>
                  <a:lnTo>
                    <a:pt x="17" y="63"/>
                  </a:lnTo>
                  <a:lnTo>
                    <a:pt x="52" y="81"/>
                  </a:lnTo>
                  <a:lnTo>
                    <a:pt x="86" y="81"/>
                  </a:lnTo>
                  <a:lnTo>
                    <a:pt x="104" y="63"/>
                  </a:lnTo>
                  <a:lnTo>
                    <a:pt x="138" y="81"/>
                  </a:lnTo>
                  <a:lnTo>
                    <a:pt x="155" y="63"/>
                  </a:lnTo>
                  <a:lnTo>
                    <a:pt x="207" y="0"/>
                  </a:lnTo>
                  <a:lnTo>
                    <a:pt x="261" y="0"/>
                  </a:lnTo>
                  <a:lnTo>
                    <a:pt x="244" y="33"/>
                  </a:lnTo>
                  <a:lnTo>
                    <a:pt x="261" y="48"/>
                  </a:lnTo>
                  <a:lnTo>
                    <a:pt x="244" y="63"/>
                  </a:lnTo>
                  <a:lnTo>
                    <a:pt x="278" y="81"/>
                  </a:lnTo>
                  <a:lnTo>
                    <a:pt x="261" y="96"/>
                  </a:lnTo>
                  <a:lnTo>
                    <a:pt x="224" y="129"/>
                  </a:lnTo>
                  <a:lnTo>
                    <a:pt x="207" y="159"/>
                  </a:lnTo>
                  <a:lnTo>
                    <a:pt x="224" y="159"/>
                  </a:lnTo>
                  <a:lnTo>
                    <a:pt x="207" y="192"/>
                  </a:lnTo>
                  <a:lnTo>
                    <a:pt x="173" y="207"/>
                  </a:lnTo>
                  <a:lnTo>
                    <a:pt x="155" y="192"/>
                  </a:lnTo>
                  <a:lnTo>
                    <a:pt x="121" y="192"/>
                  </a:lnTo>
                  <a:lnTo>
                    <a:pt x="86" y="192"/>
                  </a:lnTo>
                  <a:lnTo>
                    <a:pt x="86" y="176"/>
                  </a:lnTo>
                  <a:lnTo>
                    <a:pt x="52" y="176"/>
                  </a:lnTo>
                  <a:lnTo>
                    <a:pt x="34" y="144"/>
                  </a:lnTo>
                  <a:lnTo>
                    <a:pt x="17" y="111"/>
                  </a:lnTo>
                  <a:lnTo>
                    <a:pt x="0" y="81"/>
                  </a:lnTo>
                  <a:lnTo>
                    <a:pt x="17" y="63"/>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43" name="Freeform 128">
              <a:extLst>
                <a:ext uri="{FF2B5EF4-FFF2-40B4-BE49-F238E27FC236}">
                  <a16:creationId xmlns:a16="http://schemas.microsoft.com/office/drawing/2014/main" id="{7477D71B-C113-4406-98DC-A19AA91F7FD4}"/>
                </a:ext>
              </a:extLst>
            </p:cNvPr>
            <p:cNvSpPr>
              <a:spLocks/>
            </p:cNvSpPr>
            <p:nvPr/>
          </p:nvSpPr>
          <p:spPr bwMode="auto">
            <a:xfrm>
              <a:off x="9917367" y="9503253"/>
              <a:ext cx="13967" cy="22344"/>
            </a:xfrm>
            <a:custGeom>
              <a:avLst/>
              <a:gdLst>
                <a:gd name="T0" fmla="*/ 0 w 19"/>
                <a:gd name="T1" fmla="*/ 3079 h 33"/>
                <a:gd name="T2" fmla="*/ 0 w 19"/>
                <a:gd name="T3" fmla="*/ 3079 h 33"/>
                <a:gd name="T4" fmla="*/ 4178 w 19"/>
                <a:gd name="T5" fmla="*/ 6158 h 33"/>
                <a:gd name="T6" fmla="*/ 0 w 19"/>
                <a:gd name="T7" fmla="*/ 0 h 33"/>
                <a:gd name="T8" fmla="*/ 0 w 19"/>
                <a:gd name="T9" fmla="*/ 3079 h 33"/>
                <a:gd name="T10" fmla="*/ 0 60000 65536"/>
                <a:gd name="T11" fmla="*/ 0 60000 65536"/>
                <a:gd name="T12" fmla="*/ 0 60000 65536"/>
                <a:gd name="T13" fmla="*/ 0 60000 65536"/>
                <a:gd name="T14" fmla="*/ 0 60000 65536"/>
                <a:gd name="T15" fmla="*/ 0 w 19"/>
                <a:gd name="T16" fmla="*/ 0 h 33"/>
                <a:gd name="T17" fmla="*/ 19 w 19"/>
                <a:gd name="T18" fmla="*/ 33 h 33"/>
              </a:gdLst>
              <a:ahLst/>
              <a:cxnLst>
                <a:cxn ang="T10">
                  <a:pos x="T0" y="T1"/>
                </a:cxn>
                <a:cxn ang="T11">
                  <a:pos x="T2" y="T3"/>
                </a:cxn>
                <a:cxn ang="T12">
                  <a:pos x="T4" y="T5"/>
                </a:cxn>
                <a:cxn ang="T13">
                  <a:pos x="T6" y="T7"/>
                </a:cxn>
                <a:cxn ang="T14">
                  <a:pos x="T8" y="T9"/>
                </a:cxn>
              </a:cxnLst>
              <a:rect l="T15" t="T16" r="T17" b="T18"/>
              <a:pathLst>
                <a:path w="19" h="33">
                  <a:moveTo>
                    <a:pt x="0" y="18"/>
                  </a:moveTo>
                  <a:lnTo>
                    <a:pt x="0" y="18"/>
                  </a:lnTo>
                  <a:lnTo>
                    <a:pt x="19" y="33"/>
                  </a:lnTo>
                  <a:lnTo>
                    <a:pt x="0" y="0"/>
                  </a:lnTo>
                  <a:lnTo>
                    <a:pt x="0" y="1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44" name="Freeform 129">
              <a:extLst>
                <a:ext uri="{FF2B5EF4-FFF2-40B4-BE49-F238E27FC236}">
                  <a16:creationId xmlns:a16="http://schemas.microsoft.com/office/drawing/2014/main" id="{C1FBDCFA-F49C-4B10-93F7-AA6AF12C1066}"/>
                </a:ext>
              </a:extLst>
            </p:cNvPr>
            <p:cNvSpPr>
              <a:spLocks/>
            </p:cNvSpPr>
            <p:nvPr/>
          </p:nvSpPr>
          <p:spPr bwMode="auto">
            <a:xfrm>
              <a:off x="9942506" y="9547943"/>
              <a:ext cx="11173" cy="22344"/>
            </a:xfrm>
            <a:custGeom>
              <a:avLst/>
              <a:gdLst>
                <a:gd name="T0" fmla="*/ 0 w 16"/>
                <a:gd name="T1" fmla="*/ 0 h 30"/>
                <a:gd name="T2" fmla="*/ 0 w 16"/>
                <a:gd name="T3" fmla="*/ 0 h 30"/>
                <a:gd name="T4" fmla="*/ 3175 w 16"/>
                <a:gd name="T5" fmla="*/ 7620 h 30"/>
                <a:gd name="T6" fmla="*/ 3175 w 16"/>
                <a:gd name="T7" fmla="*/ 3387 h 30"/>
                <a:gd name="T8" fmla="*/ 3175 w 16"/>
                <a:gd name="T9" fmla="*/ 0 h 30"/>
                <a:gd name="T10" fmla="*/ 0 w 16"/>
                <a:gd name="T11" fmla="*/ 0 h 30"/>
                <a:gd name="T12" fmla="*/ 0 60000 65536"/>
                <a:gd name="T13" fmla="*/ 0 60000 65536"/>
                <a:gd name="T14" fmla="*/ 0 60000 65536"/>
                <a:gd name="T15" fmla="*/ 0 60000 65536"/>
                <a:gd name="T16" fmla="*/ 0 60000 65536"/>
                <a:gd name="T17" fmla="*/ 0 60000 65536"/>
                <a:gd name="T18" fmla="*/ 0 w 16"/>
                <a:gd name="T19" fmla="*/ 0 h 30"/>
                <a:gd name="T20" fmla="*/ 16 w 16"/>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6" h="30">
                  <a:moveTo>
                    <a:pt x="0" y="0"/>
                  </a:moveTo>
                  <a:lnTo>
                    <a:pt x="0" y="0"/>
                  </a:lnTo>
                  <a:lnTo>
                    <a:pt x="16" y="30"/>
                  </a:lnTo>
                  <a:lnTo>
                    <a:pt x="16" y="15"/>
                  </a:lnTo>
                  <a:lnTo>
                    <a:pt x="16" y="0"/>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45" name="Freeform 130">
              <a:extLst>
                <a:ext uri="{FF2B5EF4-FFF2-40B4-BE49-F238E27FC236}">
                  <a16:creationId xmlns:a16="http://schemas.microsoft.com/office/drawing/2014/main" id="{CD6AD162-8E67-46F1-9707-ECE13B8C9D4C}"/>
                </a:ext>
              </a:extLst>
            </p:cNvPr>
            <p:cNvSpPr>
              <a:spLocks/>
            </p:cNvSpPr>
            <p:nvPr/>
          </p:nvSpPr>
          <p:spPr bwMode="auto">
            <a:xfrm>
              <a:off x="9579394" y="9358009"/>
              <a:ext cx="50277" cy="67036"/>
            </a:xfrm>
            <a:custGeom>
              <a:avLst/>
              <a:gdLst>
                <a:gd name="T0" fmla="*/ 0 w 71"/>
                <a:gd name="T1" fmla="*/ 9525 h 96"/>
                <a:gd name="T2" fmla="*/ 0 w 71"/>
                <a:gd name="T3" fmla="*/ 9525 h 96"/>
                <a:gd name="T4" fmla="*/ 4025 w 71"/>
                <a:gd name="T5" fmla="*/ 19050 h 96"/>
                <a:gd name="T6" fmla="*/ 11269 w 71"/>
                <a:gd name="T7" fmla="*/ 19050 h 96"/>
                <a:gd name="T8" fmla="*/ 14489 w 71"/>
                <a:gd name="T9" fmla="*/ 11906 h 96"/>
                <a:gd name="T10" fmla="*/ 8049 w 71"/>
                <a:gd name="T11" fmla="*/ 2381 h 96"/>
                <a:gd name="T12" fmla="*/ 4025 w 71"/>
                <a:gd name="T13" fmla="*/ 0 h 96"/>
                <a:gd name="T14" fmla="*/ 0 w 71"/>
                <a:gd name="T15" fmla="*/ 9525 h 96"/>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96"/>
                <a:gd name="T26" fmla="*/ 71 w 71"/>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96">
                  <a:moveTo>
                    <a:pt x="0" y="48"/>
                  </a:moveTo>
                  <a:lnTo>
                    <a:pt x="0" y="48"/>
                  </a:lnTo>
                  <a:lnTo>
                    <a:pt x="17" y="96"/>
                  </a:lnTo>
                  <a:lnTo>
                    <a:pt x="54" y="96"/>
                  </a:lnTo>
                  <a:lnTo>
                    <a:pt x="71" y="63"/>
                  </a:lnTo>
                  <a:lnTo>
                    <a:pt x="37" y="15"/>
                  </a:lnTo>
                  <a:lnTo>
                    <a:pt x="17" y="0"/>
                  </a:lnTo>
                  <a:lnTo>
                    <a:pt x="0" y="4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46" name="Freeform 131">
              <a:extLst>
                <a:ext uri="{FF2B5EF4-FFF2-40B4-BE49-F238E27FC236}">
                  <a16:creationId xmlns:a16="http://schemas.microsoft.com/office/drawing/2014/main" id="{829D95A8-D36E-4E94-BEE7-4B552C788B93}"/>
                </a:ext>
              </a:extLst>
            </p:cNvPr>
            <p:cNvSpPr>
              <a:spLocks/>
            </p:cNvSpPr>
            <p:nvPr/>
          </p:nvSpPr>
          <p:spPr bwMode="auto">
            <a:xfrm>
              <a:off x="10135234" y="9179248"/>
              <a:ext cx="48881" cy="33519"/>
            </a:xfrm>
            <a:custGeom>
              <a:avLst/>
              <a:gdLst>
                <a:gd name="T0" fmla="*/ 0 w 69"/>
                <a:gd name="T1" fmla="*/ 2381 h 48"/>
                <a:gd name="T2" fmla="*/ 0 w 69"/>
                <a:gd name="T3" fmla="*/ 2381 h 48"/>
                <a:gd name="T4" fmla="*/ 0 w 69"/>
                <a:gd name="T5" fmla="*/ 5556 h 48"/>
                <a:gd name="T6" fmla="*/ 7247 w 69"/>
                <a:gd name="T7" fmla="*/ 9525 h 48"/>
                <a:gd name="T8" fmla="*/ 10468 w 69"/>
                <a:gd name="T9" fmla="*/ 5556 h 48"/>
                <a:gd name="T10" fmla="*/ 14495 w 69"/>
                <a:gd name="T11" fmla="*/ 0 h 48"/>
                <a:gd name="T12" fmla="*/ 4026 w 69"/>
                <a:gd name="T13" fmla="*/ 0 h 48"/>
                <a:gd name="T14" fmla="*/ 0 w 69"/>
                <a:gd name="T15" fmla="*/ 2381 h 48"/>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48"/>
                <a:gd name="T26" fmla="*/ 69 w 69"/>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48">
                  <a:moveTo>
                    <a:pt x="0" y="15"/>
                  </a:moveTo>
                  <a:lnTo>
                    <a:pt x="0" y="15"/>
                  </a:lnTo>
                  <a:lnTo>
                    <a:pt x="0" y="31"/>
                  </a:lnTo>
                  <a:lnTo>
                    <a:pt x="34" y="48"/>
                  </a:lnTo>
                  <a:lnTo>
                    <a:pt x="52" y="31"/>
                  </a:lnTo>
                  <a:lnTo>
                    <a:pt x="69" y="0"/>
                  </a:lnTo>
                  <a:lnTo>
                    <a:pt x="17" y="0"/>
                  </a:lnTo>
                  <a:lnTo>
                    <a:pt x="0" y="15"/>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47" name="Freeform 132">
              <a:extLst>
                <a:ext uri="{FF2B5EF4-FFF2-40B4-BE49-F238E27FC236}">
                  <a16:creationId xmlns:a16="http://schemas.microsoft.com/office/drawing/2014/main" id="{49FB6EF9-EBA9-4AAA-AC1D-BF5320B67861}"/>
                </a:ext>
              </a:extLst>
            </p:cNvPr>
            <p:cNvSpPr>
              <a:spLocks/>
            </p:cNvSpPr>
            <p:nvPr/>
          </p:nvSpPr>
          <p:spPr bwMode="auto">
            <a:xfrm>
              <a:off x="10353100" y="9078695"/>
              <a:ext cx="36311" cy="55864"/>
            </a:xfrm>
            <a:custGeom>
              <a:avLst/>
              <a:gdLst>
                <a:gd name="T0" fmla="*/ 0 w 52"/>
                <a:gd name="T1" fmla="*/ 9646 h 79"/>
                <a:gd name="T2" fmla="*/ 0 w 52"/>
                <a:gd name="T3" fmla="*/ 9646 h 79"/>
                <a:gd name="T4" fmla="*/ 0 w 52"/>
                <a:gd name="T5" fmla="*/ 12861 h 79"/>
                <a:gd name="T6" fmla="*/ 3969 w 52"/>
                <a:gd name="T7" fmla="*/ 16076 h 79"/>
                <a:gd name="T8" fmla="*/ 10319 w 52"/>
                <a:gd name="T9" fmla="*/ 0 h 79"/>
                <a:gd name="T10" fmla="*/ 7144 w 52"/>
                <a:gd name="T11" fmla="*/ 0 h 79"/>
                <a:gd name="T12" fmla="*/ 0 w 52"/>
                <a:gd name="T13" fmla="*/ 9646 h 79"/>
                <a:gd name="T14" fmla="*/ 0 60000 65536"/>
                <a:gd name="T15" fmla="*/ 0 60000 65536"/>
                <a:gd name="T16" fmla="*/ 0 60000 65536"/>
                <a:gd name="T17" fmla="*/ 0 60000 65536"/>
                <a:gd name="T18" fmla="*/ 0 60000 65536"/>
                <a:gd name="T19" fmla="*/ 0 60000 65536"/>
                <a:gd name="T20" fmla="*/ 0 60000 65536"/>
                <a:gd name="T21" fmla="*/ 0 w 52"/>
                <a:gd name="T22" fmla="*/ 0 h 79"/>
                <a:gd name="T23" fmla="*/ 52 w 52"/>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79">
                  <a:moveTo>
                    <a:pt x="0" y="48"/>
                  </a:moveTo>
                  <a:lnTo>
                    <a:pt x="0" y="48"/>
                  </a:lnTo>
                  <a:lnTo>
                    <a:pt x="0" y="63"/>
                  </a:lnTo>
                  <a:lnTo>
                    <a:pt x="17" y="79"/>
                  </a:lnTo>
                  <a:lnTo>
                    <a:pt x="52" y="0"/>
                  </a:lnTo>
                  <a:lnTo>
                    <a:pt x="34" y="0"/>
                  </a:lnTo>
                  <a:lnTo>
                    <a:pt x="0" y="4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48" name="Freeform 133">
              <a:extLst>
                <a:ext uri="{FF2B5EF4-FFF2-40B4-BE49-F238E27FC236}">
                  <a16:creationId xmlns:a16="http://schemas.microsoft.com/office/drawing/2014/main" id="{E89B7E1B-C017-412D-9D11-2453118F5E54}"/>
                </a:ext>
              </a:extLst>
            </p:cNvPr>
            <p:cNvSpPr>
              <a:spLocks/>
            </p:cNvSpPr>
            <p:nvPr/>
          </p:nvSpPr>
          <p:spPr bwMode="auto">
            <a:xfrm>
              <a:off x="9881055" y="9436217"/>
              <a:ext cx="206695" cy="201107"/>
            </a:xfrm>
            <a:custGeom>
              <a:avLst/>
              <a:gdLst>
                <a:gd name="T0" fmla="*/ 0 w 296"/>
                <a:gd name="T1" fmla="*/ 0 h 288"/>
                <a:gd name="T2" fmla="*/ 0 w 296"/>
                <a:gd name="T3" fmla="*/ 0 h 288"/>
                <a:gd name="T4" fmla="*/ 0 w 296"/>
                <a:gd name="T5" fmla="*/ 3969 h 288"/>
                <a:gd name="T6" fmla="*/ 7144 w 296"/>
                <a:gd name="T7" fmla="*/ 9525 h 288"/>
                <a:gd name="T8" fmla="*/ 14288 w 296"/>
                <a:gd name="T9" fmla="*/ 15875 h 288"/>
                <a:gd name="T10" fmla="*/ 17462 w 296"/>
                <a:gd name="T11" fmla="*/ 19050 h 288"/>
                <a:gd name="T12" fmla="*/ 20637 w 296"/>
                <a:gd name="T13" fmla="*/ 26194 h 288"/>
                <a:gd name="T14" fmla="*/ 27781 w 296"/>
                <a:gd name="T15" fmla="*/ 31750 h 288"/>
                <a:gd name="T16" fmla="*/ 34131 w 296"/>
                <a:gd name="T17" fmla="*/ 44450 h 288"/>
                <a:gd name="T18" fmla="*/ 48419 w 296"/>
                <a:gd name="T19" fmla="*/ 57150 h 288"/>
                <a:gd name="T20" fmla="*/ 55563 w 296"/>
                <a:gd name="T21" fmla="*/ 57150 h 288"/>
                <a:gd name="T22" fmla="*/ 58738 w 296"/>
                <a:gd name="T23" fmla="*/ 44450 h 288"/>
                <a:gd name="T24" fmla="*/ 55563 w 296"/>
                <a:gd name="T25" fmla="*/ 38100 h 288"/>
                <a:gd name="T26" fmla="*/ 52388 w 296"/>
                <a:gd name="T27" fmla="*/ 38100 h 288"/>
                <a:gd name="T28" fmla="*/ 48419 w 296"/>
                <a:gd name="T29" fmla="*/ 31750 h 288"/>
                <a:gd name="T30" fmla="*/ 44450 w 296"/>
                <a:gd name="T31" fmla="*/ 31750 h 288"/>
                <a:gd name="T32" fmla="*/ 44450 w 296"/>
                <a:gd name="T33" fmla="*/ 28575 h 288"/>
                <a:gd name="T34" fmla="*/ 41275 w 296"/>
                <a:gd name="T35" fmla="*/ 26194 h 288"/>
                <a:gd name="T36" fmla="*/ 41275 w 296"/>
                <a:gd name="T37" fmla="*/ 22225 h 288"/>
                <a:gd name="T38" fmla="*/ 30956 w 296"/>
                <a:gd name="T39" fmla="*/ 15875 h 288"/>
                <a:gd name="T40" fmla="*/ 27781 w 296"/>
                <a:gd name="T41" fmla="*/ 15875 h 288"/>
                <a:gd name="T42" fmla="*/ 10319 w 296"/>
                <a:gd name="T43" fmla="*/ 3969 h 288"/>
                <a:gd name="T44" fmla="*/ 0 w 296"/>
                <a:gd name="T45" fmla="*/ 0 h 2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6"/>
                <a:gd name="T70" fmla="*/ 0 h 288"/>
                <a:gd name="T71" fmla="*/ 296 w 296"/>
                <a:gd name="T72" fmla="*/ 288 h 2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6" h="288">
                  <a:moveTo>
                    <a:pt x="0" y="0"/>
                  </a:moveTo>
                  <a:lnTo>
                    <a:pt x="0" y="0"/>
                  </a:lnTo>
                  <a:lnTo>
                    <a:pt x="0" y="18"/>
                  </a:lnTo>
                  <a:lnTo>
                    <a:pt x="35" y="48"/>
                  </a:lnTo>
                  <a:lnTo>
                    <a:pt x="71" y="81"/>
                  </a:lnTo>
                  <a:lnTo>
                    <a:pt x="88" y="96"/>
                  </a:lnTo>
                  <a:lnTo>
                    <a:pt x="106" y="129"/>
                  </a:lnTo>
                  <a:lnTo>
                    <a:pt x="140" y="162"/>
                  </a:lnTo>
                  <a:lnTo>
                    <a:pt x="175" y="225"/>
                  </a:lnTo>
                  <a:lnTo>
                    <a:pt x="244" y="288"/>
                  </a:lnTo>
                  <a:lnTo>
                    <a:pt x="278" y="288"/>
                  </a:lnTo>
                  <a:lnTo>
                    <a:pt x="296" y="225"/>
                  </a:lnTo>
                  <a:lnTo>
                    <a:pt x="278" y="192"/>
                  </a:lnTo>
                  <a:lnTo>
                    <a:pt x="261" y="192"/>
                  </a:lnTo>
                  <a:lnTo>
                    <a:pt x="244" y="162"/>
                  </a:lnTo>
                  <a:lnTo>
                    <a:pt x="227" y="162"/>
                  </a:lnTo>
                  <a:lnTo>
                    <a:pt x="227" y="144"/>
                  </a:lnTo>
                  <a:lnTo>
                    <a:pt x="209" y="129"/>
                  </a:lnTo>
                  <a:lnTo>
                    <a:pt x="209" y="114"/>
                  </a:lnTo>
                  <a:lnTo>
                    <a:pt x="158" y="81"/>
                  </a:lnTo>
                  <a:lnTo>
                    <a:pt x="140" y="81"/>
                  </a:lnTo>
                  <a:lnTo>
                    <a:pt x="54" y="18"/>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49" name="Freeform 134">
              <a:extLst>
                <a:ext uri="{FF2B5EF4-FFF2-40B4-BE49-F238E27FC236}">
                  <a16:creationId xmlns:a16="http://schemas.microsoft.com/office/drawing/2014/main" id="{B64B0335-0904-4551-9C31-AAF375EC62CC}"/>
                </a:ext>
              </a:extLst>
            </p:cNvPr>
            <p:cNvSpPr>
              <a:spLocks/>
            </p:cNvSpPr>
            <p:nvPr/>
          </p:nvSpPr>
          <p:spPr bwMode="auto">
            <a:xfrm>
              <a:off x="10075180" y="9637325"/>
              <a:ext cx="168987" cy="44691"/>
            </a:xfrm>
            <a:custGeom>
              <a:avLst/>
              <a:gdLst>
                <a:gd name="T0" fmla="*/ 0 w 242"/>
                <a:gd name="T1" fmla="*/ 3126 h 65"/>
                <a:gd name="T2" fmla="*/ 0 w 242"/>
                <a:gd name="T3" fmla="*/ 3126 h 65"/>
                <a:gd name="T4" fmla="*/ 14288 w 242"/>
                <a:gd name="T5" fmla="*/ 9378 h 65"/>
                <a:gd name="T6" fmla="*/ 48419 w 242"/>
                <a:gd name="T7" fmla="*/ 12505 h 65"/>
                <a:gd name="T8" fmla="*/ 48419 w 242"/>
                <a:gd name="T9" fmla="*/ 9378 h 65"/>
                <a:gd name="T10" fmla="*/ 41275 w 242"/>
                <a:gd name="T11" fmla="*/ 9378 h 65"/>
                <a:gd name="T12" fmla="*/ 38100 w 242"/>
                <a:gd name="T13" fmla="*/ 6252 h 65"/>
                <a:gd name="T14" fmla="*/ 27781 w 242"/>
                <a:gd name="T15" fmla="*/ 3126 h 65"/>
                <a:gd name="T16" fmla="*/ 27781 w 242"/>
                <a:gd name="T17" fmla="*/ 6252 h 65"/>
                <a:gd name="T18" fmla="*/ 20638 w 242"/>
                <a:gd name="T19" fmla="*/ 3126 h 65"/>
                <a:gd name="T20" fmla="*/ 10319 w 242"/>
                <a:gd name="T21" fmla="*/ 0 h 65"/>
                <a:gd name="T22" fmla="*/ 3969 w 242"/>
                <a:gd name="T23" fmla="*/ 0 h 65"/>
                <a:gd name="T24" fmla="*/ 0 w 242"/>
                <a:gd name="T25" fmla="*/ 3126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2"/>
                <a:gd name="T40" fmla="*/ 0 h 65"/>
                <a:gd name="T41" fmla="*/ 242 w 242"/>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2" h="65">
                  <a:moveTo>
                    <a:pt x="0" y="17"/>
                  </a:moveTo>
                  <a:lnTo>
                    <a:pt x="0" y="17"/>
                  </a:lnTo>
                  <a:lnTo>
                    <a:pt x="70" y="48"/>
                  </a:lnTo>
                  <a:lnTo>
                    <a:pt x="242" y="65"/>
                  </a:lnTo>
                  <a:lnTo>
                    <a:pt x="242" y="48"/>
                  </a:lnTo>
                  <a:lnTo>
                    <a:pt x="208" y="48"/>
                  </a:lnTo>
                  <a:lnTo>
                    <a:pt x="191" y="33"/>
                  </a:lnTo>
                  <a:lnTo>
                    <a:pt x="139" y="17"/>
                  </a:lnTo>
                  <a:lnTo>
                    <a:pt x="139" y="33"/>
                  </a:lnTo>
                  <a:lnTo>
                    <a:pt x="104" y="17"/>
                  </a:lnTo>
                  <a:lnTo>
                    <a:pt x="52" y="0"/>
                  </a:lnTo>
                  <a:lnTo>
                    <a:pt x="18" y="0"/>
                  </a:lnTo>
                  <a:lnTo>
                    <a:pt x="0" y="17"/>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50" name="Freeform 135">
              <a:extLst>
                <a:ext uri="{FF2B5EF4-FFF2-40B4-BE49-F238E27FC236}">
                  <a16:creationId xmlns:a16="http://schemas.microsoft.com/office/drawing/2014/main" id="{738F0C5D-73E8-4A35-9C29-E9F0A71260AB}"/>
                </a:ext>
              </a:extLst>
            </p:cNvPr>
            <p:cNvSpPr>
              <a:spLocks/>
            </p:cNvSpPr>
            <p:nvPr/>
          </p:nvSpPr>
          <p:spPr bwMode="auto">
            <a:xfrm>
              <a:off x="10244167" y="9682016"/>
              <a:ext cx="25139" cy="0"/>
            </a:xfrm>
            <a:custGeom>
              <a:avLst/>
              <a:gdLst>
                <a:gd name="T0" fmla="*/ 0 w 37"/>
                <a:gd name="T1" fmla="*/ 0 w 37"/>
                <a:gd name="T2" fmla="*/ 3089 w 37"/>
                <a:gd name="T3" fmla="*/ 6951 w 37"/>
                <a:gd name="T4" fmla="*/ 0 w 37"/>
                <a:gd name="T5" fmla="*/ 0 60000 65536"/>
                <a:gd name="T6" fmla="*/ 0 60000 65536"/>
                <a:gd name="T7" fmla="*/ 0 60000 65536"/>
                <a:gd name="T8" fmla="*/ 0 60000 65536"/>
                <a:gd name="T9" fmla="*/ 0 60000 65536"/>
                <a:gd name="T10" fmla="*/ 0 w 37"/>
                <a:gd name="T11" fmla="*/ 37 w 37"/>
              </a:gdLst>
              <a:ahLst/>
              <a:cxnLst>
                <a:cxn ang="T5">
                  <a:pos x="T0" y="0"/>
                </a:cxn>
                <a:cxn ang="T6">
                  <a:pos x="T1" y="0"/>
                </a:cxn>
                <a:cxn ang="T7">
                  <a:pos x="T2" y="0"/>
                </a:cxn>
                <a:cxn ang="T8">
                  <a:pos x="T3" y="0"/>
                </a:cxn>
                <a:cxn ang="T9">
                  <a:pos x="T4" y="0"/>
                </a:cxn>
              </a:cxnLst>
              <a:rect l="T10" t="0" r="T11" b="0"/>
              <a:pathLst>
                <a:path w="37">
                  <a:moveTo>
                    <a:pt x="0" y="0"/>
                  </a:moveTo>
                  <a:lnTo>
                    <a:pt x="0" y="0"/>
                  </a:lnTo>
                  <a:lnTo>
                    <a:pt x="18" y="0"/>
                  </a:lnTo>
                  <a:lnTo>
                    <a:pt x="37" y="0"/>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51" name="Freeform 136">
              <a:extLst>
                <a:ext uri="{FF2B5EF4-FFF2-40B4-BE49-F238E27FC236}">
                  <a16:creationId xmlns:a16="http://schemas.microsoft.com/office/drawing/2014/main" id="{CEB79D4C-CF9E-4611-911E-424E87C9909B}"/>
                </a:ext>
              </a:extLst>
            </p:cNvPr>
            <p:cNvSpPr>
              <a:spLocks/>
            </p:cNvSpPr>
            <p:nvPr/>
          </p:nvSpPr>
          <p:spPr bwMode="auto">
            <a:xfrm>
              <a:off x="10075182" y="9559117"/>
              <a:ext cx="25139" cy="33519"/>
            </a:xfrm>
            <a:custGeom>
              <a:avLst/>
              <a:gdLst>
                <a:gd name="T0" fmla="*/ 0 w 35"/>
                <a:gd name="T1" fmla="*/ 2381 h 48"/>
                <a:gd name="T2" fmla="*/ 0 w 35"/>
                <a:gd name="T3" fmla="*/ 2381 h 48"/>
                <a:gd name="T4" fmla="*/ 4082 w 35"/>
                <a:gd name="T5" fmla="*/ 6350 h 48"/>
                <a:gd name="T6" fmla="*/ 7348 w 35"/>
                <a:gd name="T7" fmla="*/ 9525 h 48"/>
                <a:gd name="T8" fmla="*/ 7348 w 35"/>
                <a:gd name="T9" fmla="*/ 6350 h 48"/>
                <a:gd name="T10" fmla="*/ 4082 w 35"/>
                <a:gd name="T11" fmla="*/ 0 h 48"/>
                <a:gd name="T12" fmla="*/ 0 w 35"/>
                <a:gd name="T13" fmla="*/ 2381 h 48"/>
                <a:gd name="T14" fmla="*/ 0 60000 65536"/>
                <a:gd name="T15" fmla="*/ 0 60000 65536"/>
                <a:gd name="T16" fmla="*/ 0 60000 65536"/>
                <a:gd name="T17" fmla="*/ 0 60000 65536"/>
                <a:gd name="T18" fmla="*/ 0 60000 65536"/>
                <a:gd name="T19" fmla="*/ 0 60000 65536"/>
                <a:gd name="T20" fmla="*/ 0 60000 65536"/>
                <a:gd name="T21" fmla="*/ 0 w 35"/>
                <a:gd name="T22" fmla="*/ 0 h 48"/>
                <a:gd name="T23" fmla="*/ 35 w 35"/>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8">
                  <a:moveTo>
                    <a:pt x="0" y="15"/>
                  </a:moveTo>
                  <a:lnTo>
                    <a:pt x="0" y="15"/>
                  </a:lnTo>
                  <a:lnTo>
                    <a:pt x="18" y="32"/>
                  </a:lnTo>
                  <a:lnTo>
                    <a:pt x="35" y="48"/>
                  </a:lnTo>
                  <a:lnTo>
                    <a:pt x="35" y="32"/>
                  </a:lnTo>
                  <a:lnTo>
                    <a:pt x="18" y="0"/>
                  </a:lnTo>
                  <a:lnTo>
                    <a:pt x="0" y="15"/>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52" name="Freeform 137">
              <a:extLst>
                <a:ext uri="{FF2B5EF4-FFF2-40B4-BE49-F238E27FC236}">
                  <a16:creationId xmlns:a16="http://schemas.microsoft.com/office/drawing/2014/main" id="{AF77EE46-83AF-4345-A983-9D5FEA8A8A31}"/>
                </a:ext>
              </a:extLst>
            </p:cNvPr>
            <p:cNvSpPr>
              <a:spLocks/>
            </p:cNvSpPr>
            <p:nvPr/>
          </p:nvSpPr>
          <p:spPr bwMode="auto">
            <a:xfrm>
              <a:off x="10111491" y="9581461"/>
              <a:ext cx="12571" cy="11173"/>
            </a:xfrm>
            <a:custGeom>
              <a:avLst/>
              <a:gdLst>
                <a:gd name="T0" fmla="*/ 0 w 18"/>
                <a:gd name="T1" fmla="*/ 3175 h 16"/>
                <a:gd name="T2" fmla="*/ 0 w 18"/>
                <a:gd name="T3" fmla="*/ 3175 h 16"/>
                <a:gd name="T4" fmla="*/ 3969 w 18"/>
                <a:gd name="T5" fmla="*/ 3175 h 16"/>
                <a:gd name="T6" fmla="*/ 3969 w 18"/>
                <a:gd name="T7" fmla="*/ 0 h 16"/>
                <a:gd name="T8" fmla="*/ 0 w 18"/>
                <a:gd name="T9" fmla="*/ 0 h 16"/>
                <a:gd name="T10" fmla="*/ 0 w 18"/>
                <a:gd name="T11" fmla="*/ 3175 h 16"/>
                <a:gd name="T12" fmla="*/ 0 60000 65536"/>
                <a:gd name="T13" fmla="*/ 0 60000 65536"/>
                <a:gd name="T14" fmla="*/ 0 60000 65536"/>
                <a:gd name="T15" fmla="*/ 0 60000 65536"/>
                <a:gd name="T16" fmla="*/ 0 60000 65536"/>
                <a:gd name="T17" fmla="*/ 0 60000 65536"/>
                <a:gd name="T18" fmla="*/ 0 w 18"/>
                <a:gd name="T19" fmla="*/ 0 h 16"/>
                <a:gd name="T20" fmla="*/ 18 w 1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8" h="16">
                  <a:moveTo>
                    <a:pt x="0" y="16"/>
                  </a:moveTo>
                  <a:lnTo>
                    <a:pt x="0" y="16"/>
                  </a:lnTo>
                  <a:lnTo>
                    <a:pt x="18" y="16"/>
                  </a:lnTo>
                  <a:lnTo>
                    <a:pt x="18" y="0"/>
                  </a:lnTo>
                  <a:lnTo>
                    <a:pt x="0" y="0"/>
                  </a:lnTo>
                  <a:lnTo>
                    <a:pt x="0" y="16"/>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53" name="Freeform 138">
              <a:extLst>
                <a:ext uri="{FF2B5EF4-FFF2-40B4-BE49-F238E27FC236}">
                  <a16:creationId xmlns:a16="http://schemas.microsoft.com/office/drawing/2014/main" id="{2E768237-9CE7-4B73-82E2-5999AC73BB5F}"/>
                </a:ext>
              </a:extLst>
            </p:cNvPr>
            <p:cNvSpPr>
              <a:spLocks/>
            </p:cNvSpPr>
            <p:nvPr/>
          </p:nvSpPr>
          <p:spPr bwMode="auto">
            <a:xfrm>
              <a:off x="10353100" y="9201592"/>
              <a:ext cx="72621" cy="100555"/>
            </a:xfrm>
            <a:custGeom>
              <a:avLst/>
              <a:gdLst>
                <a:gd name="T0" fmla="*/ 0 w 104"/>
                <a:gd name="T1" fmla="*/ 13588 h 143"/>
                <a:gd name="T2" fmla="*/ 0 w 104"/>
                <a:gd name="T3" fmla="*/ 13588 h 143"/>
                <a:gd name="T4" fmla="*/ 0 w 104"/>
                <a:gd name="T5" fmla="*/ 19183 h 143"/>
                <a:gd name="T6" fmla="*/ 3969 w 104"/>
                <a:gd name="T7" fmla="*/ 23180 h 143"/>
                <a:gd name="T8" fmla="*/ 3969 w 104"/>
                <a:gd name="T9" fmla="*/ 25578 h 143"/>
                <a:gd name="T10" fmla="*/ 7144 w 104"/>
                <a:gd name="T11" fmla="*/ 25578 h 143"/>
                <a:gd name="T12" fmla="*/ 10319 w 104"/>
                <a:gd name="T13" fmla="*/ 25578 h 143"/>
                <a:gd name="T14" fmla="*/ 14288 w 104"/>
                <a:gd name="T15" fmla="*/ 28775 h 143"/>
                <a:gd name="T16" fmla="*/ 14288 w 104"/>
                <a:gd name="T17" fmla="*/ 25578 h 143"/>
                <a:gd name="T18" fmla="*/ 17463 w 104"/>
                <a:gd name="T19" fmla="*/ 28775 h 143"/>
                <a:gd name="T20" fmla="*/ 20638 w 104"/>
                <a:gd name="T21" fmla="*/ 28775 h 143"/>
                <a:gd name="T22" fmla="*/ 17463 w 104"/>
                <a:gd name="T23" fmla="*/ 25578 h 143"/>
                <a:gd name="T24" fmla="*/ 20638 w 104"/>
                <a:gd name="T25" fmla="*/ 25578 h 143"/>
                <a:gd name="T26" fmla="*/ 14288 w 104"/>
                <a:gd name="T27" fmla="*/ 23180 h 143"/>
                <a:gd name="T28" fmla="*/ 10319 w 104"/>
                <a:gd name="T29" fmla="*/ 25578 h 143"/>
                <a:gd name="T30" fmla="*/ 7144 w 104"/>
                <a:gd name="T31" fmla="*/ 19183 h 143"/>
                <a:gd name="T32" fmla="*/ 14288 w 104"/>
                <a:gd name="T33" fmla="*/ 9592 h 143"/>
                <a:gd name="T34" fmla="*/ 10319 w 104"/>
                <a:gd name="T35" fmla="*/ 6394 h 143"/>
                <a:gd name="T36" fmla="*/ 14288 w 104"/>
                <a:gd name="T37" fmla="*/ 0 h 143"/>
                <a:gd name="T38" fmla="*/ 10319 w 104"/>
                <a:gd name="T39" fmla="*/ 3997 h 143"/>
                <a:gd name="T40" fmla="*/ 3969 w 104"/>
                <a:gd name="T41" fmla="*/ 0 h 143"/>
                <a:gd name="T42" fmla="*/ 0 w 104"/>
                <a:gd name="T43" fmla="*/ 13588 h 1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
                <a:gd name="T67" fmla="*/ 0 h 143"/>
                <a:gd name="T68" fmla="*/ 104 w 104"/>
                <a:gd name="T69" fmla="*/ 143 h 1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 h="143">
                  <a:moveTo>
                    <a:pt x="0" y="65"/>
                  </a:moveTo>
                  <a:lnTo>
                    <a:pt x="0" y="65"/>
                  </a:lnTo>
                  <a:lnTo>
                    <a:pt x="0" y="95"/>
                  </a:lnTo>
                  <a:lnTo>
                    <a:pt x="17" y="113"/>
                  </a:lnTo>
                  <a:lnTo>
                    <a:pt x="17" y="128"/>
                  </a:lnTo>
                  <a:lnTo>
                    <a:pt x="34" y="128"/>
                  </a:lnTo>
                  <a:lnTo>
                    <a:pt x="52" y="128"/>
                  </a:lnTo>
                  <a:lnTo>
                    <a:pt x="69" y="143"/>
                  </a:lnTo>
                  <a:lnTo>
                    <a:pt x="69" y="128"/>
                  </a:lnTo>
                  <a:lnTo>
                    <a:pt x="86" y="143"/>
                  </a:lnTo>
                  <a:lnTo>
                    <a:pt x="104" y="143"/>
                  </a:lnTo>
                  <a:lnTo>
                    <a:pt x="86" y="128"/>
                  </a:lnTo>
                  <a:lnTo>
                    <a:pt x="104" y="128"/>
                  </a:lnTo>
                  <a:lnTo>
                    <a:pt x="69" y="113"/>
                  </a:lnTo>
                  <a:lnTo>
                    <a:pt x="52" y="128"/>
                  </a:lnTo>
                  <a:lnTo>
                    <a:pt x="34" y="95"/>
                  </a:lnTo>
                  <a:lnTo>
                    <a:pt x="69" y="48"/>
                  </a:lnTo>
                  <a:lnTo>
                    <a:pt x="52" y="32"/>
                  </a:lnTo>
                  <a:lnTo>
                    <a:pt x="69" y="0"/>
                  </a:lnTo>
                  <a:lnTo>
                    <a:pt x="52" y="17"/>
                  </a:lnTo>
                  <a:lnTo>
                    <a:pt x="17" y="0"/>
                  </a:lnTo>
                  <a:lnTo>
                    <a:pt x="0" y="65"/>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54" name="Freeform 139">
              <a:extLst>
                <a:ext uri="{FF2B5EF4-FFF2-40B4-BE49-F238E27FC236}">
                  <a16:creationId xmlns:a16="http://schemas.microsoft.com/office/drawing/2014/main" id="{FAB64CCE-1E9B-4583-8FD4-8E7758E9407B}"/>
                </a:ext>
              </a:extLst>
            </p:cNvPr>
            <p:cNvSpPr>
              <a:spLocks/>
            </p:cNvSpPr>
            <p:nvPr/>
          </p:nvSpPr>
          <p:spPr bwMode="auto">
            <a:xfrm>
              <a:off x="10294443" y="9335664"/>
              <a:ext cx="47484" cy="55864"/>
            </a:xfrm>
            <a:custGeom>
              <a:avLst/>
              <a:gdLst>
                <a:gd name="T0" fmla="*/ 0 w 69"/>
                <a:gd name="T1" fmla="*/ 15679 h 81"/>
                <a:gd name="T2" fmla="*/ 0 w 69"/>
                <a:gd name="T3" fmla="*/ 15679 h 81"/>
                <a:gd name="T4" fmla="*/ 13298 w 69"/>
                <a:gd name="T5" fmla="*/ 3136 h 81"/>
                <a:gd name="T6" fmla="*/ 13298 w 69"/>
                <a:gd name="T7" fmla="*/ 0 h 81"/>
                <a:gd name="T8" fmla="*/ 0 w 69"/>
                <a:gd name="T9" fmla="*/ 15679 h 81"/>
                <a:gd name="T10" fmla="*/ 0 60000 65536"/>
                <a:gd name="T11" fmla="*/ 0 60000 65536"/>
                <a:gd name="T12" fmla="*/ 0 60000 65536"/>
                <a:gd name="T13" fmla="*/ 0 60000 65536"/>
                <a:gd name="T14" fmla="*/ 0 60000 65536"/>
                <a:gd name="T15" fmla="*/ 0 w 69"/>
                <a:gd name="T16" fmla="*/ 0 h 81"/>
                <a:gd name="T17" fmla="*/ 69 w 69"/>
                <a:gd name="T18" fmla="*/ 81 h 81"/>
              </a:gdLst>
              <a:ahLst/>
              <a:cxnLst>
                <a:cxn ang="T10">
                  <a:pos x="T0" y="T1"/>
                </a:cxn>
                <a:cxn ang="T11">
                  <a:pos x="T2" y="T3"/>
                </a:cxn>
                <a:cxn ang="T12">
                  <a:pos x="T4" y="T5"/>
                </a:cxn>
                <a:cxn ang="T13">
                  <a:pos x="T6" y="T7"/>
                </a:cxn>
                <a:cxn ang="T14">
                  <a:pos x="T8" y="T9"/>
                </a:cxn>
              </a:cxnLst>
              <a:rect l="T15" t="T16" r="T17" b="T18"/>
              <a:pathLst>
                <a:path w="69" h="81">
                  <a:moveTo>
                    <a:pt x="0" y="81"/>
                  </a:moveTo>
                  <a:lnTo>
                    <a:pt x="0" y="81"/>
                  </a:lnTo>
                  <a:lnTo>
                    <a:pt x="69" y="18"/>
                  </a:lnTo>
                  <a:lnTo>
                    <a:pt x="69" y="0"/>
                  </a:lnTo>
                  <a:lnTo>
                    <a:pt x="0" y="81"/>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55" name="Freeform 140">
              <a:extLst>
                <a:ext uri="{FF2B5EF4-FFF2-40B4-BE49-F238E27FC236}">
                  <a16:creationId xmlns:a16="http://schemas.microsoft.com/office/drawing/2014/main" id="{06209290-FAD5-4A1F-9E0E-21B60F89F4B2}"/>
                </a:ext>
              </a:extLst>
            </p:cNvPr>
            <p:cNvSpPr>
              <a:spLocks/>
            </p:cNvSpPr>
            <p:nvPr/>
          </p:nvSpPr>
          <p:spPr bwMode="auto">
            <a:xfrm>
              <a:off x="10353100" y="9302145"/>
              <a:ext cx="25139" cy="22344"/>
            </a:xfrm>
            <a:custGeom>
              <a:avLst/>
              <a:gdLst>
                <a:gd name="T0" fmla="*/ 0 w 36"/>
                <a:gd name="T1" fmla="*/ 0 h 33"/>
                <a:gd name="T2" fmla="*/ 0 w 36"/>
                <a:gd name="T3" fmla="*/ 0 h 33"/>
                <a:gd name="T4" fmla="*/ 7144 w 36"/>
                <a:gd name="T5" fmla="*/ 6158 h 33"/>
                <a:gd name="T6" fmla="*/ 7144 w 36"/>
                <a:gd name="T7" fmla="*/ 3079 h 33"/>
                <a:gd name="T8" fmla="*/ 7144 w 36"/>
                <a:gd name="T9" fmla="*/ 0 h 33"/>
                <a:gd name="T10" fmla="*/ 0 w 36"/>
                <a:gd name="T11" fmla="*/ 0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0" y="0"/>
                  </a:moveTo>
                  <a:lnTo>
                    <a:pt x="0" y="0"/>
                  </a:lnTo>
                  <a:lnTo>
                    <a:pt x="36" y="33"/>
                  </a:lnTo>
                  <a:lnTo>
                    <a:pt x="36" y="18"/>
                  </a:lnTo>
                  <a:lnTo>
                    <a:pt x="36" y="0"/>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56" name="Freeform 141">
              <a:extLst>
                <a:ext uri="{FF2B5EF4-FFF2-40B4-BE49-F238E27FC236}">
                  <a16:creationId xmlns:a16="http://schemas.microsoft.com/office/drawing/2014/main" id="{FF988BB4-75A3-4FFE-B738-E900E6A282CE}"/>
                </a:ext>
              </a:extLst>
            </p:cNvPr>
            <p:cNvSpPr>
              <a:spLocks/>
            </p:cNvSpPr>
            <p:nvPr/>
          </p:nvSpPr>
          <p:spPr bwMode="auto">
            <a:xfrm>
              <a:off x="10389410" y="9324492"/>
              <a:ext cx="48881" cy="55864"/>
            </a:xfrm>
            <a:custGeom>
              <a:avLst/>
              <a:gdLst>
                <a:gd name="T0" fmla="*/ 0 w 71"/>
                <a:gd name="T1" fmla="*/ 6272 h 81"/>
                <a:gd name="T2" fmla="*/ 0 w 71"/>
                <a:gd name="T3" fmla="*/ 6272 h 81"/>
                <a:gd name="T4" fmla="*/ 3130 w 71"/>
                <a:gd name="T5" fmla="*/ 6272 h 81"/>
                <a:gd name="T6" fmla="*/ 3130 w 71"/>
                <a:gd name="T7" fmla="*/ 9407 h 81"/>
                <a:gd name="T8" fmla="*/ 7043 w 71"/>
                <a:gd name="T9" fmla="*/ 15679 h 81"/>
                <a:gd name="T10" fmla="*/ 7043 w 71"/>
                <a:gd name="T11" fmla="*/ 11759 h 81"/>
                <a:gd name="T12" fmla="*/ 7043 w 71"/>
                <a:gd name="T13" fmla="*/ 9407 h 81"/>
                <a:gd name="T14" fmla="*/ 13304 w 71"/>
                <a:gd name="T15" fmla="*/ 11759 h 81"/>
                <a:gd name="T16" fmla="*/ 13304 w 71"/>
                <a:gd name="T17" fmla="*/ 9407 h 81"/>
                <a:gd name="T18" fmla="*/ 10174 w 71"/>
                <a:gd name="T19" fmla="*/ 9407 h 81"/>
                <a:gd name="T20" fmla="*/ 10174 w 71"/>
                <a:gd name="T21" fmla="*/ 2352 h 81"/>
                <a:gd name="T22" fmla="*/ 7043 w 71"/>
                <a:gd name="T23" fmla="*/ 6272 h 81"/>
                <a:gd name="T24" fmla="*/ 7043 w 71"/>
                <a:gd name="T25" fmla="*/ 2352 h 81"/>
                <a:gd name="T26" fmla="*/ 3130 w 71"/>
                <a:gd name="T27" fmla="*/ 0 h 81"/>
                <a:gd name="T28" fmla="*/ 0 w 71"/>
                <a:gd name="T29" fmla="*/ 0 h 81"/>
                <a:gd name="T30" fmla="*/ 0 w 71"/>
                <a:gd name="T31" fmla="*/ 6272 h 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1"/>
                <a:gd name="T49" fmla="*/ 0 h 81"/>
                <a:gd name="T50" fmla="*/ 71 w 71"/>
                <a:gd name="T51" fmla="*/ 81 h 8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1" h="81">
                  <a:moveTo>
                    <a:pt x="0" y="33"/>
                  </a:moveTo>
                  <a:lnTo>
                    <a:pt x="0" y="33"/>
                  </a:lnTo>
                  <a:lnTo>
                    <a:pt x="19" y="33"/>
                  </a:lnTo>
                  <a:lnTo>
                    <a:pt x="19" y="48"/>
                  </a:lnTo>
                  <a:lnTo>
                    <a:pt x="36" y="81"/>
                  </a:lnTo>
                  <a:lnTo>
                    <a:pt x="36" y="63"/>
                  </a:lnTo>
                  <a:lnTo>
                    <a:pt x="36" y="48"/>
                  </a:lnTo>
                  <a:lnTo>
                    <a:pt x="71" y="63"/>
                  </a:lnTo>
                  <a:lnTo>
                    <a:pt x="71" y="48"/>
                  </a:lnTo>
                  <a:lnTo>
                    <a:pt x="53" y="48"/>
                  </a:lnTo>
                  <a:lnTo>
                    <a:pt x="53" y="15"/>
                  </a:lnTo>
                  <a:lnTo>
                    <a:pt x="36" y="33"/>
                  </a:lnTo>
                  <a:lnTo>
                    <a:pt x="36" y="15"/>
                  </a:lnTo>
                  <a:lnTo>
                    <a:pt x="19" y="0"/>
                  </a:lnTo>
                  <a:lnTo>
                    <a:pt x="0" y="0"/>
                  </a:lnTo>
                  <a:lnTo>
                    <a:pt x="0" y="33"/>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57" name="Freeform 142">
              <a:extLst>
                <a:ext uri="{FF2B5EF4-FFF2-40B4-BE49-F238E27FC236}">
                  <a16:creationId xmlns:a16="http://schemas.microsoft.com/office/drawing/2014/main" id="{C5CC6533-6112-4649-8539-2EBD80680062}"/>
                </a:ext>
              </a:extLst>
            </p:cNvPr>
            <p:cNvSpPr>
              <a:spLocks/>
            </p:cNvSpPr>
            <p:nvPr/>
          </p:nvSpPr>
          <p:spPr bwMode="auto">
            <a:xfrm>
              <a:off x="10389410" y="9358009"/>
              <a:ext cx="85192" cy="78208"/>
            </a:xfrm>
            <a:custGeom>
              <a:avLst/>
              <a:gdLst>
                <a:gd name="T0" fmla="*/ 0 w 123"/>
                <a:gd name="T1" fmla="*/ 16819 h 111"/>
                <a:gd name="T2" fmla="*/ 0 w 123"/>
                <a:gd name="T3" fmla="*/ 16819 h 111"/>
                <a:gd name="T4" fmla="*/ 3149 w 123"/>
                <a:gd name="T5" fmla="*/ 12814 h 111"/>
                <a:gd name="T6" fmla="*/ 7086 w 123"/>
                <a:gd name="T7" fmla="*/ 12814 h 111"/>
                <a:gd name="T8" fmla="*/ 10235 w 123"/>
                <a:gd name="T9" fmla="*/ 12814 h 111"/>
                <a:gd name="T10" fmla="*/ 13384 w 123"/>
                <a:gd name="T11" fmla="*/ 12814 h 111"/>
                <a:gd name="T12" fmla="*/ 10235 w 123"/>
                <a:gd name="T13" fmla="*/ 19222 h 111"/>
                <a:gd name="T14" fmla="*/ 17321 w 123"/>
                <a:gd name="T15" fmla="*/ 22425 h 111"/>
                <a:gd name="T16" fmla="*/ 20470 w 123"/>
                <a:gd name="T17" fmla="*/ 19222 h 111"/>
                <a:gd name="T18" fmla="*/ 17321 w 123"/>
                <a:gd name="T19" fmla="*/ 16819 h 111"/>
                <a:gd name="T20" fmla="*/ 20470 w 123"/>
                <a:gd name="T21" fmla="*/ 12814 h 111"/>
                <a:gd name="T22" fmla="*/ 23619 w 123"/>
                <a:gd name="T23" fmla="*/ 19222 h 111"/>
                <a:gd name="T24" fmla="*/ 23619 w 123"/>
                <a:gd name="T25" fmla="*/ 12814 h 111"/>
                <a:gd name="T26" fmla="*/ 23619 w 123"/>
                <a:gd name="T27" fmla="*/ 7208 h 111"/>
                <a:gd name="T28" fmla="*/ 17321 w 123"/>
                <a:gd name="T29" fmla="*/ 0 h 111"/>
                <a:gd name="T30" fmla="*/ 17321 w 123"/>
                <a:gd name="T31" fmla="*/ 7208 h 111"/>
                <a:gd name="T32" fmla="*/ 13384 w 123"/>
                <a:gd name="T33" fmla="*/ 7208 h 111"/>
                <a:gd name="T34" fmla="*/ 10235 w 123"/>
                <a:gd name="T35" fmla="*/ 9611 h 111"/>
                <a:gd name="T36" fmla="*/ 7086 w 123"/>
                <a:gd name="T37" fmla="*/ 7208 h 111"/>
                <a:gd name="T38" fmla="*/ 0 w 123"/>
                <a:gd name="T39" fmla="*/ 12814 h 111"/>
                <a:gd name="T40" fmla="*/ 0 w 123"/>
                <a:gd name="T41" fmla="*/ 16819 h 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3"/>
                <a:gd name="T64" fmla="*/ 0 h 111"/>
                <a:gd name="T65" fmla="*/ 123 w 123"/>
                <a:gd name="T66" fmla="*/ 111 h 1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3" h="111">
                  <a:moveTo>
                    <a:pt x="0" y="81"/>
                  </a:moveTo>
                  <a:lnTo>
                    <a:pt x="0" y="81"/>
                  </a:lnTo>
                  <a:lnTo>
                    <a:pt x="19" y="63"/>
                  </a:lnTo>
                  <a:lnTo>
                    <a:pt x="36" y="63"/>
                  </a:lnTo>
                  <a:lnTo>
                    <a:pt x="53" y="63"/>
                  </a:lnTo>
                  <a:lnTo>
                    <a:pt x="71" y="63"/>
                  </a:lnTo>
                  <a:lnTo>
                    <a:pt x="53" y="96"/>
                  </a:lnTo>
                  <a:lnTo>
                    <a:pt x="88" y="111"/>
                  </a:lnTo>
                  <a:lnTo>
                    <a:pt x="105" y="96"/>
                  </a:lnTo>
                  <a:lnTo>
                    <a:pt x="88" y="81"/>
                  </a:lnTo>
                  <a:lnTo>
                    <a:pt x="105" y="63"/>
                  </a:lnTo>
                  <a:lnTo>
                    <a:pt x="123" y="96"/>
                  </a:lnTo>
                  <a:lnTo>
                    <a:pt x="123" y="63"/>
                  </a:lnTo>
                  <a:lnTo>
                    <a:pt x="123" y="33"/>
                  </a:lnTo>
                  <a:lnTo>
                    <a:pt x="88" y="0"/>
                  </a:lnTo>
                  <a:lnTo>
                    <a:pt x="88" y="33"/>
                  </a:lnTo>
                  <a:lnTo>
                    <a:pt x="71" y="33"/>
                  </a:lnTo>
                  <a:lnTo>
                    <a:pt x="53" y="48"/>
                  </a:lnTo>
                  <a:lnTo>
                    <a:pt x="36" y="33"/>
                  </a:lnTo>
                  <a:lnTo>
                    <a:pt x="0" y="63"/>
                  </a:lnTo>
                  <a:lnTo>
                    <a:pt x="0" y="81"/>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58" name="Freeform 146">
              <a:extLst>
                <a:ext uri="{FF2B5EF4-FFF2-40B4-BE49-F238E27FC236}">
                  <a16:creationId xmlns:a16="http://schemas.microsoft.com/office/drawing/2014/main" id="{65F1C782-FE51-4119-A731-7A436CF482FB}"/>
                </a:ext>
              </a:extLst>
            </p:cNvPr>
            <p:cNvSpPr>
              <a:spLocks/>
            </p:cNvSpPr>
            <p:nvPr/>
          </p:nvSpPr>
          <p:spPr bwMode="auto">
            <a:xfrm>
              <a:off x="10438292" y="9313320"/>
              <a:ext cx="25139" cy="44691"/>
            </a:xfrm>
            <a:custGeom>
              <a:avLst/>
              <a:gdLst>
                <a:gd name="T0" fmla="*/ 0 w 34"/>
                <a:gd name="T1" fmla="*/ 0 h 63"/>
                <a:gd name="T2" fmla="*/ 0 w 34"/>
                <a:gd name="T3" fmla="*/ 0 h 63"/>
                <a:gd name="T4" fmla="*/ 4202 w 34"/>
                <a:gd name="T5" fmla="*/ 3225 h 63"/>
                <a:gd name="T6" fmla="*/ 0 w 34"/>
                <a:gd name="T7" fmla="*/ 6451 h 63"/>
                <a:gd name="T8" fmla="*/ 0 w 34"/>
                <a:gd name="T9" fmla="*/ 9676 h 63"/>
                <a:gd name="T10" fmla="*/ 0 w 34"/>
                <a:gd name="T11" fmla="*/ 12902 h 63"/>
                <a:gd name="T12" fmla="*/ 4202 w 34"/>
                <a:gd name="T13" fmla="*/ 12902 h 63"/>
                <a:gd name="T14" fmla="*/ 4202 w 34"/>
                <a:gd name="T15" fmla="*/ 6451 h 63"/>
                <a:gd name="T16" fmla="*/ 8404 w 34"/>
                <a:gd name="T17" fmla="*/ 6451 h 63"/>
                <a:gd name="T18" fmla="*/ 4202 w 34"/>
                <a:gd name="T19" fmla="*/ 3225 h 63"/>
                <a:gd name="T20" fmla="*/ 4202 w 34"/>
                <a:gd name="T21" fmla="*/ 0 h 63"/>
                <a:gd name="T22" fmla="*/ 0 w 34"/>
                <a:gd name="T23" fmla="*/ 0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63"/>
                <a:gd name="T38" fmla="*/ 34 w 34"/>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63">
                  <a:moveTo>
                    <a:pt x="0" y="0"/>
                  </a:moveTo>
                  <a:lnTo>
                    <a:pt x="0" y="0"/>
                  </a:lnTo>
                  <a:lnTo>
                    <a:pt x="17" y="15"/>
                  </a:lnTo>
                  <a:lnTo>
                    <a:pt x="0" y="30"/>
                  </a:lnTo>
                  <a:lnTo>
                    <a:pt x="0" y="48"/>
                  </a:lnTo>
                  <a:lnTo>
                    <a:pt x="0" y="63"/>
                  </a:lnTo>
                  <a:lnTo>
                    <a:pt x="17" y="63"/>
                  </a:lnTo>
                  <a:lnTo>
                    <a:pt x="17" y="30"/>
                  </a:lnTo>
                  <a:lnTo>
                    <a:pt x="34" y="30"/>
                  </a:lnTo>
                  <a:lnTo>
                    <a:pt x="17" y="15"/>
                  </a:lnTo>
                  <a:lnTo>
                    <a:pt x="17" y="0"/>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59" name="Freeform 147">
              <a:extLst>
                <a:ext uri="{FF2B5EF4-FFF2-40B4-BE49-F238E27FC236}">
                  <a16:creationId xmlns:a16="http://schemas.microsoft.com/office/drawing/2014/main" id="{F2D0D654-9E71-44CA-881F-F29D14279E6E}"/>
                </a:ext>
              </a:extLst>
            </p:cNvPr>
            <p:cNvSpPr>
              <a:spLocks/>
            </p:cNvSpPr>
            <p:nvPr/>
          </p:nvSpPr>
          <p:spPr bwMode="auto">
            <a:xfrm>
              <a:off x="10017919" y="9279803"/>
              <a:ext cx="92175" cy="65639"/>
            </a:xfrm>
            <a:custGeom>
              <a:avLst/>
              <a:gdLst>
                <a:gd name="T0" fmla="*/ 2922 w 251"/>
                <a:gd name="T1" fmla="*/ 5543 h 175"/>
                <a:gd name="T2" fmla="*/ 2922 w 251"/>
                <a:gd name="T3" fmla="*/ 5543 h 175"/>
                <a:gd name="T4" fmla="*/ 4592 w 251"/>
                <a:gd name="T5" fmla="*/ 4264 h 175"/>
                <a:gd name="T6" fmla="*/ 5427 w 251"/>
                <a:gd name="T7" fmla="*/ 3411 h 175"/>
                <a:gd name="T8" fmla="*/ 7096 w 251"/>
                <a:gd name="T9" fmla="*/ 2558 h 175"/>
                <a:gd name="T10" fmla="*/ 7096 w 251"/>
                <a:gd name="T11" fmla="*/ 0 h 175"/>
                <a:gd name="T12" fmla="*/ 5427 w 251"/>
                <a:gd name="T13" fmla="*/ 0 h 175"/>
                <a:gd name="T14" fmla="*/ 5427 w 251"/>
                <a:gd name="T15" fmla="*/ 853 h 175"/>
                <a:gd name="T16" fmla="*/ 4592 w 251"/>
                <a:gd name="T17" fmla="*/ 0 h 175"/>
                <a:gd name="T18" fmla="*/ 835 w 251"/>
                <a:gd name="T19" fmla="*/ 0 h 175"/>
                <a:gd name="T20" fmla="*/ 0 w 251"/>
                <a:gd name="T21" fmla="*/ 1705 h 175"/>
                <a:gd name="T22" fmla="*/ 835 w 251"/>
                <a:gd name="T23" fmla="*/ 3411 h 175"/>
                <a:gd name="T24" fmla="*/ 835 w 251"/>
                <a:gd name="T25" fmla="*/ 4264 h 175"/>
                <a:gd name="T26" fmla="*/ 835 w 251"/>
                <a:gd name="T27" fmla="*/ 5543 h 175"/>
                <a:gd name="T28" fmla="*/ 2922 w 251"/>
                <a:gd name="T29" fmla="*/ 5543 h 1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1"/>
                <a:gd name="T46" fmla="*/ 0 h 175"/>
                <a:gd name="T47" fmla="*/ 251 w 251"/>
                <a:gd name="T48" fmla="*/ 175 h 1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1" h="175">
                  <a:moveTo>
                    <a:pt x="94" y="175"/>
                  </a:moveTo>
                  <a:lnTo>
                    <a:pt x="94" y="175"/>
                  </a:lnTo>
                  <a:lnTo>
                    <a:pt x="157" y="146"/>
                  </a:lnTo>
                  <a:lnTo>
                    <a:pt x="188" y="117"/>
                  </a:lnTo>
                  <a:lnTo>
                    <a:pt x="251" y="89"/>
                  </a:lnTo>
                  <a:lnTo>
                    <a:pt x="251" y="0"/>
                  </a:lnTo>
                  <a:lnTo>
                    <a:pt x="188" y="0"/>
                  </a:lnTo>
                  <a:lnTo>
                    <a:pt x="188" y="31"/>
                  </a:lnTo>
                  <a:lnTo>
                    <a:pt x="157" y="0"/>
                  </a:lnTo>
                  <a:lnTo>
                    <a:pt x="30" y="0"/>
                  </a:lnTo>
                  <a:lnTo>
                    <a:pt x="0" y="60"/>
                  </a:lnTo>
                  <a:lnTo>
                    <a:pt x="30" y="117"/>
                  </a:lnTo>
                  <a:lnTo>
                    <a:pt x="30" y="146"/>
                  </a:lnTo>
                  <a:lnTo>
                    <a:pt x="30" y="175"/>
                  </a:lnTo>
                  <a:lnTo>
                    <a:pt x="94" y="175"/>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60" name="Freeform 148">
              <a:extLst>
                <a:ext uri="{FF2B5EF4-FFF2-40B4-BE49-F238E27FC236}">
                  <a16:creationId xmlns:a16="http://schemas.microsoft.com/office/drawing/2014/main" id="{5E6B61E6-DD8A-4355-A889-D4DD41E3874A}"/>
                </a:ext>
              </a:extLst>
            </p:cNvPr>
            <p:cNvSpPr>
              <a:spLocks/>
            </p:cNvSpPr>
            <p:nvPr/>
          </p:nvSpPr>
          <p:spPr bwMode="auto">
            <a:xfrm>
              <a:off x="9735812" y="9056349"/>
              <a:ext cx="97761" cy="100555"/>
            </a:xfrm>
            <a:custGeom>
              <a:avLst/>
              <a:gdLst>
                <a:gd name="T0" fmla="*/ 27781 w 140"/>
                <a:gd name="T1" fmla="*/ 26194 h 144"/>
                <a:gd name="T2" fmla="*/ 27781 w 140"/>
                <a:gd name="T3" fmla="*/ 26194 h 144"/>
                <a:gd name="T4" fmla="*/ 23812 w 140"/>
                <a:gd name="T5" fmla="*/ 15875 h 144"/>
                <a:gd name="T6" fmla="*/ 23812 w 140"/>
                <a:gd name="T7" fmla="*/ 12700 h 144"/>
                <a:gd name="T8" fmla="*/ 20637 w 140"/>
                <a:gd name="T9" fmla="*/ 15875 h 144"/>
                <a:gd name="T10" fmla="*/ 17462 w 140"/>
                <a:gd name="T11" fmla="*/ 15875 h 144"/>
                <a:gd name="T12" fmla="*/ 17462 w 140"/>
                <a:gd name="T13" fmla="*/ 12700 h 144"/>
                <a:gd name="T14" fmla="*/ 23812 w 140"/>
                <a:gd name="T15" fmla="*/ 7144 h 144"/>
                <a:gd name="T16" fmla="*/ 10319 w 140"/>
                <a:gd name="T17" fmla="*/ 7144 h 144"/>
                <a:gd name="T18" fmla="*/ 10319 w 140"/>
                <a:gd name="T19" fmla="*/ 0 h 144"/>
                <a:gd name="T20" fmla="*/ 7144 w 140"/>
                <a:gd name="T21" fmla="*/ 0 h 144"/>
                <a:gd name="T22" fmla="*/ 3175 w 140"/>
                <a:gd name="T23" fmla="*/ 0 h 144"/>
                <a:gd name="T24" fmla="*/ 3175 w 140"/>
                <a:gd name="T25" fmla="*/ 3175 h 144"/>
                <a:gd name="T26" fmla="*/ 0 w 140"/>
                <a:gd name="T27" fmla="*/ 9525 h 144"/>
                <a:gd name="T28" fmla="*/ 3175 w 140"/>
                <a:gd name="T29" fmla="*/ 9525 h 144"/>
                <a:gd name="T30" fmla="*/ 7144 w 140"/>
                <a:gd name="T31" fmla="*/ 26194 h 144"/>
                <a:gd name="T32" fmla="*/ 14287 w 140"/>
                <a:gd name="T33" fmla="*/ 26194 h 144"/>
                <a:gd name="T34" fmla="*/ 20637 w 140"/>
                <a:gd name="T35" fmla="*/ 19050 h 144"/>
                <a:gd name="T36" fmla="*/ 23812 w 140"/>
                <a:gd name="T37" fmla="*/ 28575 h 144"/>
                <a:gd name="T38" fmla="*/ 27781 w 140"/>
                <a:gd name="T39" fmla="*/ 26194 h 1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0"/>
                <a:gd name="T61" fmla="*/ 0 h 144"/>
                <a:gd name="T62" fmla="*/ 140 w 140"/>
                <a:gd name="T63" fmla="*/ 144 h 1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0" h="144">
                  <a:moveTo>
                    <a:pt x="140" y="129"/>
                  </a:moveTo>
                  <a:lnTo>
                    <a:pt x="140" y="129"/>
                  </a:lnTo>
                  <a:lnTo>
                    <a:pt x="123" y="81"/>
                  </a:lnTo>
                  <a:lnTo>
                    <a:pt x="123" y="64"/>
                  </a:lnTo>
                  <a:lnTo>
                    <a:pt x="105" y="81"/>
                  </a:lnTo>
                  <a:lnTo>
                    <a:pt x="88" y="81"/>
                  </a:lnTo>
                  <a:lnTo>
                    <a:pt x="88" y="64"/>
                  </a:lnTo>
                  <a:lnTo>
                    <a:pt x="123" y="33"/>
                  </a:lnTo>
                  <a:lnTo>
                    <a:pt x="52" y="33"/>
                  </a:lnTo>
                  <a:lnTo>
                    <a:pt x="52" y="0"/>
                  </a:lnTo>
                  <a:lnTo>
                    <a:pt x="34" y="0"/>
                  </a:lnTo>
                  <a:lnTo>
                    <a:pt x="17" y="0"/>
                  </a:lnTo>
                  <a:lnTo>
                    <a:pt x="17" y="16"/>
                  </a:lnTo>
                  <a:lnTo>
                    <a:pt x="0" y="48"/>
                  </a:lnTo>
                  <a:lnTo>
                    <a:pt x="17" y="48"/>
                  </a:lnTo>
                  <a:lnTo>
                    <a:pt x="34" y="129"/>
                  </a:lnTo>
                  <a:lnTo>
                    <a:pt x="69" y="129"/>
                  </a:lnTo>
                  <a:lnTo>
                    <a:pt x="105" y="96"/>
                  </a:lnTo>
                  <a:lnTo>
                    <a:pt x="123" y="144"/>
                  </a:lnTo>
                  <a:lnTo>
                    <a:pt x="140" y="129"/>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61" name="Freeform 149">
              <a:extLst>
                <a:ext uri="{FF2B5EF4-FFF2-40B4-BE49-F238E27FC236}">
                  <a16:creationId xmlns:a16="http://schemas.microsoft.com/office/drawing/2014/main" id="{DBE41A42-8E53-43D4-B662-C101534B87AD}"/>
                </a:ext>
              </a:extLst>
            </p:cNvPr>
            <p:cNvSpPr>
              <a:spLocks/>
            </p:cNvSpPr>
            <p:nvPr/>
          </p:nvSpPr>
          <p:spPr bwMode="auto">
            <a:xfrm>
              <a:off x="9822399" y="9022832"/>
              <a:ext cx="167591" cy="346351"/>
            </a:xfrm>
            <a:custGeom>
              <a:avLst/>
              <a:gdLst>
                <a:gd name="T0" fmla="*/ 34131 w 240"/>
                <a:gd name="T1" fmla="*/ 98624 h 495"/>
                <a:gd name="T2" fmla="*/ 34131 w 240"/>
                <a:gd name="T3" fmla="*/ 98624 h 495"/>
                <a:gd name="T4" fmla="*/ 41275 w 240"/>
                <a:gd name="T5" fmla="*/ 85898 h 495"/>
                <a:gd name="T6" fmla="*/ 38100 w 240"/>
                <a:gd name="T7" fmla="*/ 76354 h 495"/>
                <a:gd name="T8" fmla="*/ 34131 w 240"/>
                <a:gd name="T9" fmla="*/ 69991 h 495"/>
                <a:gd name="T10" fmla="*/ 34131 w 240"/>
                <a:gd name="T11" fmla="*/ 64424 h 495"/>
                <a:gd name="T12" fmla="*/ 30956 w 240"/>
                <a:gd name="T13" fmla="*/ 54879 h 495"/>
                <a:gd name="T14" fmla="*/ 30956 w 240"/>
                <a:gd name="T15" fmla="*/ 47721 h 495"/>
                <a:gd name="T16" fmla="*/ 44450 w 240"/>
                <a:gd name="T17" fmla="*/ 41358 h 495"/>
                <a:gd name="T18" fmla="*/ 47625 w 240"/>
                <a:gd name="T19" fmla="*/ 35791 h 495"/>
                <a:gd name="T20" fmla="*/ 44450 w 240"/>
                <a:gd name="T21" fmla="*/ 35791 h 495"/>
                <a:gd name="T22" fmla="*/ 38100 w 240"/>
                <a:gd name="T23" fmla="*/ 31814 h 495"/>
                <a:gd name="T24" fmla="*/ 38100 w 240"/>
                <a:gd name="T25" fmla="*/ 28633 h 495"/>
                <a:gd name="T26" fmla="*/ 38100 w 240"/>
                <a:gd name="T27" fmla="*/ 26247 h 495"/>
                <a:gd name="T28" fmla="*/ 34131 w 240"/>
                <a:gd name="T29" fmla="*/ 22270 h 495"/>
                <a:gd name="T30" fmla="*/ 30956 w 240"/>
                <a:gd name="T31" fmla="*/ 22270 h 495"/>
                <a:gd name="T32" fmla="*/ 34131 w 240"/>
                <a:gd name="T33" fmla="*/ 7158 h 495"/>
                <a:gd name="T34" fmla="*/ 30956 w 240"/>
                <a:gd name="T35" fmla="*/ 0 h 495"/>
                <a:gd name="T36" fmla="*/ 27781 w 240"/>
                <a:gd name="T37" fmla="*/ 0 h 495"/>
                <a:gd name="T38" fmla="*/ 27781 w 240"/>
                <a:gd name="T39" fmla="*/ 7158 h 495"/>
                <a:gd name="T40" fmla="*/ 20638 w 240"/>
                <a:gd name="T41" fmla="*/ 7158 h 495"/>
                <a:gd name="T42" fmla="*/ 17463 w 240"/>
                <a:gd name="T43" fmla="*/ 9544 h 495"/>
                <a:gd name="T44" fmla="*/ 10319 w 240"/>
                <a:gd name="T45" fmla="*/ 22270 h 495"/>
                <a:gd name="T46" fmla="*/ 7144 w 240"/>
                <a:gd name="T47" fmla="*/ 26247 h 495"/>
                <a:gd name="T48" fmla="*/ 3969 w 240"/>
                <a:gd name="T49" fmla="*/ 31814 h 495"/>
                <a:gd name="T50" fmla="*/ 3969 w 240"/>
                <a:gd name="T51" fmla="*/ 35791 h 495"/>
                <a:gd name="T52" fmla="*/ 0 w 240"/>
                <a:gd name="T53" fmla="*/ 38177 h 495"/>
                <a:gd name="T54" fmla="*/ 7144 w 240"/>
                <a:gd name="T55" fmla="*/ 45335 h 495"/>
                <a:gd name="T56" fmla="*/ 10319 w 240"/>
                <a:gd name="T57" fmla="*/ 50903 h 495"/>
                <a:gd name="T58" fmla="*/ 14288 w 240"/>
                <a:gd name="T59" fmla="*/ 60447 h 495"/>
                <a:gd name="T60" fmla="*/ 10319 w 240"/>
                <a:gd name="T61" fmla="*/ 64424 h 495"/>
                <a:gd name="T62" fmla="*/ 17463 w 240"/>
                <a:gd name="T63" fmla="*/ 66810 h 495"/>
                <a:gd name="T64" fmla="*/ 23813 w 240"/>
                <a:gd name="T65" fmla="*/ 60447 h 495"/>
                <a:gd name="T66" fmla="*/ 27781 w 240"/>
                <a:gd name="T67" fmla="*/ 64424 h 495"/>
                <a:gd name="T68" fmla="*/ 34131 w 240"/>
                <a:gd name="T69" fmla="*/ 83512 h 495"/>
                <a:gd name="T70" fmla="*/ 34131 w 240"/>
                <a:gd name="T71" fmla="*/ 98624 h 4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0"/>
                <a:gd name="T109" fmla="*/ 0 h 495"/>
                <a:gd name="T110" fmla="*/ 240 w 240"/>
                <a:gd name="T111" fmla="*/ 495 h 4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0" h="495">
                  <a:moveTo>
                    <a:pt x="172" y="495"/>
                  </a:moveTo>
                  <a:lnTo>
                    <a:pt x="172" y="495"/>
                  </a:lnTo>
                  <a:lnTo>
                    <a:pt x="205" y="432"/>
                  </a:lnTo>
                  <a:lnTo>
                    <a:pt x="190" y="384"/>
                  </a:lnTo>
                  <a:lnTo>
                    <a:pt x="172" y="351"/>
                  </a:lnTo>
                  <a:lnTo>
                    <a:pt x="172" y="321"/>
                  </a:lnTo>
                  <a:lnTo>
                    <a:pt x="155" y="273"/>
                  </a:lnTo>
                  <a:lnTo>
                    <a:pt x="155" y="240"/>
                  </a:lnTo>
                  <a:lnTo>
                    <a:pt x="222" y="208"/>
                  </a:lnTo>
                  <a:lnTo>
                    <a:pt x="240" y="177"/>
                  </a:lnTo>
                  <a:lnTo>
                    <a:pt x="222" y="177"/>
                  </a:lnTo>
                  <a:lnTo>
                    <a:pt x="190" y="160"/>
                  </a:lnTo>
                  <a:lnTo>
                    <a:pt x="190" y="144"/>
                  </a:lnTo>
                  <a:lnTo>
                    <a:pt x="190" y="129"/>
                  </a:lnTo>
                  <a:lnTo>
                    <a:pt x="172" y="112"/>
                  </a:lnTo>
                  <a:lnTo>
                    <a:pt x="155" y="112"/>
                  </a:lnTo>
                  <a:lnTo>
                    <a:pt x="172" y="33"/>
                  </a:lnTo>
                  <a:lnTo>
                    <a:pt x="155" y="0"/>
                  </a:lnTo>
                  <a:lnTo>
                    <a:pt x="138" y="0"/>
                  </a:lnTo>
                  <a:lnTo>
                    <a:pt x="138" y="33"/>
                  </a:lnTo>
                  <a:lnTo>
                    <a:pt x="103" y="33"/>
                  </a:lnTo>
                  <a:lnTo>
                    <a:pt x="86" y="48"/>
                  </a:lnTo>
                  <a:lnTo>
                    <a:pt x="51" y="112"/>
                  </a:lnTo>
                  <a:lnTo>
                    <a:pt x="34" y="129"/>
                  </a:lnTo>
                  <a:lnTo>
                    <a:pt x="17" y="160"/>
                  </a:lnTo>
                  <a:lnTo>
                    <a:pt x="17" y="177"/>
                  </a:lnTo>
                  <a:lnTo>
                    <a:pt x="0" y="192"/>
                  </a:lnTo>
                  <a:lnTo>
                    <a:pt x="34" y="225"/>
                  </a:lnTo>
                  <a:lnTo>
                    <a:pt x="51" y="256"/>
                  </a:lnTo>
                  <a:lnTo>
                    <a:pt x="69" y="304"/>
                  </a:lnTo>
                  <a:lnTo>
                    <a:pt x="51" y="321"/>
                  </a:lnTo>
                  <a:lnTo>
                    <a:pt x="86" y="336"/>
                  </a:lnTo>
                  <a:lnTo>
                    <a:pt x="121" y="304"/>
                  </a:lnTo>
                  <a:lnTo>
                    <a:pt x="138" y="321"/>
                  </a:lnTo>
                  <a:lnTo>
                    <a:pt x="172" y="417"/>
                  </a:lnTo>
                  <a:lnTo>
                    <a:pt x="172" y="495"/>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62" name="Freeform 150">
              <a:extLst>
                <a:ext uri="{FF2B5EF4-FFF2-40B4-BE49-F238E27FC236}">
                  <a16:creationId xmlns:a16="http://schemas.microsoft.com/office/drawing/2014/main" id="{92FBC53D-E215-4C0B-9557-53C4E83F0E59}"/>
                </a:ext>
              </a:extLst>
            </p:cNvPr>
            <p:cNvSpPr>
              <a:spLocks/>
            </p:cNvSpPr>
            <p:nvPr/>
          </p:nvSpPr>
          <p:spPr bwMode="auto">
            <a:xfrm>
              <a:off x="9978818" y="9134557"/>
              <a:ext cx="132675" cy="156416"/>
            </a:xfrm>
            <a:custGeom>
              <a:avLst/>
              <a:gdLst>
                <a:gd name="T0" fmla="*/ 38100 w 190"/>
                <a:gd name="T1" fmla="*/ 42069 h 224"/>
                <a:gd name="T2" fmla="*/ 38100 w 190"/>
                <a:gd name="T3" fmla="*/ 42069 h 224"/>
                <a:gd name="T4" fmla="*/ 38100 w 190"/>
                <a:gd name="T5" fmla="*/ 34925 h 224"/>
                <a:gd name="T6" fmla="*/ 30956 w 190"/>
                <a:gd name="T7" fmla="*/ 28575 h 224"/>
                <a:gd name="T8" fmla="*/ 30956 w 190"/>
                <a:gd name="T9" fmla="*/ 25400 h 224"/>
                <a:gd name="T10" fmla="*/ 17463 w 190"/>
                <a:gd name="T11" fmla="*/ 15875 h 224"/>
                <a:gd name="T12" fmla="*/ 23813 w 190"/>
                <a:gd name="T13" fmla="*/ 13494 h 224"/>
                <a:gd name="T14" fmla="*/ 20638 w 190"/>
                <a:gd name="T15" fmla="*/ 9525 h 224"/>
                <a:gd name="T16" fmla="*/ 14288 w 190"/>
                <a:gd name="T17" fmla="*/ 6350 h 224"/>
                <a:gd name="T18" fmla="*/ 10319 w 190"/>
                <a:gd name="T19" fmla="*/ 0 h 224"/>
                <a:gd name="T20" fmla="*/ 7144 w 190"/>
                <a:gd name="T21" fmla="*/ 0 h 224"/>
                <a:gd name="T22" fmla="*/ 7144 w 190"/>
                <a:gd name="T23" fmla="*/ 6350 h 224"/>
                <a:gd name="T24" fmla="*/ 3969 w 190"/>
                <a:gd name="T25" fmla="*/ 6350 h 224"/>
                <a:gd name="T26" fmla="*/ 3969 w 190"/>
                <a:gd name="T27" fmla="*/ 3969 h 224"/>
                <a:gd name="T28" fmla="*/ 0 w 190"/>
                <a:gd name="T29" fmla="*/ 9525 h 224"/>
                <a:gd name="T30" fmla="*/ 0 w 190"/>
                <a:gd name="T31" fmla="*/ 13494 h 224"/>
                <a:gd name="T32" fmla="*/ 3969 w 190"/>
                <a:gd name="T33" fmla="*/ 15875 h 224"/>
                <a:gd name="T34" fmla="*/ 3969 w 190"/>
                <a:gd name="T35" fmla="*/ 25400 h 224"/>
                <a:gd name="T36" fmla="*/ 10319 w 190"/>
                <a:gd name="T37" fmla="*/ 22225 h 224"/>
                <a:gd name="T38" fmla="*/ 17463 w 190"/>
                <a:gd name="T39" fmla="*/ 19050 h 224"/>
                <a:gd name="T40" fmla="*/ 20638 w 190"/>
                <a:gd name="T41" fmla="*/ 25400 h 224"/>
                <a:gd name="T42" fmla="*/ 23813 w 190"/>
                <a:gd name="T43" fmla="*/ 32544 h 224"/>
                <a:gd name="T44" fmla="*/ 27781 w 190"/>
                <a:gd name="T45" fmla="*/ 34925 h 224"/>
                <a:gd name="T46" fmla="*/ 27781 w 190"/>
                <a:gd name="T47" fmla="*/ 42069 h 224"/>
                <a:gd name="T48" fmla="*/ 30956 w 190"/>
                <a:gd name="T49" fmla="*/ 44450 h 224"/>
                <a:gd name="T50" fmla="*/ 30956 w 190"/>
                <a:gd name="T51" fmla="*/ 42069 h 224"/>
                <a:gd name="T52" fmla="*/ 38100 w 190"/>
                <a:gd name="T53" fmla="*/ 42069 h 2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0"/>
                <a:gd name="T82" fmla="*/ 0 h 224"/>
                <a:gd name="T83" fmla="*/ 190 w 190"/>
                <a:gd name="T84" fmla="*/ 224 h 2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0" h="224">
                  <a:moveTo>
                    <a:pt x="190" y="209"/>
                  </a:moveTo>
                  <a:lnTo>
                    <a:pt x="190" y="209"/>
                  </a:lnTo>
                  <a:lnTo>
                    <a:pt x="190" y="176"/>
                  </a:lnTo>
                  <a:lnTo>
                    <a:pt x="156" y="144"/>
                  </a:lnTo>
                  <a:lnTo>
                    <a:pt x="156" y="128"/>
                  </a:lnTo>
                  <a:lnTo>
                    <a:pt x="87" y="80"/>
                  </a:lnTo>
                  <a:lnTo>
                    <a:pt x="121" y="65"/>
                  </a:lnTo>
                  <a:lnTo>
                    <a:pt x="104" y="48"/>
                  </a:lnTo>
                  <a:lnTo>
                    <a:pt x="69" y="32"/>
                  </a:lnTo>
                  <a:lnTo>
                    <a:pt x="52" y="0"/>
                  </a:lnTo>
                  <a:lnTo>
                    <a:pt x="35" y="0"/>
                  </a:lnTo>
                  <a:lnTo>
                    <a:pt x="35" y="32"/>
                  </a:lnTo>
                  <a:lnTo>
                    <a:pt x="18" y="32"/>
                  </a:lnTo>
                  <a:lnTo>
                    <a:pt x="18" y="17"/>
                  </a:lnTo>
                  <a:lnTo>
                    <a:pt x="0" y="48"/>
                  </a:lnTo>
                  <a:lnTo>
                    <a:pt x="0" y="65"/>
                  </a:lnTo>
                  <a:lnTo>
                    <a:pt x="18" y="80"/>
                  </a:lnTo>
                  <a:lnTo>
                    <a:pt x="18" y="128"/>
                  </a:lnTo>
                  <a:lnTo>
                    <a:pt x="52" y="113"/>
                  </a:lnTo>
                  <a:lnTo>
                    <a:pt x="87" y="96"/>
                  </a:lnTo>
                  <a:lnTo>
                    <a:pt x="104" y="128"/>
                  </a:lnTo>
                  <a:lnTo>
                    <a:pt x="121" y="161"/>
                  </a:lnTo>
                  <a:lnTo>
                    <a:pt x="138" y="176"/>
                  </a:lnTo>
                  <a:lnTo>
                    <a:pt x="138" y="209"/>
                  </a:lnTo>
                  <a:lnTo>
                    <a:pt x="156" y="224"/>
                  </a:lnTo>
                  <a:lnTo>
                    <a:pt x="156" y="209"/>
                  </a:lnTo>
                  <a:lnTo>
                    <a:pt x="190" y="209"/>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63" name="Freeform 151">
              <a:extLst>
                <a:ext uri="{FF2B5EF4-FFF2-40B4-BE49-F238E27FC236}">
                  <a16:creationId xmlns:a16="http://schemas.microsoft.com/office/drawing/2014/main" id="{753C7AC1-91D4-4ECA-A000-E3B5D0E2F48B}"/>
                </a:ext>
              </a:extLst>
            </p:cNvPr>
            <p:cNvSpPr>
              <a:spLocks/>
            </p:cNvSpPr>
            <p:nvPr/>
          </p:nvSpPr>
          <p:spPr bwMode="auto">
            <a:xfrm>
              <a:off x="10015127" y="9123384"/>
              <a:ext cx="132675" cy="256971"/>
            </a:xfrm>
            <a:custGeom>
              <a:avLst/>
              <a:gdLst>
                <a:gd name="T0" fmla="*/ 0 w 190"/>
                <a:gd name="T1" fmla="*/ 3166 h 369"/>
                <a:gd name="T2" fmla="*/ 0 w 190"/>
                <a:gd name="T3" fmla="*/ 3166 h 369"/>
                <a:gd name="T4" fmla="*/ 0 w 190"/>
                <a:gd name="T5" fmla="*/ 0 h 369"/>
                <a:gd name="T6" fmla="*/ 3969 w 190"/>
                <a:gd name="T7" fmla="*/ 3166 h 369"/>
                <a:gd name="T8" fmla="*/ 17463 w 190"/>
                <a:gd name="T9" fmla="*/ 0 h 369"/>
                <a:gd name="T10" fmla="*/ 23813 w 190"/>
                <a:gd name="T11" fmla="*/ 0 h 369"/>
                <a:gd name="T12" fmla="*/ 23813 w 190"/>
                <a:gd name="T13" fmla="*/ 6333 h 369"/>
                <a:gd name="T14" fmla="*/ 30956 w 190"/>
                <a:gd name="T15" fmla="*/ 6333 h 369"/>
                <a:gd name="T16" fmla="*/ 23813 w 190"/>
                <a:gd name="T17" fmla="*/ 9499 h 369"/>
                <a:gd name="T18" fmla="*/ 20638 w 190"/>
                <a:gd name="T19" fmla="*/ 15832 h 369"/>
                <a:gd name="T20" fmla="*/ 17463 w 190"/>
                <a:gd name="T21" fmla="*/ 18998 h 369"/>
                <a:gd name="T22" fmla="*/ 34925 w 190"/>
                <a:gd name="T23" fmla="*/ 40372 h 369"/>
                <a:gd name="T24" fmla="*/ 38100 w 190"/>
                <a:gd name="T25" fmla="*/ 47496 h 369"/>
                <a:gd name="T26" fmla="*/ 34925 w 190"/>
                <a:gd name="T27" fmla="*/ 59370 h 369"/>
                <a:gd name="T28" fmla="*/ 27781 w 190"/>
                <a:gd name="T29" fmla="*/ 63328 h 369"/>
                <a:gd name="T30" fmla="*/ 23813 w 190"/>
                <a:gd name="T31" fmla="*/ 63328 h 369"/>
                <a:gd name="T32" fmla="*/ 20638 w 190"/>
                <a:gd name="T33" fmla="*/ 68869 h 369"/>
                <a:gd name="T34" fmla="*/ 14288 w 190"/>
                <a:gd name="T35" fmla="*/ 72827 h 369"/>
                <a:gd name="T36" fmla="*/ 14288 w 190"/>
                <a:gd name="T37" fmla="*/ 66494 h 369"/>
                <a:gd name="T38" fmla="*/ 10319 w 190"/>
                <a:gd name="T39" fmla="*/ 63328 h 369"/>
                <a:gd name="T40" fmla="*/ 17463 w 190"/>
                <a:gd name="T41" fmla="*/ 59370 h 369"/>
                <a:gd name="T42" fmla="*/ 20638 w 190"/>
                <a:gd name="T43" fmla="*/ 56995 h 369"/>
                <a:gd name="T44" fmla="*/ 27781 w 190"/>
                <a:gd name="T45" fmla="*/ 53829 h 369"/>
                <a:gd name="T46" fmla="*/ 27781 w 190"/>
                <a:gd name="T47" fmla="*/ 44330 h 369"/>
                <a:gd name="T48" fmla="*/ 27781 w 190"/>
                <a:gd name="T49" fmla="*/ 37997 h 369"/>
                <a:gd name="T50" fmla="*/ 20638 w 190"/>
                <a:gd name="T51" fmla="*/ 31664 h 369"/>
                <a:gd name="T52" fmla="*/ 20638 w 190"/>
                <a:gd name="T53" fmla="*/ 28498 h 369"/>
                <a:gd name="T54" fmla="*/ 7144 w 190"/>
                <a:gd name="T55" fmla="*/ 18998 h 369"/>
                <a:gd name="T56" fmla="*/ 14288 w 190"/>
                <a:gd name="T57" fmla="*/ 15832 h 369"/>
                <a:gd name="T58" fmla="*/ 10319 w 190"/>
                <a:gd name="T59" fmla="*/ 12666 h 369"/>
                <a:gd name="T60" fmla="*/ 3969 w 190"/>
                <a:gd name="T61" fmla="*/ 9499 h 369"/>
                <a:gd name="T62" fmla="*/ 0 w 190"/>
                <a:gd name="T63" fmla="*/ 3166 h 3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0"/>
                <a:gd name="T97" fmla="*/ 0 h 369"/>
                <a:gd name="T98" fmla="*/ 190 w 190"/>
                <a:gd name="T99" fmla="*/ 369 h 3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0" h="369">
                  <a:moveTo>
                    <a:pt x="0" y="16"/>
                  </a:moveTo>
                  <a:lnTo>
                    <a:pt x="0" y="16"/>
                  </a:lnTo>
                  <a:lnTo>
                    <a:pt x="0" y="0"/>
                  </a:lnTo>
                  <a:lnTo>
                    <a:pt x="17" y="16"/>
                  </a:lnTo>
                  <a:lnTo>
                    <a:pt x="86" y="0"/>
                  </a:lnTo>
                  <a:lnTo>
                    <a:pt x="121" y="0"/>
                  </a:lnTo>
                  <a:lnTo>
                    <a:pt x="121" y="33"/>
                  </a:lnTo>
                  <a:lnTo>
                    <a:pt x="156" y="33"/>
                  </a:lnTo>
                  <a:lnTo>
                    <a:pt x="121" y="48"/>
                  </a:lnTo>
                  <a:lnTo>
                    <a:pt x="104" y="81"/>
                  </a:lnTo>
                  <a:lnTo>
                    <a:pt x="86" y="96"/>
                  </a:lnTo>
                  <a:lnTo>
                    <a:pt x="173" y="207"/>
                  </a:lnTo>
                  <a:lnTo>
                    <a:pt x="190" y="240"/>
                  </a:lnTo>
                  <a:lnTo>
                    <a:pt x="173" y="303"/>
                  </a:lnTo>
                  <a:lnTo>
                    <a:pt x="138" y="321"/>
                  </a:lnTo>
                  <a:lnTo>
                    <a:pt x="121" y="321"/>
                  </a:lnTo>
                  <a:lnTo>
                    <a:pt x="104" y="351"/>
                  </a:lnTo>
                  <a:lnTo>
                    <a:pt x="69" y="369"/>
                  </a:lnTo>
                  <a:lnTo>
                    <a:pt x="69" y="336"/>
                  </a:lnTo>
                  <a:lnTo>
                    <a:pt x="52" y="321"/>
                  </a:lnTo>
                  <a:lnTo>
                    <a:pt x="86" y="303"/>
                  </a:lnTo>
                  <a:lnTo>
                    <a:pt x="104" y="288"/>
                  </a:lnTo>
                  <a:lnTo>
                    <a:pt x="138" y="273"/>
                  </a:lnTo>
                  <a:lnTo>
                    <a:pt x="138" y="225"/>
                  </a:lnTo>
                  <a:lnTo>
                    <a:pt x="138" y="192"/>
                  </a:lnTo>
                  <a:lnTo>
                    <a:pt x="104" y="160"/>
                  </a:lnTo>
                  <a:lnTo>
                    <a:pt x="104" y="144"/>
                  </a:lnTo>
                  <a:lnTo>
                    <a:pt x="35" y="96"/>
                  </a:lnTo>
                  <a:lnTo>
                    <a:pt x="69" y="81"/>
                  </a:lnTo>
                  <a:lnTo>
                    <a:pt x="52" y="64"/>
                  </a:lnTo>
                  <a:lnTo>
                    <a:pt x="17" y="48"/>
                  </a:lnTo>
                  <a:lnTo>
                    <a:pt x="0" y="16"/>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64" name="Freeform 152">
              <a:extLst>
                <a:ext uri="{FF2B5EF4-FFF2-40B4-BE49-F238E27FC236}">
                  <a16:creationId xmlns:a16="http://schemas.microsoft.com/office/drawing/2014/main" id="{8E47BD1E-69F7-4C21-8EEF-ACF75440F7AF}"/>
                </a:ext>
              </a:extLst>
            </p:cNvPr>
            <p:cNvSpPr>
              <a:spLocks/>
            </p:cNvSpPr>
            <p:nvPr/>
          </p:nvSpPr>
          <p:spPr bwMode="auto">
            <a:xfrm>
              <a:off x="9978818" y="9413872"/>
              <a:ext cx="72621" cy="100555"/>
            </a:xfrm>
            <a:custGeom>
              <a:avLst/>
              <a:gdLst>
                <a:gd name="T0" fmla="*/ 10319 w 104"/>
                <a:gd name="T1" fmla="*/ 2381 h 144"/>
                <a:gd name="T2" fmla="*/ 10319 w 104"/>
                <a:gd name="T3" fmla="*/ 2381 h 144"/>
                <a:gd name="T4" fmla="*/ 7144 w 104"/>
                <a:gd name="T5" fmla="*/ 5556 h 144"/>
                <a:gd name="T6" fmla="*/ 3969 w 104"/>
                <a:gd name="T7" fmla="*/ 2381 h 144"/>
                <a:gd name="T8" fmla="*/ 0 w 104"/>
                <a:gd name="T9" fmla="*/ 0 h 144"/>
                <a:gd name="T10" fmla="*/ 0 w 104"/>
                <a:gd name="T11" fmla="*/ 2381 h 144"/>
                <a:gd name="T12" fmla="*/ 0 w 104"/>
                <a:gd name="T13" fmla="*/ 11906 h 144"/>
                <a:gd name="T14" fmla="*/ 7144 w 104"/>
                <a:gd name="T15" fmla="*/ 19050 h 144"/>
                <a:gd name="T16" fmla="*/ 17463 w 104"/>
                <a:gd name="T17" fmla="*/ 28575 h 144"/>
                <a:gd name="T18" fmla="*/ 20638 w 104"/>
                <a:gd name="T19" fmla="*/ 28575 h 144"/>
                <a:gd name="T20" fmla="*/ 17463 w 104"/>
                <a:gd name="T21" fmla="*/ 19050 h 144"/>
                <a:gd name="T22" fmla="*/ 17463 w 104"/>
                <a:gd name="T23" fmla="*/ 9525 h 144"/>
                <a:gd name="T24" fmla="*/ 10319 w 104"/>
                <a:gd name="T25" fmla="*/ 2381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144"/>
                <a:gd name="T41" fmla="*/ 104 w 104"/>
                <a:gd name="T42" fmla="*/ 144 h 1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144">
                  <a:moveTo>
                    <a:pt x="52" y="15"/>
                  </a:moveTo>
                  <a:lnTo>
                    <a:pt x="52" y="15"/>
                  </a:lnTo>
                  <a:lnTo>
                    <a:pt x="35" y="30"/>
                  </a:lnTo>
                  <a:lnTo>
                    <a:pt x="18" y="15"/>
                  </a:lnTo>
                  <a:lnTo>
                    <a:pt x="0" y="0"/>
                  </a:lnTo>
                  <a:lnTo>
                    <a:pt x="0" y="15"/>
                  </a:lnTo>
                  <a:lnTo>
                    <a:pt x="0" y="63"/>
                  </a:lnTo>
                  <a:lnTo>
                    <a:pt x="35" y="96"/>
                  </a:lnTo>
                  <a:lnTo>
                    <a:pt x="87" y="144"/>
                  </a:lnTo>
                  <a:lnTo>
                    <a:pt x="104" y="144"/>
                  </a:lnTo>
                  <a:lnTo>
                    <a:pt x="87" y="96"/>
                  </a:lnTo>
                  <a:lnTo>
                    <a:pt x="87" y="48"/>
                  </a:lnTo>
                  <a:lnTo>
                    <a:pt x="52" y="15"/>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65" name="Freeform 153">
              <a:extLst>
                <a:ext uri="{FF2B5EF4-FFF2-40B4-BE49-F238E27FC236}">
                  <a16:creationId xmlns:a16="http://schemas.microsoft.com/office/drawing/2014/main" id="{7A5B02DA-6F49-4B67-893C-134995E8C470}"/>
                </a:ext>
              </a:extLst>
            </p:cNvPr>
            <p:cNvSpPr>
              <a:spLocks/>
            </p:cNvSpPr>
            <p:nvPr/>
          </p:nvSpPr>
          <p:spPr bwMode="auto">
            <a:xfrm>
              <a:off x="9931332" y="9168073"/>
              <a:ext cx="143847" cy="268144"/>
            </a:xfrm>
            <a:custGeom>
              <a:avLst/>
              <a:gdLst>
                <a:gd name="T0" fmla="*/ 13429 w 207"/>
                <a:gd name="T1" fmla="*/ 0 h 383"/>
                <a:gd name="T2" fmla="*/ 13429 w 207"/>
                <a:gd name="T3" fmla="*/ 0 h 383"/>
                <a:gd name="T4" fmla="*/ 0 w 207"/>
                <a:gd name="T5" fmla="*/ 6367 h 383"/>
                <a:gd name="T6" fmla="*/ 0 w 207"/>
                <a:gd name="T7" fmla="*/ 13529 h 383"/>
                <a:gd name="T8" fmla="*/ 3160 w 207"/>
                <a:gd name="T9" fmla="*/ 23079 h 383"/>
                <a:gd name="T10" fmla="*/ 3160 w 207"/>
                <a:gd name="T11" fmla="*/ 28650 h 383"/>
                <a:gd name="T12" fmla="*/ 6319 w 207"/>
                <a:gd name="T13" fmla="*/ 35016 h 383"/>
                <a:gd name="T14" fmla="*/ 10269 w 207"/>
                <a:gd name="T15" fmla="*/ 44566 h 383"/>
                <a:gd name="T16" fmla="*/ 3160 w 207"/>
                <a:gd name="T17" fmla="*/ 57299 h 383"/>
                <a:gd name="T18" fmla="*/ 3160 w 207"/>
                <a:gd name="T19" fmla="*/ 61278 h 383"/>
                <a:gd name="T20" fmla="*/ 3160 w 207"/>
                <a:gd name="T21" fmla="*/ 63666 h 383"/>
                <a:gd name="T22" fmla="*/ 13429 w 207"/>
                <a:gd name="T23" fmla="*/ 73216 h 383"/>
                <a:gd name="T24" fmla="*/ 13429 w 207"/>
                <a:gd name="T25" fmla="*/ 70828 h 383"/>
                <a:gd name="T26" fmla="*/ 16588 w 207"/>
                <a:gd name="T27" fmla="*/ 73216 h 383"/>
                <a:gd name="T28" fmla="*/ 20538 w 207"/>
                <a:gd name="T29" fmla="*/ 76399 h 383"/>
                <a:gd name="T30" fmla="*/ 23698 w 207"/>
                <a:gd name="T31" fmla="*/ 73216 h 383"/>
                <a:gd name="T32" fmla="*/ 20538 w 207"/>
                <a:gd name="T33" fmla="*/ 70828 h 383"/>
                <a:gd name="T34" fmla="*/ 13429 w 207"/>
                <a:gd name="T35" fmla="*/ 70828 h 383"/>
                <a:gd name="T36" fmla="*/ 10269 w 207"/>
                <a:gd name="T37" fmla="*/ 57299 h 383"/>
                <a:gd name="T38" fmla="*/ 6319 w 207"/>
                <a:gd name="T39" fmla="*/ 57299 h 383"/>
                <a:gd name="T40" fmla="*/ 6319 w 207"/>
                <a:gd name="T41" fmla="*/ 54116 h 383"/>
                <a:gd name="T42" fmla="*/ 10269 w 207"/>
                <a:gd name="T43" fmla="*/ 44566 h 383"/>
                <a:gd name="T44" fmla="*/ 10269 w 207"/>
                <a:gd name="T45" fmla="*/ 38199 h 383"/>
                <a:gd name="T46" fmla="*/ 16588 w 207"/>
                <a:gd name="T47" fmla="*/ 38199 h 383"/>
                <a:gd name="T48" fmla="*/ 16588 w 207"/>
                <a:gd name="T49" fmla="*/ 42179 h 383"/>
                <a:gd name="T50" fmla="*/ 20538 w 207"/>
                <a:gd name="T51" fmla="*/ 42179 h 383"/>
                <a:gd name="T52" fmla="*/ 26857 w 207"/>
                <a:gd name="T53" fmla="*/ 47749 h 383"/>
                <a:gd name="T54" fmla="*/ 26857 w 207"/>
                <a:gd name="T55" fmla="*/ 44566 h 383"/>
                <a:gd name="T56" fmla="*/ 23698 w 207"/>
                <a:gd name="T57" fmla="*/ 38199 h 383"/>
                <a:gd name="T58" fmla="*/ 26857 w 207"/>
                <a:gd name="T59" fmla="*/ 32629 h 383"/>
                <a:gd name="T60" fmla="*/ 40286 w 207"/>
                <a:gd name="T61" fmla="*/ 32629 h 383"/>
                <a:gd name="T62" fmla="*/ 40286 w 207"/>
                <a:gd name="T63" fmla="*/ 25466 h 383"/>
                <a:gd name="T64" fmla="*/ 37126 w 207"/>
                <a:gd name="T65" fmla="*/ 23079 h 383"/>
                <a:gd name="T66" fmla="*/ 33966 w 207"/>
                <a:gd name="T67" fmla="*/ 15916 h 383"/>
                <a:gd name="T68" fmla="*/ 30807 w 207"/>
                <a:gd name="T69" fmla="*/ 9550 h 383"/>
                <a:gd name="T70" fmla="*/ 23698 w 207"/>
                <a:gd name="T71" fmla="*/ 13529 h 383"/>
                <a:gd name="T72" fmla="*/ 16588 w 207"/>
                <a:gd name="T73" fmla="*/ 15916 h 383"/>
                <a:gd name="T74" fmla="*/ 16588 w 207"/>
                <a:gd name="T75" fmla="*/ 6367 h 383"/>
                <a:gd name="T76" fmla="*/ 13429 w 207"/>
                <a:gd name="T77" fmla="*/ 3979 h 383"/>
                <a:gd name="T78" fmla="*/ 13429 w 207"/>
                <a:gd name="T79" fmla="*/ 0 h 3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7"/>
                <a:gd name="T121" fmla="*/ 0 h 383"/>
                <a:gd name="T122" fmla="*/ 207 w 207"/>
                <a:gd name="T123" fmla="*/ 383 h 38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7" h="383">
                  <a:moveTo>
                    <a:pt x="69" y="0"/>
                  </a:moveTo>
                  <a:lnTo>
                    <a:pt x="69" y="0"/>
                  </a:lnTo>
                  <a:lnTo>
                    <a:pt x="0" y="32"/>
                  </a:lnTo>
                  <a:lnTo>
                    <a:pt x="0" y="65"/>
                  </a:lnTo>
                  <a:lnTo>
                    <a:pt x="17" y="113"/>
                  </a:lnTo>
                  <a:lnTo>
                    <a:pt x="17" y="143"/>
                  </a:lnTo>
                  <a:lnTo>
                    <a:pt x="35" y="176"/>
                  </a:lnTo>
                  <a:lnTo>
                    <a:pt x="52" y="224"/>
                  </a:lnTo>
                  <a:lnTo>
                    <a:pt x="17" y="287"/>
                  </a:lnTo>
                  <a:lnTo>
                    <a:pt x="17" y="305"/>
                  </a:lnTo>
                  <a:lnTo>
                    <a:pt x="17" y="320"/>
                  </a:lnTo>
                  <a:lnTo>
                    <a:pt x="69" y="368"/>
                  </a:lnTo>
                  <a:lnTo>
                    <a:pt x="69" y="353"/>
                  </a:lnTo>
                  <a:lnTo>
                    <a:pt x="87" y="368"/>
                  </a:lnTo>
                  <a:lnTo>
                    <a:pt x="104" y="383"/>
                  </a:lnTo>
                  <a:lnTo>
                    <a:pt x="121" y="368"/>
                  </a:lnTo>
                  <a:lnTo>
                    <a:pt x="104" y="353"/>
                  </a:lnTo>
                  <a:lnTo>
                    <a:pt x="69" y="353"/>
                  </a:lnTo>
                  <a:lnTo>
                    <a:pt x="52" y="287"/>
                  </a:lnTo>
                  <a:lnTo>
                    <a:pt x="35" y="287"/>
                  </a:lnTo>
                  <a:lnTo>
                    <a:pt x="35" y="272"/>
                  </a:lnTo>
                  <a:lnTo>
                    <a:pt x="52" y="224"/>
                  </a:lnTo>
                  <a:lnTo>
                    <a:pt x="52" y="191"/>
                  </a:lnTo>
                  <a:lnTo>
                    <a:pt x="87" y="191"/>
                  </a:lnTo>
                  <a:lnTo>
                    <a:pt x="87" y="209"/>
                  </a:lnTo>
                  <a:lnTo>
                    <a:pt x="104" y="209"/>
                  </a:lnTo>
                  <a:lnTo>
                    <a:pt x="138" y="239"/>
                  </a:lnTo>
                  <a:lnTo>
                    <a:pt x="138" y="224"/>
                  </a:lnTo>
                  <a:lnTo>
                    <a:pt x="121" y="191"/>
                  </a:lnTo>
                  <a:lnTo>
                    <a:pt x="138" y="161"/>
                  </a:lnTo>
                  <a:lnTo>
                    <a:pt x="207" y="161"/>
                  </a:lnTo>
                  <a:lnTo>
                    <a:pt x="207" y="128"/>
                  </a:lnTo>
                  <a:lnTo>
                    <a:pt x="190" y="113"/>
                  </a:lnTo>
                  <a:lnTo>
                    <a:pt x="173" y="80"/>
                  </a:lnTo>
                  <a:lnTo>
                    <a:pt x="156" y="48"/>
                  </a:lnTo>
                  <a:lnTo>
                    <a:pt x="121" y="65"/>
                  </a:lnTo>
                  <a:lnTo>
                    <a:pt x="87" y="80"/>
                  </a:lnTo>
                  <a:lnTo>
                    <a:pt x="87" y="32"/>
                  </a:lnTo>
                  <a:lnTo>
                    <a:pt x="69" y="17"/>
                  </a:lnTo>
                  <a:lnTo>
                    <a:pt x="69" y="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66" name="Freeform 154">
              <a:extLst>
                <a:ext uri="{FF2B5EF4-FFF2-40B4-BE49-F238E27FC236}">
                  <a16:creationId xmlns:a16="http://schemas.microsoft.com/office/drawing/2014/main" id="{2FFD1B2B-4520-4A2B-95F2-963789F48F4E}"/>
                </a:ext>
              </a:extLst>
            </p:cNvPr>
            <p:cNvSpPr>
              <a:spLocks/>
            </p:cNvSpPr>
            <p:nvPr/>
          </p:nvSpPr>
          <p:spPr bwMode="auto">
            <a:xfrm>
              <a:off x="9762348" y="9022831"/>
              <a:ext cx="58656" cy="22344"/>
            </a:xfrm>
            <a:custGeom>
              <a:avLst/>
              <a:gdLst>
                <a:gd name="T0" fmla="*/ 13335 w 85"/>
                <a:gd name="T1" fmla="*/ 0 h 33"/>
                <a:gd name="T2" fmla="*/ 13335 w 85"/>
                <a:gd name="T3" fmla="*/ 0 h 33"/>
                <a:gd name="T4" fmla="*/ 3138 w 85"/>
                <a:gd name="T5" fmla="*/ 0 h 33"/>
                <a:gd name="T6" fmla="*/ 0 w 85"/>
                <a:gd name="T7" fmla="*/ 3079 h 33"/>
                <a:gd name="T8" fmla="*/ 0 w 85"/>
                <a:gd name="T9" fmla="*/ 6158 h 33"/>
                <a:gd name="T10" fmla="*/ 13335 w 85"/>
                <a:gd name="T11" fmla="*/ 6158 h 33"/>
                <a:gd name="T12" fmla="*/ 16473 w 85"/>
                <a:gd name="T13" fmla="*/ 6158 h 33"/>
                <a:gd name="T14" fmla="*/ 13335 w 85"/>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85"/>
                <a:gd name="T25" fmla="*/ 0 h 33"/>
                <a:gd name="T26" fmla="*/ 85 w 85"/>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5" h="33">
                  <a:moveTo>
                    <a:pt x="69" y="0"/>
                  </a:moveTo>
                  <a:lnTo>
                    <a:pt x="69" y="0"/>
                  </a:lnTo>
                  <a:lnTo>
                    <a:pt x="18" y="0"/>
                  </a:lnTo>
                  <a:lnTo>
                    <a:pt x="0" y="16"/>
                  </a:lnTo>
                  <a:lnTo>
                    <a:pt x="0" y="33"/>
                  </a:lnTo>
                  <a:lnTo>
                    <a:pt x="69" y="33"/>
                  </a:lnTo>
                  <a:lnTo>
                    <a:pt x="85" y="33"/>
                  </a:lnTo>
                  <a:lnTo>
                    <a:pt x="69" y="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67" name="Freeform 155">
              <a:extLst>
                <a:ext uri="{FF2B5EF4-FFF2-40B4-BE49-F238E27FC236}">
                  <a16:creationId xmlns:a16="http://schemas.microsoft.com/office/drawing/2014/main" id="{6AFD4BBD-46E2-4121-8C60-88DE93A066AF}"/>
                </a:ext>
              </a:extLst>
            </p:cNvPr>
            <p:cNvSpPr>
              <a:spLocks/>
            </p:cNvSpPr>
            <p:nvPr/>
          </p:nvSpPr>
          <p:spPr bwMode="auto">
            <a:xfrm>
              <a:off x="9591964" y="8979537"/>
              <a:ext cx="145244" cy="76812"/>
            </a:xfrm>
            <a:custGeom>
              <a:avLst/>
              <a:gdLst>
                <a:gd name="T0" fmla="*/ 3145 w 210"/>
                <a:gd name="T1" fmla="*/ 0 h 111"/>
                <a:gd name="T2" fmla="*/ 3145 w 210"/>
                <a:gd name="T3" fmla="*/ 0 h 111"/>
                <a:gd name="T4" fmla="*/ 0 w 210"/>
                <a:gd name="T5" fmla="*/ 9439 h 111"/>
                <a:gd name="T6" fmla="*/ 6290 w 210"/>
                <a:gd name="T7" fmla="*/ 11799 h 111"/>
                <a:gd name="T8" fmla="*/ 36951 w 210"/>
                <a:gd name="T9" fmla="*/ 21238 h 111"/>
                <a:gd name="T10" fmla="*/ 40882 w 210"/>
                <a:gd name="T11" fmla="*/ 21238 h 111"/>
                <a:gd name="T12" fmla="*/ 40882 w 210"/>
                <a:gd name="T13" fmla="*/ 18878 h 111"/>
                <a:gd name="T14" fmla="*/ 40882 w 210"/>
                <a:gd name="T15" fmla="*/ 11799 h 111"/>
                <a:gd name="T16" fmla="*/ 30661 w 210"/>
                <a:gd name="T17" fmla="*/ 11799 h 111"/>
                <a:gd name="T18" fmla="*/ 23586 w 210"/>
                <a:gd name="T19" fmla="*/ 9439 h 111"/>
                <a:gd name="T20" fmla="*/ 20441 w 210"/>
                <a:gd name="T21" fmla="*/ 5506 h 111"/>
                <a:gd name="T22" fmla="*/ 16510 w 210"/>
                <a:gd name="T23" fmla="*/ 5506 h 111"/>
                <a:gd name="T24" fmla="*/ 10220 w 210"/>
                <a:gd name="T25" fmla="*/ 0 h 111"/>
                <a:gd name="T26" fmla="*/ 3145 w 210"/>
                <a:gd name="T27" fmla="*/ 0 h 1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0"/>
                <a:gd name="T43" fmla="*/ 0 h 111"/>
                <a:gd name="T44" fmla="*/ 210 w 210"/>
                <a:gd name="T45" fmla="*/ 111 h 1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0" h="111">
                  <a:moveTo>
                    <a:pt x="18" y="0"/>
                  </a:moveTo>
                  <a:lnTo>
                    <a:pt x="18" y="0"/>
                  </a:lnTo>
                  <a:lnTo>
                    <a:pt x="0" y="48"/>
                  </a:lnTo>
                  <a:lnTo>
                    <a:pt x="35" y="63"/>
                  </a:lnTo>
                  <a:lnTo>
                    <a:pt x="192" y="111"/>
                  </a:lnTo>
                  <a:lnTo>
                    <a:pt x="210" y="111"/>
                  </a:lnTo>
                  <a:lnTo>
                    <a:pt x="210" y="96"/>
                  </a:lnTo>
                  <a:lnTo>
                    <a:pt x="210" y="63"/>
                  </a:lnTo>
                  <a:lnTo>
                    <a:pt x="158" y="63"/>
                  </a:lnTo>
                  <a:lnTo>
                    <a:pt x="121" y="48"/>
                  </a:lnTo>
                  <a:lnTo>
                    <a:pt x="104" y="31"/>
                  </a:lnTo>
                  <a:lnTo>
                    <a:pt x="87" y="31"/>
                  </a:lnTo>
                  <a:lnTo>
                    <a:pt x="52" y="0"/>
                  </a:lnTo>
                  <a:lnTo>
                    <a:pt x="18" y="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68" name="Freeform 156">
              <a:extLst>
                <a:ext uri="{FF2B5EF4-FFF2-40B4-BE49-F238E27FC236}">
                  <a16:creationId xmlns:a16="http://schemas.microsoft.com/office/drawing/2014/main" id="{37DA4BB7-1998-4EF6-B38C-58C0AF43C207}"/>
                </a:ext>
              </a:extLst>
            </p:cNvPr>
            <p:cNvSpPr>
              <a:spLocks/>
            </p:cNvSpPr>
            <p:nvPr/>
          </p:nvSpPr>
          <p:spPr bwMode="auto">
            <a:xfrm>
              <a:off x="10474602" y="8799378"/>
              <a:ext cx="60055" cy="89381"/>
            </a:xfrm>
            <a:custGeom>
              <a:avLst/>
              <a:gdLst>
                <a:gd name="T0" fmla="*/ 0 w 86"/>
                <a:gd name="T1" fmla="*/ 6350 h 128"/>
                <a:gd name="T2" fmla="*/ 0 w 86"/>
                <a:gd name="T3" fmla="*/ 6350 h 128"/>
                <a:gd name="T4" fmla="*/ 9525 w 86"/>
                <a:gd name="T5" fmla="*/ 0 h 128"/>
                <a:gd name="T6" fmla="*/ 14288 w 86"/>
                <a:gd name="T7" fmla="*/ 6350 h 128"/>
                <a:gd name="T8" fmla="*/ 17463 w 86"/>
                <a:gd name="T9" fmla="*/ 15875 h 128"/>
                <a:gd name="T10" fmla="*/ 14288 w 86"/>
                <a:gd name="T11" fmla="*/ 22225 h 128"/>
                <a:gd name="T12" fmla="*/ 0 w 86"/>
                <a:gd name="T13" fmla="*/ 25400 h 128"/>
                <a:gd name="T14" fmla="*/ 0 w 86"/>
                <a:gd name="T15" fmla="*/ 22225 h 128"/>
                <a:gd name="T16" fmla="*/ 0 w 86"/>
                <a:gd name="T17" fmla="*/ 19050 h 128"/>
                <a:gd name="T18" fmla="*/ 0 w 86"/>
                <a:gd name="T19" fmla="*/ 9525 h 128"/>
                <a:gd name="T20" fmla="*/ 0 w 86"/>
                <a:gd name="T21" fmla="*/ 635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128"/>
                <a:gd name="T35" fmla="*/ 86 w 86"/>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128">
                  <a:moveTo>
                    <a:pt x="0" y="32"/>
                  </a:moveTo>
                  <a:lnTo>
                    <a:pt x="0" y="32"/>
                  </a:lnTo>
                  <a:lnTo>
                    <a:pt x="51" y="0"/>
                  </a:lnTo>
                  <a:lnTo>
                    <a:pt x="69" y="32"/>
                  </a:lnTo>
                  <a:lnTo>
                    <a:pt x="86" y="80"/>
                  </a:lnTo>
                  <a:lnTo>
                    <a:pt x="69" y="113"/>
                  </a:lnTo>
                  <a:lnTo>
                    <a:pt x="0" y="128"/>
                  </a:lnTo>
                  <a:lnTo>
                    <a:pt x="0" y="113"/>
                  </a:lnTo>
                  <a:lnTo>
                    <a:pt x="0" y="96"/>
                  </a:lnTo>
                  <a:lnTo>
                    <a:pt x="0" y="48"/>
                  </a:lnTo>
                  <a:lnTo>
                    <a:pt x="0" y="32"/>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69" name="Freeform 157">
              <a:extLst>
                <a:ext uri="{FF2B5EF4-FFF2-40B4-BE49-F238E27FC236}">
                  <a16:creationId xmlns:a16="http://schemas.microsoft.com/office/drawing/2014/main" id="{2E668F0A-3B98-4A1A-8807-C1C93AA18D80}"/>
                </a:ext>
              </a:extLst>
            </p:cNvPr>
            <p:cNvSpPr>
              <a:spLocks/>
            </p:cNvSpPr>
            <p:nvPr/>
          </p:nvSpPr>
          <p:spPr bwMode="auto">
            <a:xfrm>
              <a:off x="10438292" y="8711396"/>
              <a:ext cx="121503" cy="110331"/>
            </a:xfrm>
            <a:custGeom>
              <a:avLst/>
              <a:gdLst>
                <a:gd name="T0" fmla="*/ 35331 w 172"/>
                <a:gd name="T1" fmla="*/ 0 h 159"/>
                <a:gd name="T2" fmla="*/ 35331 w 172"/>
                <a:gd name="T3" fmla="*/ 0 h 159"/>
                <a:gd name="T4" fmla="*/ 31316 w 172"/>
                <a:gd name="T5" fmla="*/ 0 h 159"/>
                <a:gd name="T6" fmla="*/ 24892 w 172"/>
                <a:gd name="T7" fmla="*/ 3155 h 159"/>
                <a:gd name="T8" fmla="*/ 20878 w 172"/>
                <a:gd name="T9" fmla="*/ 3155 h 159"/>
                <a:gd name="T10" fmla="*/ 17666 w 172"/>
                <a:gd name="T11" fmla="*/ 5521 h 159"/>
                <a:gd name="T12" fmla="*/ 14454 w 172"/>
                <a:gd name="T13" fmla="*/ 5521 h 159"/>
                <a:gd name="T14" fmla="*/ 0 w 172"/>
                <a:gd name="T15" fmla="*/ 14986 h 159"/>
                <a:gd name="T16" fmla="*/ 0 w 172"/>
                <a:gd name="T17" fmla="*/ 18930 h 159"/>
                <a:gd name="T18" fmla="*/ 4015 w 172"/>
                <a:gd name="T19" fmla="*/ 18930 h 159"/>
                <a:gd name="T20" fmla="*/ 0 w 172"/>
                <a:gd name="T21" fmla="*/ 28395 h 159"/>
                <a:gd name="T22" fmla="*/ 4015 w 172"/>
                <a:gd name="T23" fmla="*/ 30762 h 159"/>
                <a:gd name="T24" fmla="*/ 7227 w 172"/>
                <a:gd name="T25" fmla="*/ 30762 h 159"/>
                <a:gd name="T26" fmla="*/ 10439 w 172"/>
                <a:gd name="T27" fmla="*/ 30762 h 159"/>
                <a:gd name="T28" fmla="*/ 20878 w 172"/>
                <a:gd name="T29" fmla="*/ 24452 h 159"/>
                <a:gd name="T30" fmla="*/ 14454 w 172"/>
                <a:gd name="T31" fmla="*/ 22085 h 159"/>
                <a:gd name="T32" fmla="*/ 14454 w 172"/>
                <a:gd name="T33" fmla="*/ 18930 h 159"/>
                <a:gd name="T34" fmla="*/ 28104 w 172"/>
                <a:gd name="T35" fmla="*/ 12620 h 159"/>
                <a:gd name="T36" fmla="*/ 28104 w 172"/>
                <a:gd name="T37" fmla="*/ 5521 h 159"/>
                <a:gd name="T38" fmla="*/ 35331 w 172"/>
                <a:gd name="T39" fmla="*/ 0 h 1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2"/>
                <a:gd name="T61" fmla="*/ 0 h 159"/>
                <a:gd name="T62" fmla="*/ 172 w 172"/>
                <a:gd name="T63" fmla="*/ 159 h 1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2" h="159">
                  <a:moveTo>
                    <a:pt x="172" y="0"/>
                  </a:moveTo>
                  <a:lnTo>
                    <a:pt x="172" y="0"/>
                  </a:lnTo>
                  <a:lnTo>
                    <a:pt x="155" y="0"/>
                  </a:lnTo>
                  <a:lnTo>
                    <a:pt x="121" y="16"/>
                  </a:lnTo>
                  <a:lnTo>
                    <a:pt x="103" y="16"/>
                  </a:lnTo>
                  <a:lnTo>
                    <a:pt x="86" y="31"/>
                  </a:lnTo>
                  <a:lnTo>
                    <a:pt x="69" y="31"/>
                  </a:lnTo>
                  <a:lnTo>
                    <a:pt x="0" y="79"/>
                  </a:lnTo>
                  <a:lnTo>
                    <a:pt x="0" y="96"/>
                  </a:lnTo>
                  <a:lnTo>
                    <a:pt x="17" y="96"/>
                  </a:lnTo>
                  <a:lnTo>
                    <a:pt x="0" y="144"/>
                  </a:lnTo>
                  <a:lnTo>
                    <a:pt x="17" y="159"/>
                  </a:lnTo>
                  <a:lnTo>
                    <a:pt x="34" y="159"/>
                  </a:lnTo>
                  <a:lnTo>
                    <a:pt x="52" y="159"/>
                  </a:lnTo>
                  <a:lnTo>
                    <a:pt x="103" y="127"/>
                  </a:lnTo>
                  <a:lnTo>
                    <a:pt x="69" y="112"/>
                  </a:lnTo>
                  <a:lnTo>
                    <a:pt x="69" y="96"/>
                  </a:lnTo>
                  <a:lnTo>
                    <a:pt x="138" y="64"/>
                  </a:lnTo>
                  <a:lnTo>
                    <a:pt x="138" y="31"/>
                  </a:lnTo>
                  <a:lnTo>
                    <a:pt x="172"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70" name="Freeform 158">
              <a:extLst>
                <a:ext uri="{FF2B5EF4-FFF2-40B4-BE49-F238E27FC236}">
                  <a16:creationId xmlns:a16="http://schemas.microsoft.com/office/drawing/2014/main" id="{06E8DFB9-D1D1-4999-ADCD-C06AB031075F}"/>
                </a:ext>
              </a:extLst>
            </p:cNvPr>
            <p:cNvSpPr>
              <a:spLocks/>
            </p:cNvSpPr>
            <p:nvPr/>
          </p:nvSpPr>
          <p:spPr bwMode="auto">
            <a:xfrm>
              <a:off x="10534656" y="8899932"/>
              <a:ext cx="48881" cy="67036"/>
            </a:xfrm>
            <a:custGeom>
              <a:avLst/>
              <a:gdLst>
                <a:gd name="T0" fmla="*/ 0 w 69"/>
                <a:gd name="T1" fmla="*/ 3969 h 96"/>
                <a:gd name="T2" fmla="*/ 0 w 69"/>
                <a:gd name="T3" fmla="*/ 3969 h 96"/>
                <a:gd name="T4" fmla="*/ 0 w 69"/>
                <a:gd name="T5" fmla="*/ 6350 h 96"/>
                <a:gd name="T6" fmla="*/ 4026 w 69"/>
                <a:gd name="T7" fmla="*/ 6350 h 96"/>
                <a:gd name="T8" fmla="*/ 4026 w 69"/>
                <a:gd name="T9" fmla="*/ 15875 h 96"/>
                <a:gd name="T10" fmla="*/ 7247 w 69"/>
                <a:gd name="T11" fmla="*/ 19050 h 96"/>
                <a:gd name="T12" fmla="*/ 10468 w 69"/>
                <a:gd name="T13" fmla="*/ 15875 h 96"/>
                <a:gd name="T14" fmla="*/ 14495 w 69"/>
                <a:gd name="T15" fmla="*/ 6350 h 96"/>
                <a:gd name="T16" fmla="*/ 10468 w 69"/>
                <a:gd name="T17" fmla="*/ 3969 h 96"/>
                <a:gd name="T18" fmla="*/ 4026 w 69"/>
                <a:gd name="T19" fmla="*/ 0 h 96"/>
                <a:gd name="T20" fmla="*/ 0 w 69"/>
                <a:gd name="T21" fmla="*/ 3969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
                <a:gd name="T34" fmla="*/ 0 h 96"/>
                <a:gd name="T35" fmla="*/ 69 w 69"/>
                <a:gd name="T36" fmla="*/ 96 h 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 h="96">
                  <a:moveTo>
                    <a:pt x="0" y="17"/>
                  </a:moveTo>
                  <a:lnTo>
                    <a:pt x="0" y="17"/>
                  </a:lnTo>
                  <a:lnTo>
                    <a:pt x="0" y="32"/>
                  </a:lnTo>
                  <a:lnTo>
                    <a:pt x="17" y="32"/>
                  </a:lnTo>
                  <a:lnTo>
                    <a:pt x="17" y="80"/>
                  </a:lnTo>
                  <a:lnTo>
                    <a:pt x="34" y="96"/>
                  </a:lnTo>
                  <a:lnTo>
                    <a:pt x="52" y="80"/>
                  </a:lnTo>
                  <a:lnTo>
                    <a:pt x="69" y="32"/>
                  </a:lnTo>
                  <a:lnTo>
                    <a:pt x="52" y="17"/>
                  </a:lnTo>
                  <a:lnTo>
                    <a:pt x="17" y="0"/>
                  </a:lnTo>
                  <a:lnTo>
                    <a:pt x="0" y="17"/>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71" name="Freeform 159">
              <a:extLst>
                <a:ext uri="{FF2B5EF4-FFF2-40B4-BE49-F238E27FC236}">
                  <a16:creationId xmlns:a16="http://schemas.microsoft.com/office/drawing/2014/main" id="{1E4B227E-1BAA-423C-97DD-BDEEFE5701C5}"/>
                </a:ext>
              </a:extLst>
            </p:cNvPr>
            <p:cNvSpPr>
              <a:spLocks/>
            </p:cNvSpPr>
            <p:nvPr/>
          </p:nvSpPr>
          <p:spPr bwMode="auto">
            <a:xfrm>
              <a:off x="10583534" y="8899932"/>
              <a:ext cx="50277" cy="22344"/>
            </a:xfrm>
            <a:custGeom>
              <a:avLst/>
              <a:gdLst>
                <a:gd name="T0" fmla="*/ 0 w 71"/>
                <a:gd name="T1" fmla="*/ 3175 h 32"/>
                <a:gd name="T2" fmla="*/ 0 w 71"/>
                <a:gd name="T3" fmla="*/ 3175 h 32"/>
                <a:gd name="T4" fmla="*/ 0 w 71"/>
                <a:gd name="T5" fmla="*/ 6350 h 32"/>
                <a:gd name="T6" fmla="*/ 4025 w 71"/>
                <a:gd name="T7" fmla="*/ 6350 h 32"/>
                <a:gd name="T8" fmla="*/ 7244 w 71"/>
                <a:gd name="T9" fmla="*/ 3175 h 32"/>
                <a:gd name="T10" fmla="*/ 11269 w 71"/>
                <a:gd name="T11" fmla="*/ 3175 h 32"/>
                <a:gd name="T12" fmla="*/ 14489 w 71"/>
                <a:gd name="T13" fmla="*/ 0 h 32"/>
                <a:gd name="T14" fmla="*/ 7244 w 71"/>
                <a:gd name="T15" fmla="*/ 0 h 32"/>
                <a:gd name="T16" fmla="*/ 0 w 71"/>
                <a:gd name="T17" fmla="*/ 3175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32"/>
                <a:gd name="T29" fmla="*/ 71 w 71"/>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32">
                  <a:moveTo>
                    <a:pt x="0" y="17"/>
                  </a:moveTo>
                  <a:lnTo>
                    <a:pt x="0" y="17"/>
                  </a:lnTo>
                  <a:lnTo>
                    <a:pt x="0" y="32"/>
                  </a:lnTo>
                  <a:lnTo>
                    <a:pt x="17" y="32"/>
                  </a:lnTo>
                  <a:lnTo>
                    <a:pt x="35" y="17"/>
                  </a:lnTo>
                  <a:lnTo>
                    <a:pt x="54" y="17"/>
                  </a:lnTo>
                  <a:lnTo>
                    <a:pt x="71" y="0"/>
                  </a:lnTo>
                  <a:lnTo>
                    <a:pt x="35" y="0"/>
                  </a:lnTo>
                  <a:lnTo>
                    <a:pt x="0" y="17"/>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72" name="Freeform 160">
              <a:extLst>
                <a:ext uri="{FF2B5EF4-FFF2-40B4-BE49-F238E27FC236}">
                  <a16:creationId xmlns:a16="http://schemas.microsoft.com/office/drawing/2014/main" id="{BB0286F7-1A86-4D7B-B9AC-9432DE1C564B}"/>
                </a:ext>
              </a:extLst>
            </p:cNvPr>
            <p:cNvSpPr>
              <a:spLocks/>
            </p:cNvSpPr>
            <p:nvPr/>
          </p:nvSpPr>
          <p:spPr bwMode="auto">
            <a:xfrm>
              <a:off x="10561190" y="8732342"/>
              <a:ext cx="205297" cy="180157"/>
            </a:xfrm>
            <a:custGeom>
              <a:avLst/>
              <a:gdLst>
                <a:gd name="T0" fmla="*/ 0 w 294"/>
                <a:gd name="T1" fmla="*/ 44623 h 257"/>
                <a:gd name="T2" fmla="*/ 0 w 294"/>
                <a:gd name="T3" fmla="*/ 44623 h 257"/>
                <a:gd name="T4" fmla="*/ 0 w 294"/>
                <a:gd name="T5" fmla="*/ 47810 h 257"/>
                <a:gd name="T6" fmla="*/ 7144 w 294"/>
                <a:gd name="T7" fmla="*/ 47810 h 257"/>
                <a:gd name="T8" fmla="*/ 20638 w 294"/>
                <a:gd name="T9" fmla="*/ 42233 h 257"/>
                <a:gd name="T10" fmla="*/ 23813 w 294"/>
                <a:gd name="T11" fmla="*/ 44623 h 257"/>
                <a:gd name="T12" fmla="*/ 23813 w 294"/>
                <a:gd name="T13" fmla="*/ 47810 h 257"/>
                <a:gd name="T14" fmla="*/ 27781 w 294"/>
                <a:gd name="T15" fmla="*/ 51795 h 257"/>
                <a:gd name="T16" fmla="*/ 30956 w 294"/>
                <a:gd name="T17" fmla="*/ 44623 h 257"/>
                <a:gd name="T18" fmla="*/ 30956 w 294"/>
                <a:gd name="T19" fmla="*/ 42233 h 257"/>
                <a:gd name="T20" fmla="*/ 34131 w 294"/>
                <a:gd name="T21" fmla="*/ 44623 h 257"/>
                <a:gd name="T22" fmla="*/ 37306 w 294"/>
                <a:gd name="T23" fmla="*/ 44623 h 257"/>
                <a:gd name="T24" fmla="*/ 41275 w 294"/>
                <a:gd name="T25" fmla="*/ 42233 h 257"/>
                <a:gd name="T26" fmla="*/ 44450 w 294"/>
                <a:gd name="T27" fmla="*/ 44623 h 257"/>
                <a:gd name="T28" fmla="*/ 44450 w 294"/>
                <a:gd name="T29" fmla="*/ 42233 h 257"/>
                <a:gd name="T30" fmla="*/ 47625 w 294"/>
                <a:gd name="T31" fmla="*/ 38248 h 257"/>
                <a:gd name="T32" fmla="*/ 47625 w 294"/>
                <a:gd name="T33" fmla="*/ 42233 h 257"/>
                <a:gd name="T34" fmla="*/ 51594 w 294"/>
                <a:gd name="T35" fmla="*/ 42233 h 257"/>
                <a:gd name="T36" fmla="*/ 55563 w 294"/>
                <a:gd name="T37" fmla="*/ 38248 h 257"/>
                <a:gd name="T38" fmla="*/ 55563 w 294"/>
                <a:gd name="T39" fmla="*/ 23108 h 257"/>
                <a:gd name="T40" fmla="*/ 58738 w 294"/>
                <a:gd name="T41" fmla="*/ 23108 h 257"/>
                <a:gd name="T42" fmla="*/ 58738 w 294"/>
                <a:gd name="T43" fmla="*/ 16734 h 257"/>
                <a:gd name="T44" fmla="*/ 58738 w 294"/>
                <a:gd name="T45" fmla="*/ 3984 h 257"/>
                <a:gd name="T46" fmla="*/ 55563 w 294"/>
                <a:gd name="T47" fmla="*/ 0 h 257"/>
                <a:gd name="T48" fmla="*/ 55563 w 294"/>
                <a:gd name="T49" fmla="*/ 3984 h 257"/>
                <a:gd name="T50" fmla="*/ 51594 w 294"/>
                <a:gd name="T51" fmla="*/ 3984 h 257"/>
                <a:gd name="T52" fmla="*/ 47625 w 294"/>
                <a:gd name="T53" fmla="*/ 16734 h 257"/>
                <a:gd name="T54" fmla="*/ 41275 w 294"/>
                <a:gd name="T55" fmla="*/ 25499 h 257"/>
                <a:gd name="T56" fmla="*/ 34131 w 294"/>
                <a:gd name="T57" fmla="*/ 32670 h 257"/>
                <a:gd name="T58" fmla="*/ 34131 w 294"/>
                <a:gd name="T59" fmla="*/ 25499 h 257"/>
                <a:gd name="T60" fmla="*/ 30956 w 294"/>
                <a:gd name="T61" fmla="*/ 28686 h 257"/>
                <a:gd name="T62" fmla="*/ 27781 w 294"/>
                <a:gd name="T63" fmla="*/ 38248 h 257"/>
                <a:gd name="T64" fmla="*/ 23813 w 294"/>
                <a:gd name="T65" fmla="*/ 38248 h 257"/>
                <a:gd name="T66" fmla="*/ 10319 w 294"/>
                <a:gd name="T67" fmla="*/ 38248 h 257"/>
                <a:gd name="T68" fmla="*/ 0 w 294"/>
                <a:gd name="T69" fmla="*/ 44623 h 2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4"/>
                <a:gd name="T106" fmla="*/ 0 h 257"/>
                <a:gd name="T107" fmla="*/ 294 w 294"/>
                <a:gd name="T108" fmla="*/ 257 h 2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4" h="257">
                  <a:moveTo>
                    <a:pt x="0" y="224"/>
                  </a:moveTo>
                  <a:lnTo>
                    <a:pt x="0" y="224"/>
                  </a:lnTo>
                  <a:lnTo>
                    <a:pt x="0" y="240"/>
                  </a:lnTo>
                  <a:lnTo>
                    <a:pt x="35" y="240"/>
                  </a:lnTo>
                  <a:lnTo>
                    <a:pt x="104" y="209"/>
                  </a:lnTo>
                  <a:lnTo>
                    <a:pt x="121" y="224"/>
                  </a:lnTo>
                  <a:lnTo>
                    <a:pt x="121" y="240"/>
                  </a:lnTo>
                  <a:lnTo>
                    <a:pt x="139" y="257"/>
                  </a:lnTo>
                  <a:lnTo>
                    <a:pt x="156" y="224"/>
                  </a:lnTo>
                  <a:lnTo>
                    <a:pt x="156" y="209"/>
                  </a:lnTo>
                  <a:lnTo>
                    <a:pt x="173" y="224"/>
                  </a:lnTo>
                  <a:lnTo>
                    <a:pt x="190" y="224"/>
                  </a:lnTo>
                  <a:lnTo>
                    <a:pt x="208" y="209"/>
                  </a:lnTo>
                  <a:lnTo>
                    <a:pt x="225" y="224"/>
                  </a:lnTo>
                  <a:lnTo>
                    <a:pt x="225" y="209"/>
                  </a:lnTo>
                  <a:lnTo>
                    <a:pt x="242" y="192"/>
                  </a:lnTo>
                  <a:lnTo>
                    <a:pt x="242" y="209"/>
                  </a:lnTo>
                  <a:lnTo>
                    <a:pt x="260" y="209"/>
                  </a:lnTo>
                  <a:lnTo>
                    <a:pt x="277" y="192"/>
                  </a:lnTo>
                  <a:lnTo>
                    <a:pt x="277" y="113"/>
                  </a:lnTo>
                  <a:lnTo>
                    <a:pt x="294" y="113"/>
                  </a:lnTo>
                  <a:lnTo>
                    <a:pt x="294" y="81"/>
                  </a:lnTo>
                  <a:lnTo>
                    <a:pt x="294" y="17"/>
                  </a:lnTo>
                  <a:lnTo>
                    <a:pt x="277" y="0"/>
                  </a:lnTo>
                  <a:lnTo>
                    <a:pt x="277" y="17"/>
                  </a:lnTo>
                  <a:lnTo>
                    <a:pt x="260" y="17"/>
                  </a:lnTo>
                  <a:lnTo>
                    <a:pt x="242" y="81"/>
                  </a:lnTo>
                  <a:lnTo>
                    <a:pt x="208" y="128"/>
                  </a:lnTo>
                  <a:lnTo>
                    <a:pt x="173" y="161"/>
                  </a:lnTo>
                  <a:lnTo>
                    <a:pt x="173" y="128"/>
                  </a:lnTo>
                  <a:lnTo>
                    <a:pt x="156" y="144"/>
                  </a:lnTo>
                  <a:lnTo>
                    <a:pt x="139" y="192"/>
                  </a:lnTo>
                  <a:lnTo>
                    <a:pt x="121" y="192"/>
                  </a:lnTo>
                  <a:lnTo>
                    <a:pt x="52" y="192"/>
                  </a:lnTo>
                  <a:lnTo>
                    <a:pt x="0" y="224"/>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73" name="Freeform 161">
              <a:extLst>
                <a:ext uri="{FF2B5EF4-FFF2-40B4-BE49-F238E27FC236}">
                  <a16:creationId xmlns:a16="http://schemas.microsoft.com/office/drawing/2014/main" id="{E9A4F339-2823-4589-B739-8532BEE0117A}"/>
                </a:ext>
              </a:extLst>
            </p:cNvPr>
            <p:cNvSpPr>
              <a:spLocks/>
            </p:cNvSpPr>
            <p:nvPr/>
          </p:nvSpPr>
          <p:spPr bwMode="auto">
            <a:xfrm>
              <a:off x="10730175" y="8631788"/>
              <a:ext cx="120107" cy="100555"/>
            </a:xfrm>
            <a:custGeom>
              <a:avLst/>
              <a:gdLst>
                <a:gd name="T0" fmla="*/ 0 w 173"/>
                <a:gd name="T1" fmla="*/ 22225 h 144"/>
                <a:gd name="T2" fmla="*/ 0 w 173"/>
                <a:gd name="T3" fmla="*/ 22225 h 144"/>
                <a:gd name="T4" fmla="*/ 0 w 173"/>
                <a:gd name="T5" fmla="*/ 28575 h 144"/>
                <a:gd name="T6" fmla="*/ 6313 w 173"/>
                <a:gd name="T7" fmla="*/ 26194 h 144"/>
                <a:gd name="T8" fmla="*/ 3157 w 173"/>
                <a:gd name="T9" fmla="*/ 26194 h 144"/>
                <a:gd name="T10" fmla="*/ 3157 w 173"/>
                <a:gd name="T11" fmla="*/ 22225 h 144"/>
                <a:gd name="T12" fmla="*/ 6313 w 173"/>
                <a:gd name="T13" fmla="*/ 22225 h 144"/>
                <a:gd name="T14" fmla="*/ 10259 w 173"/>
                <a:gd name="T15" fmla="*/ 22225 h 144"/>
                <a:gd name="T16" fmla="*/ 20518 w 173"/>
                <a:gd name="T17" fmla="*/ 26194 h 144"/>
                <a:gd name="T18" fmla="*/ 23675 w 173"/>
                <a:gd name="T19" fmla="*/ 19050 h 144"/>
                <a:gd name="T20" fmla="*/ 26832 w 173"/>
                <a:gd name="T21" fmla="*/ 19050 h 144"/>
                <a:gd name="T22" fmla="*/ 33934 w 173"/>
                <a:gd name="T23" fmla="*/ 15875 h 144"/>
                <a:gd name="T24" fmla="*/ 30777 w 173"/>
                <a:gd name="T25" fmla="*/ 15875 h 144"/>
                <a:gd name="T26" fmla="*/ 26832 w 173"/>
                <a:gd name="T27" fmla="*/ 13494 h 144"/>
                <a:gd name="T28" fmla="*/ 30777 w 173"/>
                <a:gd name="T29" fmla="*/ 9525 h 144"/>
                <a:gd name="T30" fmla="*/ 26832 w 173"/>
                <a:gd name="T31" fmla="*/ 13494 h 144"/>
                <a:gd name="T32" fmla="*/ 20518 w 173"/>
                <a:gd name="T33" fmla="*/ 9525 h 144"/>
                <a:gd name="T34" fmla="*/ 10259 w 173"/>
                <a:gd name="T35" fmla="*/ 0 h 144"/>
                <a:gd name="T36" fmla="*/ 10259 w 173"/>
                <a:gd name="T37" fmla="*/ 3969 h 144"/>
                <a:gd name="T38" fmla="*/ 10259 w 173"/>
                <a:gd name="T39" fmla="*/ 7144 h 144"/>
                <a:gd name="T40" fmla="*/ 6313 w 173"/>
                <a:gd name="T41" fmla="*/ 19050 h 144"/>
                <a:gd name="T42" fmla="*/ 3157 w 173"/>
                <a:gd name="T43" fmla="*/ 15875 h 144"/>
                <a:gd name="T44" fmla="*/ 3157 w 173"/>
                <a:gd name="T45" fmla="*/ 19050 h 144"/>
                <a:gd name="T46" fmla="*/ 0 w 173"/>
                <a:gd name="T47" fmla="*/ 22225 h 1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3"/>
                <a:gd name="T73" fmla="*/ 0 h 144"/>
                <a:gd name="T74" fmla="*/ 173 w 173"/>
                <a:gd name="T75" fmla="*/ 144 h 1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3" h="144">
                  <a:moveTo>
                    <a:pt x="0" y="113"/>
                  </a:moveTo>
                  <a:lnTo>
                    <a:pt x="0" y="113"/>
                  </a:lnTo>
                  <a:lnTo>
                    <a:pt x="0" y="144"/>
                  </a:lnTo>
                  <a:lnTo>
                    <a:pt x="35" y="129"/>
                  </a:lnTo>
                  <a:lnTo>
                    <a:pt x="18" y="129"/>
                  </a:lnTo>
                  <a:lnTo>
                    <a:pt x="18" y="113"/>
                  </a:lnTo>
                  <a:lnTo>
                    <a:pt x="35" y="113"/>
                  </a:lnTo>
                  <a:lnTo>
                    <a:pt x="52" y="113"/>
                  </a:lnTo>
                  <a:lnTo>
                    <a:pt x="104" y="129"/>
                  </a:lnTo>
                  <a:lnTo>
                    <a:pt x="121" y="96"/>
                  </a:lnTo>
                  <a:lnTo>
                    <a:pt x="139" y="96"/>
                  </a:lnTo>
                  <a:lnTo>
                    <a:pt x="173" y="81"/>
                  </a:lnTo>
                  <a:lnTo>
                    <a:pt x="156" y="81"/>
                  </a:lnTo>
                  <a:lnTo>
                    <a:pt x="139" y="65"/>
                  </a:lnTo>
                  <a:lnTo>
                    <a:pt x="156" y="48"/>
                  </a:lnTo>
                  <a:lnTo>
                    <a:pt x="139" y="65"/>
                  </a:lnTo>
                  <a:lnTo>
                    <a:pt x="104" y="48"/>
                  </a:lnTo>
                  <a:lnTo>
                    <a:pt x="52" y="0"/>
                  </a:lnTo>
                  <a:lnTo>
                    <a:pt x="52" y="17"/>
                  </a:lnTo>
                  <a:lnTo>
                    <a:pt x="52" y="33"/>
                  </a:lnTo>
                  <a:lnTo>
                    <a:pt x="35" y="96"/>
                  </a:lnTo>
                  <a:lnTo>
                    <a:pt x="18" y="81"/>
                  </a:lnTo>
                  <a:lnTo>
                    <a:pt x="18" y="96"/>
                  </a:lnTo>
                  <a:lnTo>
                    <a:pt x="0" y="113"/>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74" name="Freeform 168">
              <a:extLst>
                <a:ext uri="{FF2B5EF4-FFF2-40B4-BE49-F238E27FC236}">
                  <a16:creationId xmlns:a16="http://schemas.microsoft.com/office/drawing/2014/main" id="{62560195-C97D-44BC-8774-67868E13CB29}"/>
                </a:ext>
              </a:extLst>
            </p:cNvPr>
            <p:cNvSpPr>
              <a:spLocks/>
            </p:cNvSpPr>
            <p:nvPr/>
          </p:nvSpPr>
          <p:spPr bwMode="auto">
            <a:xfrm>
              <a:off x="10679898" y="8376217"/>
              <a:ext cx="12571" cy="9776"/>
            </a:xfrm>
            <a:custGeom>
              <a:avLst/>
              <a:gdLst>
                <a:gd name="T0" fmla="*/ 0 w 18"/>
                <a:gd name="T1" fmla="*/ 0 h 15"/>
                <a:gd name="T2" fmla="*/ 0 w 18"/>
                <a:gd name="T3" fmla="*/ 0 h 15"/>
                <a:gd name="T4" fmla="*/ 3969 w 18"/>
                <a:gd name="T5" fmla="*/ 2223 h 15"/>
                <a:gd name="T6" fmla="*/ 3969 w 18"/>
                <a:gd name="T7" fmla="*/ 0 h 15"/>
                <a:gd name="T8" fmla="*/ 0 w 18"/>
                <a:gd name="T9" fmla="*/ 0 h 15"/>
                <a:gd name="T10" fmla="*/ 0 60000 65536"/>
                <a:gd name="T11" fmla="*/ 0 60000 65536"/>
                <a:gd name="T12" fmla="*/ 0 60000 65536"/>
                <a:gd name="T13" fmla="*/ 0 60000 65536"/>
                <a:gd name="T14" fmla="*/ 0 60000 65536"/>
                <a:gd name="T15" fmla="*/ 0 w 18"/>
                <a:gd name="T16" fmla="*/ 0 h 15"/>
                <a:gd name="T17" fmla="*/ 18 w 18"/>
                <a:gd name="T18" fmla="*/ 15 h 15"/>
              </a:gdLst>
              <a:ahLst/>
              <a:cxnLst>
                <a:cxn ang="T10">
                  <a:pos x="T0" y="T1"/>
                </a:cxn>
                <a:cxn ang="T11">
                  <a:pos x="T2" y="T3"/>
                </a:cxn>
                <a:cxn ang="T12">
                  <a:pos x="T4" y="T5"/>
                </a:cxn>
                <a:cxn ang="T13">
                  <a:pos x="T6" y="T7"/>
                </a:cxn>
                <a:cxn ang="T14">
                  <a:pos x="T8" y="T9"/>
                </a:cxn>
              </a:cxnLst>
              <a:rect l="T15" t="T16" r="T17" b="T18"/>
              <a:pathLst>
                <a:path w="18" h="15">
                  <a:moveTo>
                    <a:pt x="0" y="0"/>
                  </a:moveTo>
                  <a:lnTo>
                    <a:pt x="0" y="0"/>
                  </a:lnTo>
                  <a:lnTo>
                    <a:pt x="18" y="15"/>
                  </a:lnTo>
                  <a:lnTo>
                    <a:pt x="18" y="0"/>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75" name="Freeform 169">
              <a:extLst>
                <a:ext uri="{FF2B5EF4-FFF2-40B4-BE49-F238E27FC236}">
                  <a16:creationId xmlns:a16="http://schemas.microsoft.com/office/drawing/2014/main" id="{CACC171F-3A88-4BEA-B747-E3177EC3F988}"/>
                </a:ext>
              </a:extLst>
            </p:cNvPr>
            <p:cNvSpPr>
              <a:spLocks/>
            </p:cNvSpPr>
            <p:nvPr/>
          </p:nvSpPr>
          <p:spPr bwMode="auto">
            <a:xfrm>
              <a:off x="9735812" y="8464198"/>
              <a:ext cx="606115" cy="268144"/>
            </a:xfrm>
            <a:custGeom>
              <a:avLst/>
              <a:gdLst>
                <a:gd name="T0" fmla="*/ 113637 w 867"/>
                <a:gd name="T1" fmla="*/ 19050 h 384"/>
                <a:gd name="T2" fmla="*/ 113637 w 867"/>
                <a:gd name="T3" fmla="*/ 19050 h 384"/>
                <a:gd name="T4" fmla="*/ 92976 w 867"/>
                <a:gd name="T5" fmla="*/ 9525 h 384"/>
                <a:gd name="T6" fmla="*/ 86619 w 867"/>
                <a:gd name="T7" fmla="*/ 13494 h 384"/>
                <a:gd name="T8" fmla="*/ 82645 w 867"/>
                <a:gd name="T9" fmla="*/ 13494 h 384"/>
                <a:gd name="T10" fmla="*/ 76288 w 867"/>
                <a:gd name="T11" fmla="*/ 3969 h 384"/>
                <a:gd name="T12" fmla="*/ 62779 w 867"/>
                <a:gd name="T13" fmla="*/ 0 h 384"/>
                <a:gd name="T14" fmla="*/ 55627 w 867"/>
                <a:gd name="T15" fmla="*/ 3969 h 384"/>
                <a:gd name="T16" fmla="*/ 55627 w 867"/>
                <a:gd name="T17" fmla="*/ 9525 h 384"/>
                <a:gd name="T18" fmla="*/ 55627 w 867"/>
                <a:gd name="T19" fmla="*/ 16669 h 384"/>
                <a:gd name="T20" fmla="*/ 41323 w 867"/>
                <a:gd name="T21" fmla="*/ 16669 h 384"/>
                <a:gd name="T22" fmla="*/ 34965 w 867"/>
                <a:gd name="T23" fmla="*/ 13494 h 384"/>
                <a:gd name="T24" fmla="*/ 20661 w 867"/>
                <a:gd name="T25" fmla="*/ 9525 h 384"/>
                <a:gd name="T26" fmla="*/ 3973 w 867"/>
                <a:gd name="T27" fmla="*/ 19050 h 384"/>
                <a:gd name="T28" fmla="*/ 0 w 867"/>
                <a:gd name="T29" fmla="*/ 22225 h 384"/>
                <a:gd name="T30" fmla="*/ 7152 w 867"/>
                <a:gd name="T31" fmla="*/ 32544 h 384"/>
                <a:gd name="T32" fmla="*/ 14304 w 867"/>
                <a:gd name="T33" fmla="*/ 32544 h 384"/>
                <a:gd name="T34" fmla="*/ 17483 w 867"/>
                <a:gd name="T35" fmla="*/ 38100 h 384"/>
                <a:gd name="T36" fmla="*/ 17483 w 867"/>
                <a:gd name="T37" fmla="*/ 51594 h 384"/>
                <a:gd name="T38" fmla="*/ 38144 w 867"/>
                <a:gd name="T39" fmla="*/ 57150 h 384"/>
                <a:gd name="T40" fmla="*/ 48475 w 867"/>
                <a:gd name="T41" fmla="*/ 66675 h 384"/>
                <a:gd name="T42" fmla="*/ 69136 w 867"/>
                <a:gd name="T43" fmla="*/ 66675 h 384"/>
                <a:gd name="T44" fmla="*/ 79467 w 867"/>
                <a:gd name="T45" fmla="*/ 73819 h 384"/>
                <a:gd name="T46" fmla="*/ 92976 w 867"/>
                <a:gd name="T47" fmla="*/ 76200 h 384"/>
                <a:gd name="T48" fmla="*/ 107280 w 867"/>
                <a:gd name="T49" fmla="*/ 70644 h 384"/>
                <a:gd name="T50" fmla="*/ 120789 w 867"/>
                <a:gd name="T51" fmla="*/ 70644 h 384"/>
                <a:gd name="T52" fmla="*/ 131120 w 867"/>
                <a:gd name="T53" fmla="*/ 61119 h 384"/>
                <a:gd name="T54" fmla="*/ 127941 w 867"/>
                <a:gd name="T55" fmla="*/ 57150 h 384"/>
                <a:gd name="T56" fmla="*/ 135093 w 867"/>
                <a:gd name="T57" fmla="*/ 51594 h 384"/>
                <a:gd name="T58" fmla="*/ 141450 w 867"/>
                <a:gd name="T59" fmla="*/ 54769 h 384"/>
                <a:gd name="T60" fmla="*/ 151781 w 867"/>
                <a:gd name="T61" fmla="*/ 47625 h 384"/>
                <a:gd name="T62" fmla="*/ 158933 w 867"/>
                <a:gd name="T63" fmla="*/ 41275 h 384"/>
                <a:gd name="T64" fmla="*/ 172442 w 867"/>
                <a:gd name="T65" fmla="*/ 41275 h 384"/>
                <a:gd name="T66" fmla="*/ 169264 w 867"/>
                <a:gd name="T67" fmla="*/ 35719 h 384"/>
                <a:gd name="T68" fmla="*/ 166085 w 867"/>
                <a:gd name="T69" fmla="*/ 32544 h 384"/>
                <a:gd name="T70" fmla="*/ 158933 w 867"/>
                <a:gd name="T71" fmla="*/ 35719 h 384"/>
                <a:gd name="T72" fmla="*/ 151781 w 867"/>
                <a:gd name="T73" fmla="*/ 35719 h 384"/>
                <a:gd name="T74" fmla="*/ 151781 w 867"/>
                <a:gd name="T75" fmla="*/ 22225 h 384"/>
                <a:gd name="T76" fmla="*/ 155754 w 867"/>
                <a:gd name="T77" fmla="*/ 16669 h 384"/>
                <a:gd name="T78" fmla="*/ 145424 w 867"/>
                <a:gd name="T79" fmla="*/ 13494 h 384"/>
                <a:gd name="T80" fmla="*/ 138272 w 867"/>
                <a:gd name="T81" fmla="*/ 19050 h 384"/>
                <a:gd name="T82" fmla="*/ 123968 w 867"/>
                <a:gd name="T83" fmla="*/ 22225 h 384"/>
                <a:gd name="T84" fmla="*/ 113637 w 867"/>
                <a:gd name="T85" fmla="*/ 19050 h 3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67"/>
                <a:gd name="T130" fmla="*/ 0 h 384"/>
                <a:gd name="T131" fmla="*/ 867 w 867"/>
                <a:gd name="T132" fmla="*/ 384 h 3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67" h="384">
                  <a:moveTo>
                    <a:pt x="572" y="96"/>
                  </a:moveTo>
                  <a:lnTo>
                    <a:pt x="572" y="96"/>
                  </a:lnTo>
                  <a:lnTo>
                    <a:pt x="468" y="48"/>
                  </a:lnTo>
                  <a:lnTo>
                    <a:pt x="434" y="65"/>
                  </a:lnTo>
                  <a:lnTo>
                    <a:pt x="416" y="65"/>
                  </a:lnTo>
                  <a:lnTo>
                    <a:pt x="382" y="17"/>
                  </a:lnTo>
                  <a:lnTo>
                    <a:pt x="313" y="0"/>
                  </a:lnTo>
                  <a:lnTo>
                    <a:pt x="278" y="17"/>
                  </a:lnTo>
                  <a:lnTo>
                    <a:pt x="278" y="48"/>
                  </a:lnTo>
                  <a:lnTo>
                    <a:pt x="278" y="81"/>
                  </a:lnTo>
                  <a:lnTo>
                    <a:pt x="207" y="81"/>
                  </a:lnTo>
                  <a:lnTo>
                    <a:pt x="173" y="65"/>
                  </a:lnTo>
                  <a:lnTo>
                    <a:pt x="103" y="48"/>
                  </a:lnTo>
                  <a:lnTo>
                    <a:pt x="17" y="96"/>
                  </a:lnTo>
                  <a:lnTo>
                    <a:pt x="0" y="113"/>
                  </a:lnTo>
                  <a:lnTo>
                    <a:pt x="34" y="161"/>
                  </a:lnTo>
                  <a:lnTo>
                    <a:pt x="69" y="161"/>
                  </a:lnTo>
                  <a:lnTo>
                    <a:pt x="86" y="192"/>
                  </a:lnTo>
                  <a:lnTo>
                    <a:pt x="86" y="257"/>
                  </a:lnTo>
                  <a:lnTo>
                    <a:pt x="190" y="288"/>
                  </a:lnTo>
                  <a:lnTo>
                    <a:pt x="244" y="336"/>
                  </a:lnTo>
                  <a:lnTo>
                    <a:pt x="347" y="336"/>
                  </a:lnTo>
                  <a:lnTo>
                    <a:pt x="399" y="369"/>
                  </a:lnTo>
                  <a:lnTo>
                    <a:pt x="468" y="384"/>
                  </a:lnTo>
                  <a:lnTo>
                    <a:pt x="537" y="353"/>
                  </a:lnTo>
                  <a:lnTo>
                    <a:pt x="606" y="353"/>
                  </a:lnTo>
                  <a:lnTo>
                    <a:pt x="660" y="305"/>
                  </a:lnTo>
                  <a:lnTo>
                    <a:pt x="641" y="288"/>
                  </a:lnTo>
                  <a:lnTo>
                    <a:pt x="677" y="257"/>
                  </a:lnTo>
                  <a:lnTo>
                    <a:pt x="712" y="273"/>
                  </a:lnTo>
                  <a:lnTo>
                    <a:pt x="764" y="240"/>
                  </a:lnTo>
                  <a:lnTo>
                    <a:pt x="798" y="209"/>
                  </a:lnTo>
                  <a:lnTo>
                    <a:pt x="867" y="209"/>
                  </a:lnTo>
                  <a:lnTo>
                    <a:pt x="850" y="177"/>
                  </a:lnTo>
                  <a:lnTo>
                    <a:pt x="833" y="161"/>
                  </a:lnTo>
                  <a:lnTo>
                    <a:pt x="798" y="177"/>
                  </a:lnTo>
                  <a:lnTo>
                    <a:pt x="764" y="177"/>
                  </a:lnTo>
                  <a:lnTo>
                    <a:pt x="764" y="113"/>
                  </a:lnTo>
                  <a:lnTo>
                    <a:pt x="781" y="81"/>
                  </a:lnTo>
                  <a:lnTo>
                    <a:pt x="729" y="65"/>
                  </a:lnTo>
                  <a:lnTo>
                    <a:pt x="695" y="96"/>
                  </a:lnTo>
                  <a:lnTo>
                    <a:pt x="624" y="113"/>
                  </a:lnTo>
                  <a:lnTo>
                    <a:pt x="572" y="96"/>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76" name="Freeform 170">
              <a:extLst>
                <a:ext uri="{FF2B5EF4-FFF2-40B4-BE49-F238E27FC236}">
                  <a16:creationId xmlns:a16="http://schemas.microsoft.com/office/drawing/2014/main" id="{FB839882-0AC6-423B-93C6-729FE709D566}"/>
                </a:ext>
              </a:extLst>
            </p:cNvPr>
            <p:cNvSpPr>
              <a:spLocks/>
            </p:cNvSpPr>
            <p:nvPr/>
          </p:nvSpPr>
          <p:spPr bwMode="auto">
            <a:xfrm>
              <a:off x="10198080" y="7525702"/>
              <a:ext cx="22345" cy="33519"/>
            </a:xfrm>
            <a:custGeom>
              <a:avLst/>
              <a:gdLst>
                <a:gd name="T0" fmla="*/ 6158 w 33"/>
                <a:gd name="T1" fmla="*/ 9525 h 48"/>
                <a:gd name="T2" fmla="*/ 6158 w 33"/>
                <a:gd name="T3" fmla="*/ 9525 h 48"/>
                <a:gd name="T4" fmla="*/ 6158 w 33"/>
                <a:gd name="T5" fmla="*/ 3969 h 48"/>
                <a:gd name="T6" fmla="*/ 0 w 33"/>
                <a:gd name="T7" fmla="*/ 0 h 48"/>
                <a:gd name="T8" fmla="*/ 0 w 33"/>
                <a:gd name="T9" fmla="*/ 3969 h 48"/>
                <a:gd name="T10" fmla="*/ 6158 w 33"/>
                <a:gd name="T11" fmla="*/ 9525 h 48"/>
                <a:gd name="T12" fmla="*/ 0 60000 65536"/>
                <a:gd name="T13" fmla="*/ 0 60000 65536"/>
                <a:gd name="T14" fmla="*/ 0 60000 65536"/>
                <a:gd name="T15" fmla="*/ 0 60000 65536"/>
                <a:gd name="T16" fmla="*/ 0 60000 65536"/>
                <a:gd name="T17" fmla="*/ 0 60000 65536"/>
                <a:gd name="T18" fmla="*/ 0 w 33"/>
                <a:gd name="T19" fmla="*/ 0 h 48"/>
                <a:gd name="T20" fmla="*/ 33 w 33"/>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33" h="48">
                  <a:moveTo>
                    <a:pt x="33" y="48"/>
                  </a:moveTo>
                  <a:lnTo>
                    <a:pt x="33" y="48"/>
                  </a:lnTo>
                  <a:lnTo>
                    <a:pt x="33" y="17"/>
                  </a:lnTo>
                  <a:lnTo>
                    <a:pt x="0" y="0"/>
                  </a:lnTo>
                  <a:lnTo>
                    <a:pt x="0" y="17"/>
                  </a:lnTo>
                  <a:lnTo>
                    <a:pt x="33" y="4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77" name="Freeform 171">
              <a:extLst>
                <a:ext uri="{FF2B5EF4-FFF2-40B4-BE49-F238E27FC236}">
                  <a16:creationId xmlns:a16="http://schemas.microsoft.com/office/drawing/2014/main" id="{FA7C486C-DE45-4FA9-A6A6-A1F3C9E6A703}"/>
                </a:ext>
              </a:extLst>
            </p:cNvPr>
            <p:cNvSpPr>
              <a:spLocks/>
            </p:cNvSpPr>
            <p:nvPr/>
          </p:nvSpPr>
          <p:spPr bwMode="auto">
            <a:xfrm>
              <a:off x="8575255" y="7292473"/>
              <a:ext cx="3121352" cy="1439872"/>
            </a:xfrm>
            <a:custGeom>
              <a:avLst/>
              <a:gdLst>
                <a:gd name="T0" fmla="*/ 436660 w 4469"/>
                <a:gd name="T1" fmla="*/ 82510 h 2063"/>
                <a:gd name="T2" fmla="*/ 436660 w 4469"/>
                <a:gd name="T3" fmla="*/ 15867 h 2063"/>
                <a:gd name="T4" fmla="*/ 361237 w 4469"/>
                <a:gd name="T5" fmla="*/ 34908 h 2063"/>
                <a:gd name="T6" fmla="*/ 296135 w 4469"/>
                <a:gd name="T7" fmla="*/ 117418 h 2063"/>
                <a:gd name="T8" fmla="*/ 261996 w 4469"/>
                <a:gd name="T9" fmla="*/ 104724 h 2063"/>
                <a:gd name="T10" fmla="*/ 261996 w 4469"/>
                <a:gd name="T11" fmla="*/ 174540 h 2063"/>
                <a:gd name="T12" fmla="*/ 244530 w 4469"/>
                <a:gd name="T13" fmla="*/ 117418 h 2063"/>
                <a:gd name="T14" fmla="*/ 217536 w 4469"/>
                <a:gd name="T15" fmla="*/ 145979 h 2063"/>
                <a:gd name="T16" fmla="*/ 179428 w 4469"/>
                <a:gd name="T17" fmla="*/ 158673 h 2063"/>
                <a:gd name="T18" fmla="*/ 113532 w 4469"/>
                <a:gd name="T19" fmla="*/ 180887 h 2063"/>
                <a:gd name="T20" fmla="*/ 93683 w 4469"/>
                <a:gd name="T21" fmla="*/ 180887 h 2063"/>
                <a:gd name="T22" fmla="*/ 52399 w 4469"/>
                <a:gd name="T23" fmla="*/ 209448 h 2063"/>
                <a:gd name="T24" fmla="*/ 34933 w 4469"/>
                <a:gd name="T25" fmla="*/ 184061 h 2063"/>
                <a:gd name="T26" fmla="*/ 27787 w 4469"/>
                <a:gd name="T27" fmla="*/ 142806 h 2063"/>
                <a:gd name="T28" fmla="*/ 14291 w 4469"/>
                <a:gd name="T29" fmla="*/ 180887 h 2063"/>
                <a:gd name="T30" fmla="*/ 14291 w 4469"/>
                <a:gd name="T31" fmla="*/ 246737 h 2063"/>
                <a:gd name="T32" fmla="*/ 3970 w 4469"/>
                <a:gd name="T33" fmla="*/ 279265 h 2063"/>
                <a:gd name="T34" fmla="*/ 21436 w 4469"/>
                <a:gd name="T35" fmla="*/ 307826 h 2063"/>
                <a:gd name="T36" fmla="*/ 38109 w 4469"/>
                <a:gd name="T37" fmla="*/ 330040 h 2063"/>
                <a:gd name="T38" fmla="*/ 55575 w 4469"/>
                <a:gd name="T39" fmla="*/ 341940 h 2063"/>
                <a:gd name="T40" fmla="*/ 69072 w 4469"/>
                <a:gd name="T41" fmla="*/ 370502 h 2063"/>
                <a:gd name="T42" fmla="*/ 86538 w 4469"/>
                <a:gd name="T43" fmla="*/ 396683 h 2063"/>
                <a:gd name="T44" fmla="*/ 110356 w 4469"/>
                <a:gd name="T45" fmla="*/ 399063 h 2063"/>
                <a:gd name="T46" fmla="*/ 117501 w 4469"/>
                <a:gd name="T47" fmla="*/ 374468 h 2063"/>
                <a:gd name="T48" fmla="*/ 120677 w 4469"/>
                <a:gd name="T49" fmla="*/ 349081 h 2063"/>
                <a:gd name="T50" fmla="*/ 161961 w 4469"/>
                <a:gd name="T51" fmla="*/ 339560 h 2063"/>
                <a:gd name="T52" fmla="*/ 182603 w 4469"/>
                <a:gd name="T53" fmla="*/ 326867 h 2063"/>
                <a:gd name="T54" fmla="*/ 237384 w 4469"/>
                <a:gd name="T55" fmla="*/ 303859 h 2063"/>
                <a:gd name="T56" fmla="*/ 265172 w 4469"/>
                <a:gd name="T57" fmla="*/ 313379 h 2063"/>
                <a:gd name="T58" fmla="*/ 316777 w 4469"/>
                <a:gd name="T59" fmla="*/ 349081 h 2063"/>
                <a:gd name="T60" fmla="*/ 350916 w 4469"/>
                <a:gd name="T61" fmla="*/ 341940 h 2063"/>
                <a:gd name="T62" fmla="*/ 406491 w 4469"/>
                <a:gd name="T63" fmla="*/ 336387 h 2063"/>
                <a:gd name="T64" fmla="*/ 474769 w 4469"/>
                <a:gd name="T65" fmla="*/ 345907 h 2063"/>
                <a:gd name="T66" fmla="*/ 505732 w 4469"/>
                <a:gd name="T67" fmla="*/ 330040 h 2063"/>
                <a:gd name="T68" fmla="*/ 564483 w 4469"/>
                <a:gd name="T69" fmla="*/ 358601 h 2063"/>
                <a:gd name="T70" fmla="*/ 564483 w 4469"/>
                <a:gd name="T71" fmla="*/ 387162 h 2063"/>
                <a:gd name="T72" fmla="*/ 585125 w 4469"/>
                <a:gd name="T73" fmla="*/ 396683 h 2063"/>
                <a:gd name="T74" fmla="*/ 605767 w 4469"/>
                <a:gd name="T75" fmla="*/ 320520 h 2063"/>
                <a:gd name="T76" fmla="*/ 598621 w 4469"/>
                <a:gd name="T77" fmla="*/ 298305 h 2063"/>
                <a:gd name="T78" fmla="*/ 674045 w 4469"/>
                <a:gd name="T79" fmla="*/ 265777 h 2063"/>
                <a:gd name="T80" fmla="*/ 722474 w 4469"/>
                <a:gd name="T81" fmla="*/ 241183 h 2063"/>
                <a:gd name="T82" fmla="*/ 739941 w 4469"/>
                <a:gd name="T83" fmla="*/ 253877 h 2063"/>
                <a:gd name="T84" fmla="*/ 719298 w 4469"/>
                <a:gd name="T85" fmla="*/ 322900 h 2063"/>
                <a:gd name="T86" fmla="*/ 739941 w 4469"/>
                <a:gd name="T87" fmla="*/ 298305 h 2063"/>
                <a:gd name="T88" fmla="*/ 739941 w 4469"/>
                <a:gd name="T89" fmla="*/ 269744 h 2063"/>
                <a:gd name="T90" fmla="*/ 778049 w 4469"/>
                <a:gd name="T91" fmla="*/ 263397 h 2063"/>
                <a:gd name="T92" fmla="*/ 818540 w 4469"/>
                <a:gd name="T93" fmla="*/ 209448 h 2063"/>
                <a:gd name="T94" fmla="*/ 846327 w 4469"/>
                <a:gd name="T95" fmla="*/ 199928 h 2063"/>
                <a:gd name="T96" fmla="*/ 877290 w 4469"/>
                <a:gd name="T97" fmla="*/ 184061 h 2063"/>
                <a:gd name="T98" fmla="*/ 767728 w 4469"/>
                <a:gd name="T99" fmla="*/ 152326 h 2063"/>
                <a:gd name="T100" fmla="*/ 725650 w 4469"/>
                <a:gd name="T101" fmla="*/ 145979 h 2063"/>
                <a:gd name="T102" fmla="*/ 670869 w 4469"/>
                <a:gd name="T103" fmla="*/ 120592 h 2063"/>
                <a:gd name="T104" fmla="*/ 595446 w 4469"/>
                <a:gd name="T105" fmla="*/ 117418 h 2063"/>
                <a:gd name="T106" fmla="*/ 557337 w 4469"/>
                <a:gd name="T107" fmla="*/ 98377 h 2063"/>
                <a:gd name="T108" fmla="*/ 499381 w 4469"/>
                <a:gd name="T109" fmla="*/ 82510 h 206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69"/>
                <a:gd name="T166" fmla="*/ 0 h 2063"/>
                <a:gd name="T167" fmla="*/ 4469 w 4469"/>
                <a:gd name="T168" fmla="*/ 2063 h 206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69" h="2063">
                  <a:moveTo>
                    <a:pt x="2269" y="384"/>
                  </a:moveTo>
                  <a:lnTo>
                    <a:pt x="2269" y="384"/>
                  </a:lnTo>
                  <a:lnTo>
                    <a:pt x="2252" y="401"/>
                  </a:lnTo>
                  <a:lnTo>
                    <a:pt x="2269" y="432"/>
                  </a:lnTo>
                  <a:lnTo>
                    <a:pt x="2200" y="465"/>
                  </a:lnTo>
                  <a:lnTo>
                    <a:pt x="2183" y="465"/>
                  </a:lnTo>
                  <a:lnTo>
                    <a:pt x="2200" y="417"/>
                  </a:lnTo>
                  <a:lnTo>
                    <a:pt x="2375" y="273"/>
                  </a:lnTo>
                  <a:lnTo>
                    <a:pt x="2375" y="177"/>
                  </a:lnTo>
                  <a:lnTo>
                    <a:pt x="2304" y="113"/>
                  </a:lnTo>
                  <a:lnTo>
                    <a:pt x="2218" y="113"/>
                  </a:lnTo>
                  <a:lnTo>
                    <a:pt x="2218" y="144"/>
                  </a:lnTo>
                  <a:lnTo>
                    <a:pt x="2166" y="144"/>
                  </a:lnTo>
                  <a:lnTo>
                    <a:pt x="2200" y="81"/>
                  </a:lnTo>
                  <a:lnTo>
                    <a:pt x="2114" y="65"/>
                  </a:lnTo>
                  <a:lnTo>
                    <a:pt x="2166" y="33"/>
                  </a:lnTo>
                  <a:lnTo>
                    <a:pt x="2114" y="0"/>
                  </a:lnTo>
                  <a:lnTo>
                    <a:pt x="2028" y="81"/>
                  </a:lnTo>
                  <a:lnTo>
                    <a:pt x="2028" y="144"/>
                  </a:lnTo>
                  <a:lnTo>
                    <a:pt x="1976" y="144"/>
                  </a:lnTo>
                  <a:lnTo>
                    <a:pt x="1820" y="177"/>
                  </a:lnTo>
                  <a:lnTo>
                    <a:pt x="1682" y="257"/>
                  </a:lnTo>
                  <a:lnTo>
                    <a:pt x="1630" y="321"/>
                  </a:lnTo>
                  <a:lnTo>
                    <a:pt x="1647" y="401"/>
                  </a:lnTo>
                  <a:lnTo>
                    <a:pt x="1455" y="432"/>
                  </a:lnTo>
                  <a:lnTo>
                    <a:pt x="1473" y="528"/>
                  </a:lnTo>
                  <a:lnTo>
                    <a:pt x="1525" y="576"/>
                  </a:lnTo>
                  <a:lnTo>
                    <a:pt x="1490" y="593"/>
                  </a:lnTo>
                  <a:lnTo>
                    <a:pt x="1438" y="528"/>
                  </a:lnTo>
                  <a:lnTo>
                    <a:pt x="1386" y="512"/>
                  </a:lnTo>
                  <a:lnTo>
                    <a:pt x="1369" y="528"/>
                  </a:lnTo>
                  <a:lnTo>
                    <a:pt x="1334" y="497"/>
                  </a:lnTo>
                  <a:lnTo>
                    <a:pt x="1300" y="465"/>
                  </a:lnTo>
                  <a:lnTo>
                    <a:pt x="1300" y="480"/>
                  </a:lnTo>
                  <a:lnTo>
                    <a:pt x="1317" y="528"/>
                  </a:lnTo>
                  <a:lnTo>
                    <a:pt x="1265" y="608"/>
                  </a:lnTo>
                  <a:lnTo>
                    <a:pt x="1300" y="672"/>
                  </a:lnTo>
                  <a:lnTo>
                    <a:pt x="1283" y="737"/>
                  </a:lnTo>
                  <a:lnTo>
                    <a:pt x="1283" y="785"/>
                  </a:lnTo>
                  <a:lnTo>
                    <a:pt x="1334" y="785"/>
                  </a:lnTo>
                  <a:lnTo>
                    <a:pt x="1300" y="800"/>
                  </a:lnTo>
                  <a:lnTo>
                    <a:pt x="1317" y="881"/>
                  </a:lnTo>
                  <a:lnTo>
                    <a:pt x="1214" y="960"/>
                  </a:lnTo>
                  <a:lnTo>
                    <a:pt x="1196" y="944"/>
                  </a:lnTo>
                  <a:lnTo>
                    <a:pt x="1265" y="864"/>
                  </a:lnTo>
                  <a:lnTo>
                    <a:pt x="1283" y="816"/>
                  </a:lnTo>
                  <a:lnTo>
                    <a:pt x="1248" y="785"/>
                  </a:lnTo>
                  <a:lnTo>
                    <a:pt x="1248" y="624"/>
                  </a:lnTo>
                  <a:lnTo>
                    <a:pt x="1231" y="593"/>
                  </a:lnTo>
                  <a:lnTo>
                    <a:pt x="1248" y="497"/>
                  </a:lnTo>
                  <a:lnTo>
                    <a:pt x="1214" y="480"/>
                  </a:lnTo>
                  <a:lnTo>
                    <a:pt x="1231" y="465"/>
                  </a:lnTo>
                  <a:lnTo>
                    <a:pt x="1214" y="432"/>
                  </a:lnTo>
                  <a:lnTo>
                    <a:pt x="1179" y="449"/>
                  </a:lnTo>
                  <a:lnTo>
                    <a:pt x="1093" y="656"/>
                  </a:lnTo>
                  <a:lnTo>
                    <a:pt x="1093" y="737"/>
                  </a:lnTo>
                  <a:lnTo>
                    <a:pt x="1144" y="800"/>
                  </a:lnTo>
                  <a:lnTo>
                    <a:pt x="1144" y="833"/>
                  </a:lnTo>
                  <a:lnTo>
                    <a:pt x="1093" y="800"/>
                  </a:lnTo>
                  <a:lnTo>
                    <a:pt x="885" y="672"/>
                  </a:lnTo>
                  <a:lnTo>
                    <a:pt x="868" y="704"/>
                  </a:lnTo>
                  <a:lnTo>
                    <a:pt x="937" y="785"/>
                  </a:lnTo>
                  <a:lnTo>
                    <a:pt x="903" y="800"/>
                  </a:lnTo>
                  <a:lnTo>
                    <a:pt x="885" y="785"/>
                  </a:lnTo>
                  <a:lnTo>
                    <a:pt x="780" y="816"/>
                  </a:lnTo>
                  <a:lnTo>
                    <a:pt x="762" y="848"/>
                  </a:lnTo>
                  <a:lnTo>
                    <a:pt x="745" y="816"/>
                  </a:lnTo>
                  <a:lnTo>
                    <a:pt x="745" y="785"/>
                  </a:lnTo>
                  <a:lnTo>
                    <a:pt x="572" y="881"/>
                  </a:lnTo>
                  <a:lnTo>
                    <a:pt x="572" y="912"/>
                  </a:lnTo>
                  <a:lnTo>
                    <a:pt x="538" y="929"/>
                  </a:lnTo>
                  <a:lnTo>
                    <a:pt x="486" y="896"/>
                  </a:lnTo>
                  <a:lnTo>
                    <a:pt x="538" y="864"/>
                  </a:lnTo>
                  <a:lnTo>
                    <a:pt x="521" y="816"/>
                  </a:lnTo>
                  <a:lnTo>
                    <a:pt x="451" y="800"/>
                  </a:lnTo>
                  <a:lnTo>
                    <a:pt x="469" y="833"/>
                  </a:lnTo>
                  <a:lnTo>
                    <a:pt x="469" y="912"/>
                  </a:lnTo>
                  <a:lnTo>
                    <a:pt x="486" y="944"/>
                  </a:lnTo>
                  <a:lnTo>
                    <a:pt x="469" y="977"/>
                  </a:lnTo>
                  <a:lnTo>
                    <a:pt x="417" y="960"/>
                  </a:lnTo>
                  <a:lnTo>
                    <a:pt x="348" y="1008"/>
                  </a:lnTo>
                  <a:lnTo>
                    <a:pt x="382" y="1073"/>
                  </a:lnTo>
                  <a:lnTo>
                    <a:pt x="279" y="1040"/>
                  </a:lnTo>
                  <a:lnTo>
                    <a:pt x="261" y="1056"/>
                  </a:lnTo>
                  <a:lnTo>
                    <a:pt x="296" y="1103"/>
                  </a:lnTo>
                  <a:lnTo>
                    <a:pt x="261" y="1103"/>
                  </a:lnTo>
                  <a:lnTo>
                    <a:pt x="210" y="1073"/>
                  </a:lnTo>
                  <a:lnTo>
                    <a:pt x="210" y="977"/>
                  </a:lnTo>
                  <a:lnTo>
                    <a:pt x="158" y="944"/>
                  </a:lnTo>
                  <a:lnTo>
                    <a:pt x="140" y="912"/>
                  </a:lnTo>
                  <a:lnTo>
                    <a:pt x="175" y="929"/>
                  </a:lnTo>
                  <a:lnTo>
                    <a:pt x="313" y="977"/>
                  </a:lnTo>
                  <a:lnTo>
                    <a:pt x="400" y="929"/>
                  </a:lnTo>
                  <a:lnTo>
                    <a:pt x="382" y="881"/>
                  </a:lnTo>
                  <a:lnTo>
                    <a:pt x="279" y="785"/>
                  </a:lnTo>
                  <a:lnTo>
                    <a:pt x="175" y="752"/>
                  </a:lnTo>
                  <a:lnTo>
                    <a:pt x="175" y="737"/>
                  </a:lnTo>
                  <a:lnTo>
                    <a:pt x="140" y="720"/>
                  </a:lnTo>
                  <a:lnTo>
                    <a:pt x="106" y="737"/>
                  </a:lnTo>
                  <a:lnTo>
                    <a:pt x="106" y="752"/>
                  </a:lnTo>
                  <a:lnTo>
                    <a:pt x="87" y="752"/>
                  </a:lnTo>
                  <a:lnTo>
                    <a:pt x="52" y="785"/>
                  </a:lnTo>
                  <a:lnTo>
                    <a:pt x="52" y="833"/>
                  </a:lnTo>
                  <a:lnTo>
                    <a:pt x="87" y="864"/>
                  </a:lnTo>
                  <a:lnTo>
                    <a:pt x="69" y="912"/>
                  </a:lnTo>
                  <a:lnTo>
                    <a:pt x="87" y="992"/>
                  </a:lnTo>
                  <a:lnTo>
                    <a:pt x="69" y="1040"/>
                  </a:lnTo>
                  <a:lnTo>
                    <a:pt x="106" y="1088"/>
                  </a:lnTo>
                  <a:lnTo>
                    <a:pt x="87" y="1121"/>
                  </a:lnTo>
                  <a:lnTo>
                    <a:pt x="123" y="1151"/>
                  </a:lnTo>
                  <a:lnTo>
                    <a:pt x="123" y="1169"/>
                  </a:lnTo>
                  <a:lnTo>
                    <a:pt x="69" y="1247"/>
                  </a:lnTo>
                  <a:lnTo>
                    <a:pt x="18" y="1280"/>
                  </a:lnTo>
                  <a:lnTo>
                    <a:pt x="35" y="1280"/>
                  </a:lnTo>
                  <a:lnTo>
                    <a:pt x="69" y="1313"/>
                  </a:lnTo>
                  <a:lnTo>
                    <a:pt x="35" y="1343"/>
                  </a:lnTo>
                  <a:lnTo>
                    <a:pt x="18" y="1361"/>
                  </a:lnTo>
                  <a:lnTo>
                    <a:pt x="0" y="1361"/>
                  </a:lnTo>
                  <a:lnTo>
                    <a:pt x="18" y="1409"/>
                  </a:lnTo>
                  <a:lnTo>
                    <a:pt x="18" y="1424"/>
                  </a:lnTo>
                  <a:lnTo>
                    <a:pt x="18" y="1439"/>
                  </a:lnTo>
                  <a:lnTo>
                    <a:pt x="18" y="1457"/>
                  </a:lnTo>
                  <a:lnTo>
                    <a:pt x="35" y="1487"/>
                  </a:lnTo>
                  <a:lnTo>
                    <a:pt x="87" y="1505"/>
                  </a:lnTo>
                  <a:lnTo>
                    <a:pt x="106" y="1520"/>
                  </a:lnTo>
                  <a:lnTo>
                    <a:pt x="106" y="1553"/>
                  </a:lnTo>
                  <a:lnTo>
                    <a:pt x="140" y="1600"/>
                  </a:lnTo>
                  <a:lnTo>
                    <a:pt x="158" y="1600"/>
                  </a:lnTo>
                  <a:lnTo>
                    <a:pt x="140" y="1631"/>
                  </a:lnTo>
                  <a:lnTo>
                    <a:pt x="123" y="1616"/>
                  </a:lnTo>
                  <a:lnTo>
                    <a:pt x="123" y="1631"/>
                  </a:lnTo>
                  <a:lnTo>
                    <a:pt x="140" y="1664"/>
                  </a:lnTo>
                  <a:lnTo>
                    <a:pt x="192" y="1664"/>
                  </a:lnTo>
                  <a:lnTo>
                    <a:pt x="210" y="1679"/>
                  </a:lnTo>
                  <a:lnTo>
                    <a:pt x="192" y="1679"/>
                  </a:lnTo>
                  <a:lnTo>
                    <a:pt x="210" y="1696"/>
                  </a:lnTo>
                  <a:lnTo>
                    <a:pt x="227" y="1696"/>
                  </a:lnTo>
                  <a:lnTo>
                    <a:pt x="244" y="1727"/>
                  </a:lnTo>
                  <a:lnTo>
                    <a:pt x="261" y="1744"/>
                  </a:lnTo>
                  <a:lnTo>
                    <a:pt x="279" y="1727"/>
                  </a:lnTo>
                  <a:lnTo>
                    <a:pt x="365" y="1775"/>
                  </a:lnTo>
                  <a:lnTo>
                    <a:pt x="348" y="1840"/>
                  </a:lnTo>
                  <a:lnTo>
                    <a:pt x="330" y="1823"/>
                  </a:lnTo>
                  <a:lnTo>
                    <a:pt x="313" y="1840"/>
                  </a:lnTo>
                  <a:lnTo>
                    <a:pt x="313" y="1871"/>
                  </a:lnTo>
                  <a:lnTo>
                    <a:pt x="330" y="1856"/>
                  </a:lnTo>
                  <a:lnTo>
                    <a:pt x="348" y="1871"/>
                  </a:lnTo>
                  <a:lnTo>
                    <a:pt x="296" y="1888"/>
                  </a:lnTo>
                  <a:lnTo>
                    <a:pt x="313" y="1904"/>
                  </a:lnTo>
                  <a:lnTo>
                    <a:pt x="279" y="1936"/>
                  </a:lnTo>
                  <a:lnTo>
                    <a:pt x="261" y="1936"/>
                  </a:lnTo>
                  <a:lnTo>
                    <a:pt x="279" y="1936"/>
                  </a:lnTo>
                  <a:lnTo>
                    <a:pt x="348" y="2000"/>
                  </a:lnTo>
                  <a:lnTo>
                    <a:pt x="434" y="2000"/>
                  </a:lnTo>
                  <a:lnTo>
                    <a:pt x="469" y="2015"/>
                  </a:lnTo>
                  <a:lnTo>
                    <a:pt x="503" y="2015"/>
                  </a:lnTo>
                  <a:lnTo>
                    <a:pt x="538" y="2048"/>
                  </a:lnTo>
                  <a:lnTo>
                    <a:pt x="555" y="2063"/>
                  </a:lnTo>
                  <a:lnTo>
                    <a:pt x="572" y="2063"/>
                  </a:lnTo>
                  <a:lnTo>
                    <a:pt x="590" y="2048"/>
                  </a:lnTo>
                  <a:lnTo>
                    <a:pt x="555" y="2015"/>
                  </a:lnTo>
                  <a:lnTo>
                    <a:pt x="555" y="1984"/>
                  </a:lnTo>
                  <a:lnTo>
                    <a:pt x="538" y="1952"/>
                  </a:lnTo>
                  <a:lnTo>
                    <a:pt x="572" y="1904"/>
                  </a:lnTo>
                  <a:lnTo>
                    <a:pt x="590" y="1919"/>
                  </a:lnTo>
                  <a:lnTo>
                    <a:pt x="607" y="1904"/>
                  </a:lnTo>
                  <a:lnTo>
                    <a:pt x="607" y="1888"/>
                  </a:lnTo>
                  <a:lnTo>
                    <a:pt x="590" y="1888"/>
                  </a:lnTo>
                  <a:lnTo>
                    <a:pt x="607" y="1871"/>
                  </a:lnTo>
                  <a:lnTo>
                    <a:pt x="590" y="1840"/>
                  </a:lnTo>
                  <a:lnTo>
                    <a:pt x="555" y="1840"/>
                  </a:lnTo>
                  <a:lnTo>
                    <a:pt x="538" y="1808"/>
                  </a:lnTo>
                  <a:lnTo>
                    <a:pt x="555" y="1727"/>
                  </a:lnTo>
                  <a:lnTo>
                    <a:pt x="590" y="1760"/>
                  </a:lnTo>
                  <a:lnTo>
                    <a:pt x="607" y="1760"/>
                  </a:lnTo>
                  <a:lnTo>
                    <a:pt x="590" y="1727"/>
                  </a:lnTo>
                  <a:lnTo>
                    <a:pt x="641" y="1679"/>
                  </a:lnTo>
                  <a:lnTo>
                    <a:pt x="676" y="1696"/>
                  </a:lnTo>
                  <a:lnTo>
                    <a:pt x="693" y="1679"/>
                  </a:lnTo>
                  <a:lnTo>
                    <a:pt x="728" y="1696"/>
                  </a:lnTo>
                  <a:lnTo>
                    <a:pt x="780" y="1727"/>
                  </a:lnTo>
                  <a:lnTo>
                    <a:pt x="814" y="1712"/>
                  </a:lnTo>
                  <a:lnTo>
                    <a:pt x="851" y="1712"/>
                  </a:lnTo>
                  <a:lnTo>
                    <a:pt x="868" y="1727"/>
                  </a:lnTo>
                  <a:lnTo>
                    <a:pt x="937" y="1727"/>
                  </a:lnTo>
                  <a:lnTo>
                    <a:pt x="954" y="1696"/>
                  </a:lnTo>
                  <a:lnTo>
                    <a:pt x="903" y="1679"/>
                  </a:lnTo>
                  <a:lnTo>
                    <a:pt x="937" y="1664"/>
                  </a:lnTo>
                  <a:lnTo>
                    <a:pt x="920" y="1648"/>
                  </a:lnTo>
                  <a:lnTo>
                    <a:pt x="937" y="1631"/>
                  </a:lnTo>
                  <a:lnTo>
                    <a:pt x="937" y="1583"/>
                  </a:lnTo>
                  <a:lnTo>
                    <a:pt x="972" y="1600"/>
                  </a:lnTo>
                  <a:lnTo>
                    <a:pt x="1127" y="1553"/>
                  </a:lnTo>
                  <a:lnTo>
                    <a:pt x="1127" y="1535"/>
                  </a:lnTo>
                  <a:lnTo>
                    <a:pt x="1144" y="1535"/>
                  </a:lnTo>
                  <a:lnTo>
                    <a:pt x="1196" y="1535"/>
                  </a:lnTo>
                  <a:lnTo>
                    <a:pt x="1214" y="1568"/>
                  </a:lnTo>
                  <a:lnTo>
                    <a:pt x="1214" y="1583"/>
                  </a:lnTo>
                  <a:lnTo>
                    <a:pt x="1231" y="1583"/>
                  </a:lnTo>
                  <a:lnTo>
                    <a:pt x="1265" y="1600"/>
                  </a:lnTo>
                  <a:lnTo>
                    <a:pt x="1265" y="1616"/>
                  </a:lnTo>
                  <a:lnTo>
                    <a:pt x="1300" y="1616"/>
                  </a:lnTo>
                  <a:lnTo>
                    <a:pt x="1334" y="1583"/>
                  </a:lnTo>
                  <a:lnTo>
                    <a:pt x="1369" y="1568"/>
                  </a:lnTo>
                  <a:lnTo>
                    <a:pt x="1386" y="1616"/>
                  </a:lnTo>
                  <a:lnTo>
                    <a:pt x="1455" y="1727"/>
                  </a:lnTo>
                  <a:lnTo>
                    <a:pt x="1473" y="1696"/>
                  </a:lnTo>
                  <a:lnTo>
                    <a:pt x="1490" y="1727"/>
                  </a:lnTo>
                  <a:lnTo>
                    <a:pt x="1542" y="1712"/>
                  </a:lnTo>
                  <a:lnTo>
                    <a:pt x="1596" y="1760"/>
                  </a:lnTo>
                  <a:lnTo>
                    <a:pt x="1630" y="1775"/>
                  </a:lnTo>
                  <a:lnTo>
                    <a:pt x="1630" y="1760"/>
                  </a:lnTo>
                  <a:lnTo>
                    <a:pt x="1647" y="1792"/>
                  </a:lnTo>
                  <a:lnTo>
                    <a:pt x="1630" y="1808"/>
                  </a:lnTo>
                  <a:lnTo>
                    <a:pt x="1665" y="1792"/>
                  </a:lnTo>
                  <a:lnTo>
                    <a:pt x="1682" y="1775"/>
                  </a:lnTo>
                  <a:lnTo>
                    <a:pt x="1768" y="1727"/>
                  </a:lnTo>
                  <a:lnTo>
                    <a:pt x="1837" y="1744"/>
                  </a:lnTo>
                  <a:lnTo>
                    <a:pt x="1872" y="1760"/>
                  </a:lnTo>
                  <a:lnTo>
                    <a:pt x="1941" y="1760"/>
                  </a:lnTo>
                  <a:lnTo>
                    <a:pt x="1941" y="1727"/>
                  </a:lnTo>
                  <a:lnTo>
                    <a:pt x="1941" y="1696"/>
                  </a:lnTo>
                  <a:lnTo>
                    <a:pt x="1976" y="1679"/>
                  </a:lnTo>
                  <a:lnTo>
                    <a:pt x="2045" y="1696"/>
                  </a:lnTo>
                  <a:lnTo>
                    <a:pt x="2079" y="1744"/>
                  </a:lnTo>
                  <a:lnTo>
                    <a:pt x="2097" y="1744"/>
                  </a:lnTo>
                  <a:lnTo>
                    <a:pt x="2131" y="1727"/>
                  </a:lnTo>
                  <a:lnTo>
                    <a:pt x="2235" y="1775"/>
                  </a:lnTo>
                  <a:lnTo>
                    <a:pt x="2287" y="1792"/>
                  </a:lnTo>
                  <a:lnTo>
                    <a:pt x="2358" y="1775"/>
                  </a:lnTo>
                  <a:lnTo>
                    <a:pt x="2392" y="1744"/>
                  </a:lnTo>
                  <a:lnTo>
                    <a:pt x="2444" y="1760"/>
                  </a:lnTo>
                  <a:lnTo>
                    <a:pt x="2479" y="1775"/>
                  </a:lnTo>
                  <a:lnTo>
                    <a:pt x="2530" y="1760"/>
                  </a:lnTo>
                  <a:lnTo>
                    <a:pt x="2548" y="1696"/>
                  </a:lnTo>
                  <a:lnTo>
                    <a:pt x="2565" y="1679"/>
                  </a:lnTo>
                  <a:lnTo>
                    <a:pt x="2565" y="1664"/>
                  </a:lnTo>
                  <a:lnTo>
                    <a:pt x="2548" y="1664"/>
                  </a:lnTo>
                  <a:lnTo>
                    <a:pt x="2565" y="1631"/>
                  </a:lnTo>
                  <a:lnTo>
                    <a:pt x="2634" y="1616"/>
                  </a:lnTo>
                  <a:lnTo>
                    <a:pt x="2686" y="1631"/>
                  </a:lnTo>
                  <a:lnTo>
                    <a:pt x="2721" y="1664"/>
                  </a:lnTo>
                  <a:lnTo>
                    <a:pt x="2755" y="1775"/>
                  </a:lnTo>
                  <a:lnTo>
                    <a:pt x="2790" y="1775"/>
                  </a:lnTo>
                  <a:lnTo>
                    <a:pt x="2841" y="1808"/>
                  </a:lnTo>
                  <a:lnTo>
                    <a:pt x="2841" y="1840"/>
                  </a:lnTo>
                  <a:lnTo>
                    <a:pt x="2876" y="1840"/>
                  </a:lnTo>
                  <a:lnTo>
                    <a:pt x="2945" y="1823"/>
                  </a:lnTo>
                  <a:lnTo>
                    <a:pt x="2945" y="1856"/>
                  </a:lnTo>
                  <a:lnTo>
                    <a:pt x="2893" y="1952"/>
                  </a:lnTo>
                  <a:lnTo>
                    <a:pt x="2876" y="1936"/>
                  </a:lnTo>
                  <a:lnTo>
                    <a:pt x="2841" y="1952"/>
                  </a:lnTo>
                  <a:lnTo>
                    <a:pt x="2859" y="2000"/>
                  </a:lnTo>
                  <a:lnTo>
                    <a:pt x="2841" y="2032"/>
                  </a:lnTo>
                  <a:lnTo>
                    <a:pt x="2859" y="2000"/>
                  </a:lnTo>
                  <a:lnTo>
                    <a:pt x="2876" y="2000"/>
                  </a:lnTo>
                  <a:lnTo>
                    <a:pt x="2876" y="2015"/>
                  </a:lnTo>
                  <a:lnTo>
                    <a:pt x="2893" y="2032"/>
                  </a:lnTo>
                  <a:lnTo>
                    <a:pt x="2945" y="2000"/>
                  </a:lnTo>
                  <a:lnTo>
                    <a:pt x="3103" y="1823"/>
                  </a:lnTo>
                  <a:lnTo>
                    <a:pt x="3103" y="1712"/>
                  </a:lnTo>
                  <a:lnTo>
                    <a:pt x="3120" y="1679"/>
                  </a:lnTo>
                  <a:lnTo>
                    <a:pt x="3120" y="1631"/>
                  </a:lnTo>
                  <a:lnTo>
                    <a:pt x="3085" y="1583"/>
                  </a:lnTo>
                  <a:lnTo>
                    <a:pt x="3068" y="1583"/>
                  </a:lnTo>
                  <a:lnTo>
                    <a:pt x="3049" y="1616"/>
                  </a:lnTo>
                  <a:lnTo>
                    <a:pt x="3014" y="1616"/>
                  </a:lnTo>
                  <a:lnTo>
                    <a:pt x="3032" y="1583"/>
                  </a:lnTo>
                  <a:lnTo>
                    <a:pt x="3014" y="1583"/>
                  </a:lnTo>
                  <a:lnTo>
                    <a:pt x="2997" y="1568"/>
                  </a:lnTo>
                  <a:lnTo>
                    <a:pt x="2962" y="1568"/>
                  </a:lnTo>
                  <a:lnTo>
                    <a:pt x="2962" y="1553"/>
                  </a:lnTo>
                  <a:lnTo>
                    <a:pt x="3014" y="1505"/>
                  </a:lnTo>
                  <a:lnTo>
                    <a:pt x="3172" y="1361"/>
                  </a:lnTo>
                  <a:lnTo>
                    <a:pt x="3241" y="1343"/>
                  </a:lnTo>
                  <a:lnTo>
                    <a:pt x="3258" y="1361"/>
                  </a:lnTo>
                  <a:lnTo>
                    <a:pt x="3275" y="1343"/>
                  </a:lnTo>
                  <a:lnTo>
                    <a:pt x="3327" y="1361"/>
                  </a:lnTo>
                  <a:lnTo>
                    <a:pt x="3344" y="1328"/>
                  </a:lnTo>
                  <a:lnTo>
                    <a:pt x="3396" y="1343"/>
                  </a:lnTo>
                  <a:lnTo>
                    <a:pt x="3414" y="1343"/>
                  </a:lnTo>
                  <a:lnTo>
                    <a:pt x="3396" y="1361"/>
                  </a:lnTo>
                  <a:lnTo>
                    <a:pt x="3396" y="1376"/>
                  </a:lnTo>
                  <a:lnTo>
                    <a:pt x="3500" y="1361"/>
                  </a:lnTo>
                  <a:lnTo>
                    <a:pt x="3483" y="1343"/>
                  </a:lnTo>
                  <a:lnTo>
                    <a:pt x="3552" y="1232"/>
                  </a:lnTo>
                  <a:lnTo>
                    <a:pt x="3638" y="1217"/>
                  </a:lnTo>
                  <a:lnTo>
                    <a:pt x="3638" y="1247"/>
                  </a:lnTo>
                  <a:lnTo>
                    <a:pt x="3638" y="1280"/>
                  </a:lnTo>
                  <a:lnTo>
                    <a:pt x="3725" y="1232"/>
                  </a:lnTo>
                  <a:lnTo>
                    <a:pt x="3725" y="1184"/>
                  </a:lnTo>
                  <a:lnTo>
                    <a:pt x="3759" y="1184"/>
                  </a:lnTo>
                  <a:lnTo>
                    <a:pt x="3742" y="1199"/>
                  </a:lnTo>
                  <a:lnTo>
                    <a:pt x="3725" y="1280"/>
                  </a:lnTo>
                  <a:lnTo>
                    <a:pt x="3690" y="1295"/>
                  </a:lnTo>
                  <a:lnTo>
                    <a:pt x="3586" y="1409"/>
                  </a:lnTo>
                  <a:lnTo>
                    <a:pt x="3552" y="1424"/>
                  </a:lnTo>
                  <a:lnTo>
                    <a:pt x="3517" y="1535"/>
                  </a:lnTo>
                  <a:lnTo>
                    <a:pt x="3552" y="1727"/>
                  </a:lnTo>
                  <a:lnTo>
                    <a:pt x="3586" y="1696"/>
                  </a:lnTo>
                  <a:lnTo>
                    <a:pt x="3621" y="1631"/>
                  </a:lnTo>
                  <a:lnTo>
                    <a:pt x="3638" y="1631"/>
                  </a:lnTo>
                  <a:lnTo>
                    <a:pt x="3638" y="1583"/>
                  </a:lnTo>
                  <a:lnTo>
                    <a:pt x="3655" y="1583"/>
                  </a:lnTo>
                  <a:lnTo>
                    <a:pt x="3690" y="1568"/>
                  </a:lnTo>
                  <a:lnTo>
                    <a:pt x="3673" y="1520"/>
                  </a:lnTo>
                  <a:lnTo>
                    <a:pt x="3707" y="1505"/>
                  </a:lnTo>
                  <a:lnTo>
                    <a:pt x="3725" y="1505"/>
                  </a:lnTo>
                  <a:lnTo>
                    <a:pt x="3725" y="1472"/>
                  </a:lnTo>
                  <a:lnTo>
                    <a:pt x="3707" y="1472"/>
                  </a:lnTo>
                  <a:lnTo>
                    <a:pt x="3725" y="1424"/>
                  </a:lnTo>
                  <a:lnTo>
                    <a:pt x="3707" y="1424"/>
                  </a:lnTo>
                  <a:lnTo>
                    <a:pt x="3690" y="1424"/>
                  </a:lnTo>
                  <a:lnTo>
                    <a:pt x="3690" y="1409"/>
                  </a:lnTo>
                  <a:lnTo>
                    <a:pt x="3725" y="1361"/>
                  </a:lnTo>
                  <a:lnTo>
                    <a:pt x="3725" y="1328"/>
                  </a:lnTo>
                  <a:lnTo>
                    <a:pt x="3759" y="1328"/>
                  </a:lnTo>
                  <a:lnTo>
                    <a:pt x="3813" y="1295"/>
                  </a:lnTo>
                  <a:lnTo>
                    <a:pt x="3813" y="1328"/>
                  </a:lnTo>
                  <a:lnTo>
                    <a:pt x="3830" y="1313"/>
                  </a:lnTo>
                  <a:lnTo>
                    <a:pt x="3882" y="1295"/>
                  </a:lnTo>
                  <a:lnTo>
                    <a:pt x="3917" y="1328"/>
                  </a:lnTo>
                  <a:lnTo>
                    <a:pt x="3934" y="1295"/>
                  </a:lnTo>
                  <a:lnTo>
                    <a:pt x="4107" y="1184"/>
                  </a:lnTo>
                  <a:lnTo>
                    <a:pt x="4158" y="1199"/>
                  </a:lnTo>
                  <a:lnTo>
                    <a:pt x="4176" y="1184"/>
                  </a:lnTo>
                  <a:lnTo>
                    <a:pt x="4141" y="1088"/>
                  </a:lnTo>
                  <a:lnTo>
                    <a:pt x="4124" y="1088"/>
                  </a:lnTo>
                  <a:lnTo>
                    <a:pt x="4124" y="1056"/>
                  </a:lnTo>
                  <a:lnTo>
                    <a:pt x="4141" y="1056"/>
                  </a:lnTo>
                  <a:lnTo>
                    <a:pt x="4176" y="1040"/>
                  </a:lnTo>
                  <a:lnTo>
                    <a:pt x="4210" y="1008"/>
                  </a:lnTo>
                  <a:lnTo>
                    <a:pt x="4193" y="977"/>
                  </a:lnTo>
                  <a:lnTo>
                    <a:pt x="4210" y="960"/>
                  </a:lnTo>
                  <a:lnTo>
                    <a:pt x="4228" y="1008"/>
                  </a:lnTo>
                  <a:lnTo>
                    <a:pt x="4262" y="1008"/>
                  </a:lnTo>
                  <a:lnTo>
                    <a:pt x="4297" y="1040"/>
                  </a:lnTo>
                  <a:lnTo>
                    <a:pt x="4383" y="1088"/>
                  </a:lnTo>
                  <a:lnTo>
                    <a:pt x="4400" y="1040"/>
                  </a:lnTo>
                  <a:lnTo>
                    <a:pt x="4400" y="1008"/>
                  </a:lnTo>
                  <a:lnTo>
                    <a:pt x="4435" y="1008"/>
                  </a:lnTo>
                  <a:lnTo>
                    <a:pt x="4469" y="977"/>
                  </a:lnTo>
                  <a:lnTo>
                    <a:pt x="4418" y="929"/>
                  </a:lnTo>
                  <a:lnTo>
                    <a:pt x="4331" y="912"/>
                  </a:lnTo>
                  <a:lnTo>
                    <a:pt x="4176" y="785"/>
                  </a:lnTo>
                  <a:lnTo>
                    <a:pt x="4072" y="720"/>
                  </a:lnTo>
                  <a:lnTo>
                    <a:pt x="3934" y="704"/>
                  </a:lnTo>
                  <a:lnTo>
                    <a:pt x="3934" y="785"/>
                  </a:lnTo>
                  <a:lnTo>
                    <a:pt x="3899" y="800"/>
                  </a:lnTo>
                  <a:lnTo>
                    <a:pt x="3865" y="768"/>
                  </a:lnTo>
                  <a:lnTo>
                    <a:pt x="3865" y="737"/>
                  </a:lnTo>
                  <a:lnTo>
                    <a:pt x="3882" y="737"/>
                  </a:lnTo>
                  <a:lnTo>
                    <a:pt x="3899" y="720"/>
                  </a:lnTo>
                  <a:lnTo>
                    <a:pt x="3865" y="720"/>
                  </a:lnTo>
                  <a:lnTo>
                    <a:pt x="3830" y="752"/>
                  </a:lnTo>
                  <a:lnTo>
                    <a:pt x="3742" y="737"/>
                  </a:lnTo>
                  <a:lnTo>
                    <a:pt x="3655" y="737"/>
                  </a:lnTo>
                  <a:lnTo>
                    <a:pt x="3621" y="720"/>
                  </a:lnTo>
                  <a:lnTo>
                    <a:pt x="3638" y="689"/>
                  </a:lnTo>
                  <a:lnTo>
                    <a:pt x="3604" y="641"/>
                  </a:lnTo>
                  <a:lnTo>
                    <a:pt x="3535" y="624"/>
                  </a:lnTo>
                  <a:lnTo>
                    <a:pt x="3431" y="656"/>
                  </a:lnTo>
                  <a:lnTo>
                    <a:pt x="3414" y="608"/>
                  </a:lnTo>
                  <a:lnTo>
                    <a:pt x="3379" y="608"/>
                  </a:lnTo>
                  <a:lnTo>
                    <a:pt x="3362" y="593"/>
                  </a:lnTo>
                  <a:lnTo>
                    <a:pt x="3362" y="545"/>
                  </a:lnTo>
                  <a:lnTo>
                    <a:pt x="3241" y="512"/>
                  </a:lnTo>
                  <a:lnTo>
                    <a:pt x="3103" y="480"/>
                  </a:lnTo>
                  <a:lnTo>
                    <a:pt x="3068" y="545"/>
                  </a:lnTo>
                  <a:lnTo>
                    <a:pt x="3103" y="593"/>
                  </a:lnTo>
                  <a:lnTo>
                    <a:pt x="2997" y="593"/>
                  </a:lnTo>
                  <a:lnTo>
                    <a:pt x="2980" y="593"/>
                  </a:lnTo>
                  <a:lnTo>
                    <a:pt x="2945" y="608"/>
                  </a:lnTo>
                  <a:lnTo>
                    <a:pt x="2893" y="560"/>
                  </a:lnTo>
                  <a:lnTo>
                    <a:pt x="2859" y="656"/>
                  </a:lnTo>
                  <a:lnTo>
                    <a:pt x="2824" y="641"/>
                  </a:lnTo>
                  <a:lnTo>
                    <a:pt x="2790" y="576"/>
                  </a:lnTo>
                  <a:lnTo>
                    <a:pt x="2807" y="497"/>
                  </a:lnTo>
                  <a:lnTo>
                    <a:pt x="2772" y="449"/>
                  </a:lnTo>
                  <a:lnTo>
                    <a:pt x="2669" y="417"/>
                  </a:lnTo>
                  <a:lnTo>
                    <a:pt x="2634" y="417"/>
                  </a:lnTo>
                  <a:lnTo>
                    <a:pt x="2617" y="449"/>
                  </a:lnTo>
                  <a:lnTo>
                    <a:pt x="2634" y="480"/>
                  </a:lnTo>
                  <a:lnTo>
                    <a:pt x="2496" y="465"/>
                  </a:lnTo>
                  <a:lnTo>
                    <a:pt x="2513" y="417"/>
                  </a:lnTo>
                  <a:lnTo>
                    <a:pt x="2427" y="401"/>
                  </a:lnTo>
                  <a:lnTo>
                    <a:pt x="2375" y="432"/>
                  </a:lnTo>
                  <a:lnTo>
                    <a:pt x="2269" y="384"/>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78" name="Freeform 172">
              <a:extLst>
                <a:ext uri="{FF2B5EF4-FFF2-40B4-BE49-F238E27FC236}">
                  <a16:creationId xmlns:a16="http://schemas.microsoft.com/office/drawing/2014/main" id="{9479388E-2F4A-49B5-A037-9CBA41CB4C2F}"/>
                </a:ext>
              </a:extLst>
            </p:cNvPr>
            <p:cNvSpPr>
              <a:spLocks/>
            </p:cNvSpPr>
            <p:nvPr/>
          </p:nvSpPr>
          <p:spPr bwMode="auto">
            <a:xfrm>
              <a:off x="9047300" y="7348337"/>
              <a:ext cx="326799" cy="411991"/>
            </a:xfrm>
            <a:custGeom>
              <a:avLst/>
              <a:gdLst>
                <a:gd name="T0" fmla="*/ 0 w 468"/>
                <a:gd name="T1" fmla="*/ 101428 h 591"/>
                <a:gd name="T2" fmla="*/ 0 w 468"/>
                <a:gd name="T3" fmla="*/ 101428 h 591"/>
                <a:gd name="T4" fmla="*/ 10319 w 468"/>
                <a:gd name="T5" fmla="*/ 113314 h 591"/>
                <a:gd name="T6" fmla="*/ 27781 w 468"/>
                <a:gd name="T7" fmla="*/ 116484 h 591"/>
                <a:gd name="T8" fmla="*/ 31750 w 468"/>
                <a:gd name="T9" fmla="*/ 113314 h 591"/>
                <a:gd name="T10" fmla="*/ 23812 w 468"/>
                <a:gd name="T11" fmla="*/ 106975 h 591"/>
                <a:gd name="T12" fmla="*/ 20638 w 468"/>
                <a:gd name="T13" fmla="*/ 101428 h 591"/>
                <a:gd name="T14" fmla="*/ 20638 w 468"/>
                <a:gd name="T15" fmla="*/ 84788 h 591"/>
                <a:gd name="T16" fmla="*/ 23812 w 468"/>
                <a:gd name="T17" fmla="*/ 78448 h 591"/>
                <a:gd name="T18" fmla="*/ 48419 w 468"/>
                <a:gd name="T19" fmla="*/ 40413 h 591"/>
                <a:gd name="T20" fmla="*/ 65881 w 468"/>
                <a:gd name="T21" fmla="*/ 28527 h 591"/>
                <a:gd name="T22" fmla="*/ 92869 w 468"/>
                <a:gd name="T23" fmla="*/ 15848 h 591"/>
                <a:gd name="T24" fmla="*/ 92869 w 468"/>
                <a:gd name="T25" fmla="*/ 2377 h 591"/>
                <a:gd name="T26" fmla="*/ 86519 w 468"/>
                <a:gd name="T27" fmla="*/ 0 h 591"/>
                <a:gd name="T28" fmla="*/ 79375 w 468"/>
                <a:gd name="T29" fmla="*/ 6339 h 591"/>
                <a:gd name="T30" fmla="*/ 73025 w 468"/>
                <a:gd name="T31" fmla="*/ 11886 h 591"/>
                <a:gd name="T32" fmla="*/ 62706 w 468"/>
                <a:gd name="T33" fmla="*/ 15848 h 591"/>
                <a:gd name="T34" fmla="*/ 52388 w 468"/>
                <a:gd name="T35" fmla="*/ 15848 h 591"/>
                <a:gd name="T36" fmla="*/ 42069 w 468"/>
                <a:gd name="T37" fmla="*/ 21395 h 591"/>
                <a:gd name="T38" fmla="*/ 31750 w 468"/>
                <a:gd name="T39" fmla="*/ 34866 h 591"/>
                <a:gd name="T40" fmla="*/ 20638 w 468"/>
                <a:gd name="T41" fmla="*/ 40413 h 591"/>
                <a:gd name="T42" fmla="*/ 20638 w 468"/>
                <a:gd name="T43" fmla="*/ 47544 h 591"/>
                <a:gd name="T44" fmla="*/ 17463 w 468"/>
                <a:gd name="T45" fmla="*/ 57053 h 591"/>
                <a:gd name="T46" fmla="*/ 10319 w 468"/>
                <a:gd name="T47" fmla="*/ 63393 h 591"/>
                <a:gd name="T48" fmla="*/ 14288 w 468"/>
                <a:gd name="T49" fmla="*/ 68939 h 591"/>
                <a:gd name="T50" fmla="*/ 10319 w 468"/>
                <a:gd name="T51" fmla="*/ 76071 h 591"/>
                <a:gd name="T52" fmla="*/ 3969 w 468"/>
                <a:gd name="T53" fmla="*/ 82410 h 591"/>
                <a:gd name="T54" fmla="*/ 7144 w 468"/>
                <a:gd name="T55" fmla="*/ 87957 h 591"/>
                <a:gd name="T56" fmla="*/ 0 w 468"/>
                <a:gd name="T57" fmla="*/ 91919 h 591"/>
                <a:gd name="T58" fmla="*/ 0 w 468"/>
                <a:gd name="T59" fmla="*/ 101428 h 5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8"/>
                <a:gd name="T91" fmla="*/ 0 h 591"/>
                <a:gd name="T92" fmla="*/ 468 w 468"/>
                <a:gd name="T93" fmla="*/ 591 h 5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8" h="591">
                  <a:moveTo>
                    <a:pt x="0" y="512"/>
                  </a:moveTo>
                  <a:lnTo>
                    <a:pt x="0" y="512"/>
                  </a:lnTo>
                  <a:lnTo>
                    <a:pt x="52" y="575"/>
                  </a:lnTo>
                  <a:lnTo>
                    <a:pt x="140" y="591"/>
                  </a:lnTo>
                  <a:lnTo>
                    <a:pt x="157" y="575"/>
                  </a:lnTo>
                  <a:lnTo>
                    <a:pt x="123" y="543"/>
                  </a:lnTo>
                  <a:lnTo>
                    <a:pt x="104" y="512"/>
                  </a:lnTo>
                  <a:lnTo>
                    <a:pt x="104" y="431"/>
                  </a:lnTo>
                  <a:lnTo>
                    <a:pt x="123" y="399"/>
                  </a:lnTo>
                  <a:lnTo>
                    <a:pt x="244" y="207"/>
                  </a:lnTo>
                  <a:lnTo>
                    <a:pt x="330" y="144"/>
                  </a:lnTo>
                  <a:lnTo>
                    <a:pt x="468" y="80"/>
                  </a:lnTo>
                  <a:lnTo>
                    <a:pt x="468" y="15"/>
                  </a:lnTo>
                  <a:lnTo>
                    <a:pt x="434" y="0"/>
                  </a:lnTo>
                  <a:lnTo>
                    <a:pt x="399" y="32"/>
                  </a:lnTo>
                  <a:lnTo>
                    <a:pt x="365" y="63"/>
                  </a:lnTo>
                  <a:lnTo>
                    <a:pt x="313" y="80"/>
                  </a:lnTo>
                  <a:lnTo>
                    <a:pt x="261" y="80"/>
                  </a:lnTo>
                  <a:lnTo>
                    <a:pt x="209" y="111"/>
                  </a:lnTo>
                  <a:lnTo>
                    <a:pt x="157" y="176"/>
                  </a:lnTo>
                  <a:lnTo>
                    <a:pt x="104" y="207"/>
                  </a:lnTo>
                  <a:lnTo>
                    <a:pt x="104" y="240"/>
                  </a:lnTo>
                  <a:lnTo>
                    <a:pt x="86" y="288"/>
                  </a:lnTo>
                  <a:lnTo>
                    <a:pt x="52" y="320"/>
                  </a:lnTo>
                  <a:lnTo>
                    <a:pt x="69" y="351"/>
                  </a:lnTo>
                  <a:lnTo>
                    <a:pt x="52" y="384"/>
                  </a:lnTo>
                  <a:lnTo>
                    <a:pt x="17" y="416"/>
                  </a:lnTo>
                  <a:lnTo>
                    <a:pt x="35" y="447"/>
                  </a:lnTo>
                  <a:lnTo>
                    <a:pt x="0" y="464"/>
                  </a:lnTo>
                  <a:lnTo>
                    <a:pt x="0" y="512"/>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79" name="Freeform 173">
              <a:extLst>
                <a:ext uri="{FF2B5EF4-FFF2-40B4-BE49-F238E27FC236}">
                  <a16:creationId xmlns:a16="http://schemas.microsoft.com/office/drawing/2014/main" id="{9DD32EB7-5894-4825-9BED-F466FEB58308}"/>
                </a:ext>
              </a:extLst>
            </p:cNvPr>
            <p:cNvSpPr>
              <a:spLocks/>
            </p:cNvSpPr>
            <p:nvPr/>
          </p:nvSpPr>
          <p:spPr bwMode="auto">
            <a:xfrm>
              <a:off x="8985851" y="7806414"/>
              <a:ext cx="36311" cy="44691"/>
            </a:xfrm>
            <a:custGeom>
              <a:avLst/>
              <a:gdLst>
                <a:gd name="T0" fmla="*/ 0 w 52"/>
                <a:gd name="T1" fmla="*/ 12902 h 63"/>
                <a:gd name="T2" fmla="*/ 0 w 52"/>
                <a:gd name="T3" fmla="*/ 12902 h 63"/>
                <a:gd name="T4" fmla="*/ 7144 w 52"/>
                <a:gd name="T5" fmla="*/ 9676 h 63"/>
                <a:gd name="T6" fmla="*/ 10319 w 52"/>
                <a:gd name="T7" fmla="*/ 6451 h 63"/>
                <a:gd name="T8" fmla="*/ 3969 w 52"/>
                <a:gd name="T9" fmla="*/ 0 h 63"/>
                <a:gd name="T10" fmla="*/ 0 w 52"/>
                <a:gd name="T11" fmla="*/ 6451 h 63"/>
                <a:gd name="T12" fmla="*/ 0 w 52"/>
                <a:gd name="T13" fmla="*/ 12902 h 63"/>
                <a:gd name="T14" fmla="*/ 0 60000 65536"/>
                <a:gd name="T15" fmla="*/ 0 60000 65536"/>
                <a:gd name="T16" fmla="*/ 0 60000 65536"/>
                <a:gd name="T17" fmla="*/ 0 60000 65536"/>
                <a:gd name="T18" fmla="*/ 0 60000 65536"/>
                <a:gd name="T19" fmla="*/ 0 60000 65536"/>
                <a:gd name="T20" fmla="*/ 0 60000 65536"/>
                <a:gd name="T21" fmla="*/ 0 w 52"/>
                <a:gd name="T22" fmla="*/ 0 h 63"/>
                <a:gd name="T23" fmla="*/ 52 w 52"/>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63">
                  <a:moveTo>
                    <a:pt x="0" y="63"/>
                  </a:moveTo>
                  <a:lnTo>
                    <a:pt x="0" y="63"/>
                  </a:lnTo>
                  <a:lnTo>
                    <a:pt x="34" y="48"/>
                  </a:lnTo>
                  <a:lnTo>
                    <a:pt x="52" y="31"/>
                  </a:lnTo>
                  <a:lnTo>
                    <a:pt x="17" y="0"/>
                  </a:lnTo>
                  <a:lnTo>
                    <a:pt x="0" y="31"/>
                  </a:lnTo>
                  <a:lnTo>
                    <a:pt x="0" y="63"/>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80" name="Freeform 174">
              <a:extLst>
                <a:ext uri="{FF2B5EF4-FFF2-40B4-BE49-F238E27FC236}">
                  <a16:creationId xmlns:a16="http://schemas.microsoft.com/office/drawing/2014/main" id="{A0F76BFC-3025-4AC2-A3B8-C50008C3E5B5}"/>
                </a:ext>
              </a:extLst>
            </p:cNvPr>
            <p:cNvSpPr>
              <a:spLocks/>
            </p:cNvSpPr>
            <p:nvPr/>
          </p:nvSpPr>
          <p:spPr bwMode="auto">
            <a:xfrm>
              <a:off x="8882502" y="7339957"/>
              <a:ext cx="136865" cy="39104"/>
            </a:xfrm>
            <a:custGeom>
              <a:avLst/>
              <a:gdLst>
                <a:gd name="T0" fmla="*/ 32544 w 196"/>
                <a:gd name="T1" fmla="*/ 3969 h 56"/>
                <a:gd name="T2" fmla="*/ 28575 w 196"/>
                <a:gd name="T3" fmla="*/ 3969 h 56"/>
                <a:gd name="T4" fmla="*/ 24606 w 196"/>
                <a:gd name="T5" fmla="*/ 3969 h 56"/>
                <a:gd name="T6" fmla="*/ 24606 w 196"/>
                <a:gd name="T7" fmla="*/ 7938 h 56"/>
                <a:gd name="T8" fmla="*/ 20637 w 196"/>
                <a:gd name="T9" fmla="*/ 11113 h 56"/>
                <a:gd name="T10" fmla="*/ 20637 w 196"/>
                <a:gd name="T11" fmla="*/ 7938 h 56"/>
                <a:gd name="T12" fmla="*/ 18256 w 196"/>
                <a:gd name="T13" fmla="*/ 7938 h 56"/>
                <a:gd name="T14" fmla="*/ 15081 w 196"/>
                <a:gd name="T15" fmla="*/ 3969 h 56"/>
                <a:gd name="T16" fmla="*/ 18256 w 196"/>
                <a:gd name="T17" fmla="*/ 3969 h 56"/>
                <a:gd name="T18" fmla="*/ 20637 w 196"/>
                <a:gd name="T19" fmla="*/ 3969 h 56"/>
                <a:gd name="T20" fmla="*/ 18256 w 196"/>
                <a:gd name="T21" fmla="*/ 3969 h 56"/>
                <a:gd name="T22" fmla="*/ 15081 w 196"/>
                <a:gd name="T23" fmla="*/ 3969 h 56"/>
                <a:gd name="T24" fmla="*/ 18256 w 196"/>
                <a:gd name="T25" fmla="*/ 3969 h 56"/>
                <a:gd name="T26" fmla="*/ 15081 w 196"/>
                <a:gd name="T27" fmla="*/ 0 h 56"/>
                <a:gd name="T28" fmla="*/ 10319 w 196"/>
                <a:gd name="T29" fmla="*/ 3969 h 56"/>
                <a:gd name="T30" fmla="*/ 7144 w 196"/>
                <a:gd name="T31" fmla="*/ 3969 h 56"/>
                <a:gd name="T32" fmla="*/ 3969 w 196"/>
                <a:gd name="T33" fmla="*/ 3969 h 56"/>
                <a:gd name="T34" fmla="*/ 0 w 196"/>
                <a:gd name="T35" fmla="*/ 3969 h 56"/>
                <a:gd name="T36" fmla="*/ 3969 w 196"/>
                <a:gd name="T37" fmla="*/ 0 h 56"/>
                <a:gd name="T38" fmla="*/ 10319 w 196"/>
                <a:gd name="T39" fmla="*/ 0 h 56"/>
                <a:gd name="T40" fmla="*/ 18256 w 196"/>
                <a:gd name="T41" fmla="*/ 0 h 56"/>
                <a:gd name="T42" fmla="*/ 20637 w 196"/>
                <a:gd name="T43" fmla="*/ 0 h 56"/>
                <a:gd name="T44" fmla="*/ 28575 w 196"/>
                <a:gd name="T45" fmla="*/ 0 h 56"/>
                <a:gd name="T46" fmla="*/ 32544 w 196"/>
                <a:gd name="T47" fmla="*/ 0 h 56"/>
                <a:gd name="T48" fmla="*/ 35719 w 196"/>
                <a:gd name="T49" fmla="*/ 0 h 56"/>
                <a:gd name="T50" fmla="*/ 38894 w 196"/>
                <a:gd name="T51" fmla="*/ 0 h 56"/>
                <a:gd name="T52" fmla="*/ 38894 w 196"/>
                <a:gd name="T53" fmla="*/ 3969 h 56"/>
                <a:gd name="T54" fmla="*/ 35719 w 196"/>
                <a:gd name="T55" fmla="*/ 3969 h 56"/>
                <a:gd name="T56" fmla="*/ 32544 w 196"/>
                <a:gd name="T57" fmla="*/ 3969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6"/>
                <a:gd name="T88" fmla="*/ 0 h 56"/>
                <a:gd name="T89" fmla="*/ 196 w 196"/>
                <a:gd name="T90" fmla="*/ 56 h 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6" h="56">
                  <a:moveTo>
                    <a:pt x="161" y="17"/>
                  </a:moveTo>
                  <a:lnTo>
                    <a:pt x="144" y="17"/>
                  </a:lnTo>
                  <a:lnTo>
                    <a:pt x="125" y="17"/>
                  </a:lnTo>
                  <a:lnTo>
                    <a:pt x="125" y="37"/>
                  </a:lnTo>
                  <a:lnTo>
                    <a:pt x="107" y="56"/>
                  </a:lnTo>
                  <a:lnTo>
                    <a:pt x="107" y="37"/>
                  </a:lnTo>
                  <a:lnTo>
                    <a:pt x="90" y="37"/>
                  </a:lnTo>
                  <a:lnTo>
                    <a:pt x="73" y="17"/>
                  </a:lnTo>
                  <a:lnTo>
                    <a:pt x="90" y="17"/>
                  </a:lnTo>
                  <a:lnTo>
                    <a:pt x="107" y="17"/>
                  </a:lnTo>
                  <a:lnTo>
                    <a:pt x="90" y="17"/>
                  </a:lnTo>
                  <a:lnTo>
                    <a:pt x="73" y="17"/>
                  </a:lnTo>
                  <a:lnTo>
                    <a:pt x="90" y="17"/>
                  </a:lnTo>
                  <a:lnTo>
                    <a:pt x="73" y="0"/>
                  </a:lnTo>
                  <a:lnTo>
                    <a:pt x="54" y="17"/>
                  </a:lnTo>
                  <a:lnTo>
                    <a:pt x="36" y="17"/>
                  </a:lnTo>
                  <a:lnTo>
                    <a:pt x="19" y="17"/>
                  </a:lnTo>
                  <a:lnTo>
                    <a:pt x="0" y="17"/>
                  </a:lnTo>
                  <a:lnTo>
                    <a:pt x="19" y="0"/>
                  </a:lnTo>
                  <a:lnTo>
                    <a:pt x="54" y="0"/>
                  </a:lnTo>
                  <a:lnTo>
                    <a:pt x="90" y="0"/>
                  </a:lnTo>
                  <a:lnTo>
                    <a:pt x="107" y="0"/>
                  </a:lnTo>
                  <a:lnTo>
                    <a:pt x="144" y="0"/>
                  </a:lnTo>
                  <a:lnTo>
                    <a:pt x="161" y="0"/>
                  </a:lnTo>
                  <a:lnTo>
                    <a:pt x="178" y="0"/>
                  </a:lnTo>
                  <a:lnTo>
                    <a:pt x="196" y="0"/>
                  </a:lnTo>
                  <a:lnTo>
                    <a:pt x="196" y="17"/>
                  </a:lnTo>
                  <a:lnTo>
                    <a:pt x="178" y="17"/>
                  </a:lnTo>
                  <a:lnTo>
                    <a:pt x="161" y="17"/>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81" name="Freeform 175">
              <a:extLst>
                <a:ext uri="{FF2B5EF4-FFF2-40B4-BE49-F238E27FC236}">
                  <a16:creationId xmlns:a16="http://schemas.microsoft.com/office/drawing/2014/main" id="{F58D9920-66A9-4A5D-9CEC-162CD017BD62}"/>
                </a:ext>
              </a:extLst>
            </p:cNvPr>
            <p:cNvSpPr>
              <a:spLocks/>
            </p:cNvSpPr>
            <p:nvPr/>
          </p:nvSpPr>
          <p:spPr bwMode="auto">
            <a:xfrm>
              <a:off x="9082212" y="7288282"/>
              <a:ext cx="76812" cy="64243"/>
            </a:xfrm>
            <a:custGeom>
              <a:avLst/>
              <a:gdLst>
                <a:gd name="T0" fmla="*/ 18424 w 109"/>
                <a:gd name="T1" fmla="*/ 15081 h 92"/>
                <a:gd name="T2" fmla="*/ 15220 w 109"/>
                <a:gd name="T3" fmla="*/ 15081 h 92"/>
                <a:gd name="T4" fmla="*/ 11215 w 109"/>
                <a:gd name="T5" fmla="*/ 18256 h 92"/>
                <a:gd name="T6" fmla="*/ 7209 w 109"/>
                <a:gd name="T7" fmla="*/ 18256 h 92"/>
                <a:gd name="T8" fmla="*/ 0 w 109"/>
                <a:gd name="T9" fmla="*/ 15081 h 92"/>
                <a:gd name="T10" fmla="*/ 0 w 109"/>
                <a:gd name="T11" fmla="*/ 11112 h 92"/>
                <a:gd name="T12" fmla="*/ 4005 w 109"/>
                <a:gd name="T13" fmla="*/ 11112 h 92"/>
                <a:gd name="T14" fmla="*/ 11215 w 109"/>
                <a:gd name="T15" fmla="*/ 11112 h 92"/>
                <a:gd name="T16" fmla="*/ 11215 w 109"/>
                <a:gd name="T17" fmla="*/ 7938 h 92"/>
                <a:gd name="T18" fmla="*/ 7209 w 109"/>
                <a:gd name="T19" fmla="*/ 11112 h 92"/>
                <a:gd name="T20" fmla="*/ 7209 w 109"/>
                <a:gd name="T21" fmla="*/ 7938 h 92"/>
                <a:gd name="T22" fmla="*/ 11215 w 109"/>
                <a:gd name="T23" fmla="*/ 7938 h 92"/>
                <a:gd name="T24" fmla="*/ 15220 w 109"/>
                <a:gd name="T25" fmla="*/ 7938 h 92"/>
                <a:gd name="T26" fmla="*/ 18424 w 109"/>
                <a:gd name="T27" fmla="*/ 3969 h 92"/>
                <a:gd name="T28" fmla="*/ 22429 w 109"/>
                <a:gd name="T29" fmla="*/ 3969 h 92"/>
                <a:gd name="T30" fmla="*/ 22429 w 109"/>
                <a:gd name="T31" fmla="*/ 0 h 92"/>
                <a:gd name="T32" fmla="*/ 22429 w 109"/>
                <a:gd name="T33" fmla="*/ 3969 h 92"/>
                <a:gd name="T34" fmla="*/ 22429 w 109"/>
                <a:gd name="T35" fmla="*/ 7938 h 92"/>
                <a:gd name="T36" fmla="*/ 18424 w 109"/>
                <a:gd name="T37" fmla="*/ 7938 h 92"/>
                <a:gd name="T38" fmla="*/ 15220 w 109"/>
                <a:gd name="T39" fmla="*/ 7938 h 92"/>
                <a:gd name="T40" fmla="*/ 11215 w 109"/>
                <a:gd name="T41" fmla="*/ 11112 h 92"/>
                <a:gd name="T42" fmla="*/ 15220 w 109"/>
                <a:gd name="T43" fmla="*/ 11112 h 92"/>
                <a:gd name="T44" fmla="*/ 22429 w 109"/>
                <a:gd name="T45" fmla="*/ 11112 h 92"/>
                <a:gd name="T46" fmla="*/ 22429 w 109"/>
                <a:gd name="T47" fmla="*/ 15081 h 92"/>
                <a:gd name="T48" fmla="*/ 18424 w 109"/>
                <a:gd name="T49" fmla="*/ 15081 h 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9"/>
                <a:gd name="T76" fmla="*/ 0 h 92"/>
                <a:gd name="T77" fmla="*/ 109 w 109"/>
                <a:gd name="T78" fmla="*/ 92 h 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9" h="92">
                  <a:moveTo>
                    <a:pt x="90" y="73"/>
                  </a:moveTo>
                  <a:lnTo>
                    <a:pt x="73" y="73"/>
                  </a:lnTo>
                  <a:lnTo>
                    <a:pt x="54" y="92"/>
                  </a:lnTo>
                  <a:lnTo>
                    <a:pt x="36" y="92"/>
                  </a:lnTo>
                  <a:lnTo>
                    <a:pt x="0" y="73"/>
                  </a:lnTo>
                  <a:lnTo>
                    <a:pt x="0" y="56"/>
                  </a:lnTo>
                  <a:lnTo>
                    <a:pt x="19" y="56"/>
                  </a:lnTo>
                  <a:lnTo>
                    <a:pt x="54" y="56"/>
                  </a:lnTo>
                  <a:lnTo>
                    <a:pt x="54" y="37"/>
                  </a:lnTo>
                  <a:lnTo>
                    <a:pt x="36" y="56"/>
                  </a:lnTo>
                  <a:lnTo>
                    <a:pt x="36" y="37"/>
                  </a:lnTo>
                  <a:lnTo>
                    <a:pt x="54" y="37"/>
                  </a:lnTo>
                  <a:lnTo>
                    <a:pt x="73" y="37"/>
                  </a:lnTo>
                  <a:lnTo>
                    <a:pt x="90" y="20"/>
                  </a:lnTo>
                  <a:lnTo>
                    <a:pt x="109" y="20"/>
                  </a:lnTo>
                  <a:lnTo>
                    <a:pt x="109" y="0"/>
                  </a:lnTo>
                  <a:lnTo>
                    <a:pt x="109" y="20"/>
                  </a:lnTo>
                  <a:lnTo>
                    <a:pt x="109" y="37"/>
                  </a:lnTo>
                  <a:lnTo>
                    <a:pt x="90" y="37"/>
                  </a:lnTo>
                  <a:lnTo>
                    <a:pt x="73" y="37"/>
                  </a:lnTo>
                  <a:lnTo>
                    <a:pt x="54" y="56"/>
                  </a:lnTo>
                  <a:lnTo>
                    <a:pt x="73" y="56"/>
                  </a:lnTo>
                  <a:lnTo>
                    <a:pt x="109" y="56"/>
                  </a:lnTo>
                  <a:lnTo>
                    <a:pt x="109" y="73"/>
                  </a:lnTo>
                  <a:lnTo>
                    <a:pt x="90" y="73"/>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82" name="Freeform 176">
              <a:extLst>
                <a:ext uri="{FF2B5EF4-FFF2-40B4-BE49-F238E27FC236}">
                  <a16:creationId xmlns:a16="http://schemas.microsoft.com/office/drawing/2014/main" id="{CC28E18A-00A4-4517-9AA3-1EAC2476BFC6}"/>
                </a:ext>
              </a:extLst>
            </p:cNvPr>
            <p:cNvSpPr>
              <a:spLocks/>
            </p:cNvSpPr>
            <p:nvPr/>
          </p:nvSpPr>
          <p:spPr bwMode="auto">
            <a:xfrm>
              <a:off x="8259631" y="7379061"/>
              <a:ext cx="248592" cy="142451"/>
            </a:xfrm>
            <a:custGeom>
              <a:avLst/>
              <a:gdLst>
                <a:gd name="T0" fmla="*/ 56198 w 357"/>
                <a:gd name="T1" fmla="*/ 29513 h 203"/>
                <a:gd name="T2" fmla="*/ 49866 w 357"/>
                <a:gd name="T3" fmla="*/ 29513 h 203"/>
                <a:gd name="T4" fmla="*/ 53032 w 357"/>
                <a:gd name="T5" fmla="*/ 25525 h 203"/>
                <a:gd name="T6" fmla="*/ 49866 w 357"/>
                <a:gd name="T7" fmla="*/ 18346 h 203"/>
                <a:gd name="T8" fmla="*/ 49866 w 357"/>
                <a:gd name="T9" fmla="*/ 18346 h 203"/>
                <a:gd name="T10" fmla="*/ 41951 w 357"/>
                <a:gd name="T11" fmla="*/ 18346 h 203"/>
                <a:gd name="T12" fmla="*/ 38785 w 357"/>
                <a:gd name="T13" fmla="*/ 29513 h 203"/>
                <a:gd name="T14" fmla="*/ 34827 w 357"/>
                <a:gd name="T15" fmla="*/ 36692 h 203"/>
                <a:gd name="T16" fmla="*/ 31661 w 357"/>
                <a:gd name="T17" fmla="*/ 40681 h 203"/>
                <a:gd name="T18" fmla="*/ 20580 w 357"/>
                <a:gd name="T19" fmla="*/ 36692 h 203"/>
                <a:gd name="T20" fmla="*/ 20580 w 357"/>
                <a:gd name="T21" fmla="*/ 29513 h 203"/>
                <a:gd name="T22" fmla="*/ 27703 w 357"/>
                <a:gd name="T23" fmla="*/ 29513 h 203"/>
                <a:gd name="T24" fmla="*/ 20580 w 357"/>
                <a:gd name="T25" fmla="*/ 29513 h 203"/>
                <a:gd name="T26" fmla="*/ 13456 w 357"/>
                <a:gd name="T27" fmla="*/ 29513 h 203"/>
                <a:gd name="T28" fmla="*/ 17414 w 357"/>
                <a:gd name="T29" fmla="*/ 22334 h 203"/>
                <a:gd name="T30" fmla="*/ 24537 w 357"/>
                <a:gd name="T31" fmla="*/ 22334 h 203"/>
                <a:gd name="T32" fmla="*/ 27703 w 357"/>
                <a:gd name="T33" fmla="*/ 18346 h 203"/>
                <a:gd name="T34" fmla="*/ 20580 w 357"/>
                <a:gd name="T35" fmla="*/ 18346 h 203"/>
                <a:gd name="T36" fmla="*/ 13456 w 357"/>
                <a:gd name="T37" fmla="*/ 22334 h 203"/>
                <a:gd name="T38" fmla="*/ 10290 w 357"/>
                <a:gd name="T39" fmla="*/ 18346 h 203"/>
                <a:gd name="T40" fmla="*/ 10290 w 357"/>
                <a:gd name="T41" fmla="*/ 18346 h 203"/>
                <a:gd name="T42" fmla="*/ 3166 w 357"/>
                <a:gd name="T43" fmla="*/ 15156 h 203"/>
                <a:gd name="T44" fmla="*/ 0 w 357"/>
                <a:gd name="T45" fmla="*/ 11167 h 203"/>
                <a:gd name="T46" fmla="*/ 0 w 357"/>
                <a:gd name="T47" fmla="*/ 3988 h 203"/>
                <a:gd name="T48" fmla="*/ 6332 w 357"/>
                <a:gd name="T49" fmla="*/ 3988 h 203"/>
                <a:gd name="T50" fmla="*/ 13456 w 357"/>
                <a:gd name="T51" fmla="*/ 3988 h 203"/>
                <a:gd name="T52" fmla="*/ 13456 w 357"/>
                <a:gd name="T53" fmla="*/ 3988 h 203"/>
                <a:gd name="T54" fmla="*/ 13456 w 357"/>
                <a:gd name="T55" fmla="*/ 7179 h 203"/>
                <a:gd name="T56" fmla="*/ 17414 w 357"/>
                <a:gd name="T57" fmla="*/ 3988 h 203"/>
                <a:gd name="T58" fmla="*/ 24537 w 357"/>
                <a:gd name="T59" fmla="*/ 7179 h 203"/>
                <a:gd name="T60" fmla="*/ 24537 w 357"/>
                <a:gd name="T61" fmla="*/ 7179 h 203"/>
                <a:gd name="T62" fmla="*/ 24537 w 357"/>
                <a:gd name="T63" fmla="*/ 0 h 203"/>
                <a:gd name="T64" fmla="*/ 31661 w 357"/>
                <a:gd name="T65" fmla="*/ 0 h 203"/>
                <a:gd name="T66" fmla="*/ 34827 w 357"/>
                <a:gd name="T67" fmla="*/ 3988 h 203"/>
                <a:gd name="T68" fmla="*/ 41951 w 357"/>
                <a:gd name="T69" fmla="*/ 3988 h 203"/>
                <a:gd name="T70" fmla="*/ 41951 w 357"/>
                <a:gd name="T71" fmla="*/ 11167 h 203"/>
                <a:gd name="T72" fmla="*/ 56198 w 357"/>
                <a:gd name="T73" fmla="*/ 18346 h 203"/>
                <a:gd name="T74" fmla="*/ 63322 w 357"/>
                <a:gd name="T75" fmla="*/ 18346 h 203"/>
                <a:gd name="T76" fmla="*/ 70446 w 357"/>
                <a:gd name="T77" fmla="*/ 29513 h 203"/>
                <a:gd name="T78" fmla="*/ 63322 w 357"/>
                <a:gd name="T79" fmla="*/ 33502 h 2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7"/>
                <a:gd name="T121" fmla="*/ 0 h 203"/>
                <a:gd name="T122" fmla="*/ 357 w 357"/>
                <a:gd name="T123" fmla="*/ 203 h 2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7" h="203">
                  <a:moveTo>
                    <a:pt x="286" y="167"/>
                  </a:moveTo>
                  <a:lnTo>
                    <a:pt x="286" y="148"/>
                  </a:lnTo>
                  <a:lnTo>
                    <a:pt x="269" y="148"/>
                  </a:lnTo>
                  <a:lnTo>
                    <a:pt x="252" y="148"/>
                  </a:lnTo>
                  <a:lnTo>
                    <a:pt x="269" y="148"/>
                  </a:lnTo>
                  <a:lnTo>
                    <a:pt x="269" y="128"/>
                  </a:lnTo>
                  <a:lnTo>
                    <a:pt x="252" y="109"/>
                  </a:lnTo>
                  <a:lnTo>
                    <a:pt x="252" y="92"/>
                  </a:lnTo>
                  <a:lnTo>
                    <a:pt x="269" y="92"/>
                  </a:lnTo>
                  <a:lnTo>
                    <a:pt x="252" y="92"/>
                  </a:lnTo>
                  <a:lnTo>
                    <a:pt x="231" y="92"/>
                  </a:lnTo>
                  <a:lnTo>
                    <a:pt x="213" y="92"/>
                  </a:lnTo>
                  <a:lnTo>
                    <a:pt x="213" y="128"/>
                  </a:lnTo>
                  <a:lnTo>
                    <a:pt x="196" y="148"/>
                  </a:lnTo>
                  <a:lnTo>
                    <a:pt x="179" y="148"/>
                  </a:lnTo>
                  <a:lnTo>
                    <a:pt x="179" y="184"/>
                  </a:lnTo>
                  <a:lnTo>
                    <a:pt x="179" y="203"/>
                  </a:lnTo>
                  <a:lnTo>
                    <a:pt x="160" y="203"/>
                  </a:lnTo>
                  <a:lnTo>
                    <a:pt x="125" y="203"/>
                  </a:lnTo>
                  <a:lnTo>
                    <a:pt x="106" y="184"/>
                  </a:lnTo>
                  <a:lnTo>
                    <a:pt x="71" y="148"/>
                  </a:lnTo>
                  <a:lnTo>
                    <a:pt x="106" y="148"/>
                  </a:lnTo>
                  <a:lnTo>
                    <a:pt x="125" y="148"/>
                  </a:lnTo>
                  <a:lnTo>
                    <a:pt x="142" y="148"/>
                  </a:lnTo>
                  <a:lnTo>
                    <a:pt x="125" y="148"/>
                  </a:lnTo>
                  <a:lnTo>
                    <a:pt x="106" y="148"/>
                  </a:lnTo>
                  <a:lnTo>
                    <a:pt x="89" y="148"/>
                  </a:lnTo>
                  <a:lnTo>
                    <a:pt x="71" y="148"/>
                  </a:lnTo>
                  <a:lnTo>
                    <a:pt x="71" y="128"/>
                  </a:lnTo>
                  <a:lnTo>
                    <a:pt x="89" y="109"/>
                  </a:lnTo>
                  <a:lnTo>
                    <a:pt x="106" y="109"/>
                  </a:lnTo>
                  <a:lnTo>
                    <a:pt x="125" y="109"/>
                  </a:lnTo>
                  <a:lnTo>
                    <a:pt x="125" y="92"/>
                  </a:lnTo>
                  <a:lnTo>
                    <a:pt x="142" y="92"/>
                  </a:lnTo>
                  <a:lnTo>
                    <a:pt x="125" y="92"/>
                  </a:lnTo>
                  <a:lnTo>
                    <a:pt x="106" y="92"/>
                  </a:lnTo>
                  <a:lnTo>
                    <a:pt x="89" y="92"/>
                  </a:lnTo>
                  <a:lnTo>
                    <a:pt x="71" y="109"/>
                  </a:lnTo>
                  <a:lnTo>
                    <a:pt x="54" y="109"/>
                  </a:lnTo>
                  <a:lnTo>
                    <a:pt x="54" y="92"/>
                  </a:lnTo>
                  <a:lnTo>
                    <a:pt x="35" y="92"/>
                  </a:lnTo>
                  <a:lnTo>
                    <a:pt x="54" y="92"/>
                  </a:lnTo>
                  <a:lnTo>
                    <a:pt x="35" y="92"/>
                  </a:lnTo>
                  <a:lnTo>
                    <a:pt x="17" y="73"/>
                  </a:lnTo>
                  <a:lnTo>
                    <a:pt x="17" y="54"/>
                  </a:lnTo>
                  <a:lnTo>
                    <a:pt x="0" y="54"/>
                  </a:lnTo>
                  <a:lnTo>
                    <a:pt x="0" y="36"/>
                  </a:lnTo>
                  <a:lnTo>
                    <a:pt x="0" y="19"/>
                  </a:lnTo>
                  <a:lnTo>
                    <a:pt x="17" y="19"/>
                  </a:lnTo>
                  <a:lnTo>
                    <a:pt x="35" y="19"/>
                  </a:lnTo>
                  <a:lnTo>
                    <a:pt x="54" y="19"/>
                  </a:lnTo>
                  <a:lnTo>
                    <a:pt x="71" y="19"/>
                  </a:lnTo>
                  <a:lnTo>
                    <a:pt x="54" y="19"/>
                  </a:lnTo>
                  <a:lnTo>
                    <a:pt x="71" y="19"/>
                  </a:lnTo>
                  <a:lnTo>
                    <a:pt x="89" y="36"/>
                  </a:lnTo>
                  <a:lnTo>
                    <a:pt x="71" y="36"/>
                  </a:lnTo>
                  <a:lnTo>
                    <a:pt x="71" y="19"/>
                  </a:lnTo>
                  <a:lnTo>
                    <a:pt x="89" y="19"/>
                  </a:lnTo>
                  <a:lnTo>
                    <a:pt x="125" y="19"/>
                  </a:lnTo>
                  <a:lnTo>
                    <a:pt x="125" y="36"/>
                  </a:lnTo>
                  <a:lnTo>
                    <a:pt x="142" y="54"/>
                  </a:lnTo>
                  <a:lnTo>
                    <a:pt x="125" y="36"/>
                  </a:lnTo>
                  <a:lnTo>
                    <a:pt x="125" y="19"/>
                  </a:lnTo>
                  <a:lnTo>
                    <a:pt x="125" y="0"/>
                  </a:lnTo>
                  <a:lnTo>
                    <a:pt x="142" y="0"/>
                  </a:lnTo>
                  <a:lnTo>
                    <a:pt x="160" y="0"/>
                  </a:lnTo>
                  <a:lnTo>
                    <a:pt x="179" y="0"/>
                  </a:lnTo>
                  <a:lnTo>
                    <a:pt x="179" y="19"/>
                  </a:lnTo>
                  <a:lnTo>
                    <a:pt x="196" y="19"/>
                  </a:lnTo>
                  <a:lnTo>
                    <a:pt x="213" y="19"/>
                  </a:lnTo>
                  <a:lnTo>
                    <a:pt x="213" y="36"/>
                  </a:lnTo>
                  <a:lnTo>
                    <a:pt x="213" y="54"/>
                  </a:lnTo>
                  <a:lnTo>
                    <a:pt x="269" y="73"/>
                  </a:lnTo>
                  <a:lnTo>
                    <a:pt x="286" y="92"/>
                  </a:lnTo>
                  <a:lnTo>
                    <a:pt x="304" y="92"/>
                  </a:lnTo>
                  <a:lnTo>
                    <a:pt x="323" y="92"/>
                  </a:lnTo>
                  <a:lnTo>
                    <a:pt x="340" y="128"/>
                  </a:lnTo>
                  <a:lnTo>
                    <a:pt x="357" y="148"/>
                  </a:lnTo>
                  <a:lnTo>
                    <a:pt x="340" y="148"/>
                  </a:lnTo>
                  <a:lnTo>
                    <a:pt x="323" y="167"/>
                  </a:lnTo>
                  <a:lnTo>
                    <a:pt x="286" y="167"/>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83" name="Freeform 177">
              <a:extLst>
                <a:ext uri="{FF2B5EF4-FFF2-40B4-BE49-F238E27FC236}">
                  <a16:creationId xmlns:a16="http://schemas.microsoft.com/office/drawing/2014/main" id="{3D66E0C3-502A-448E-8DD2-32154B01F9CC}"/>
                </a:ext>
              </a:extLst>
            </p:cNvPr>
            <p:cNvSpPr>
              <a:spLocks/>
            </p:cNvSpPr>
            <p:nvPr/>
          </p:nvSpPr>
          <p:spPr bwMode="auto">
            <a:xfrm>
              <a:off x="8385322" y="7352526"/>
              <a:ext cx="174573" cy="64243"/>
            </a:xfrm>
            <a:custGeom>
              <a:avLst/>
              <a:gdLst>
                <a:gd name="T0" fmla="*/ 50207 w 249"/>
                <a:gd name="T1" fmla="*/ 7067 h 93"/>
                <a:gd name="T2" fmla="*/ 43035 w 249"/>
                <a:gd name="T3" fmla="*/ 10993 h 93"/>
                <a:gd name="T4" fmla="*/ 35862 w 249"/>
                <a:gd name="T5" fmla="*/ 14134 h 93"/>
                <a:gd name="T6" fmla="*/ 28690 w 249"/>
                <a:gd name="T7" fmla="*/ 18060 h 93"/>
                <a:gd name="T8" fmla="*/ 24705 w 249"/>
                <a:gd name="T9" fmla="*/ 18060 h 93"/>
                <a:gd name="T10" fmla="*/ 24705 w 249"/>
                <a:gd name="T11" fmla="*/ 14134 h 93"/>
                <a:gd name="T12" fmla="*/ 21517 w 249"/>
                <a:gd name="T13" fmla="*/ 14134 h 93"/>
                <a:gd name="T14" fmla="*/ 14345 w 249"/>
                <a:gd name="T15" fmla="*/ 14134 h 93"/>
                <a:gd name="T16" fmla="*/ 10360 w 249"/>
                <a:gd name="T17" fmla="*/ 14134 h 93"/>
                <a:gd name="T18" fmla="*/ 7172 w 249"/>
                <a:gd name="T19" fmla="*/ 10993 h 93"/>
                <a:gd name="T20" fmla="*/ 10360 w 249"/>
                <a:gd name="T21" fmla="*/ 10993 h 93"/>
                <a:gd name="T22" fmla="*/ 14345 w 249"/>
                <a:gd name="T23" fmla="*/ 10993 h 93"/>
                <a:gd name="T24" fmla="*/ 18330 w 249"/>
                <a:gd name="T25" fmla="*/ 10993 h 93"/>
                <a:gd name="T26" fmla="*/ 14345 w 249"/>
                <a:gd name="T27" fmla="*/ 10993 h 93"/>
                <a:gd name="T28" fmla="*/ 10360 w 249"/>
                <a:gd name="T29" fmla="*/ 10993 h 93"/>
                <a:gd name="T30" fmla="*/ 7172 w 249"/>
                <a:gd name="T31" fmla="*/ 10993 h 93"/>
                <a:gd name="T32" fmla="*/ 3985 w 249"/>
                <a:gd name="T33" fmla="*/ 7067 h 93"/>
                <a:gd name="T34" fmla="*/ 0 w 249"/>
                <a:gd name="T35" fmla="*/ 3926 h 93"/>
                <a:gd name="T36" fmla="*/ 0 w 249"/>
                <a:gd name="T37" fmla="*/ 0 h 93"/>
                <a:gd name="T38" fmla="*/ 3985 w 249"/>
                <a:gd name="T39" fmla="*/ 0 h 93"/>
                <a:gd name="T40" fmla="*/ 7172 w 249"/>
                <a:gd name="T41" fmla="*/ 3926 h 93"/>
                <a:gd name="T42" fmla="*/ 7172 w 249"/>
                <a:gd name="T43" fmla="*/ 0 h 93"/>
                <a:gd name="T44" fmla="*/ 10360 w 249"/>
                <a:gd name="T45" fmla="*/ 0 h 93"/>
                <a:gd name="T46" fmla="*/ 14345 w 249"/>
                <a:gd name="T47" fmla="*/ 0 h 93"/>
                <a:gd name="T48" fmla="*/ 21517 w 249"/>
                <a:gd name="T49" fmla="*/ 3926 h 93"/>
                <a:gd name="T50" fmla="*/ 24705 w 249"/>
                <a:gd name="T51" fmla="*/ 0 h 93"/>
                <a:gd name="T52" fmla="*/ 28690 w 249"/>
                <a:gd name="T53" fmla="*/ 0 h 93"/>
                <a:gd name="T54" fmla="*/ 28690 w 249"/>
                <a:gd name="T55" fmla="*/ 3926 h 93"/>
                <a:gd name="T56" fmla="*/ 32675 w 249"/>
                <a:gd name="T57" fmla="*/ 3926 h 93"/>
                <a:gd name="T58" fmla="*/ 32675 w 249"/>
                <a:gd name="T59" fmla="*/ 0 h 93"/>
                <a:gd name="T60" fmla="*/ 35862 w 249"/>
                <a:gd name="T61" fmla="*/ 0 h 93"/>
                <a:gd name="T62" fmla="*/ 39050 w 249"/>
                <a:gd name="T63" fmla="*/ 0 h 93"/>
                <a:gd name="T64" fmla="*/ 43035 w 249"/>
                <a:gd name="T65" fmla="*/ 0 h 93"/>
                <a:gd name="T66" fmla="*/ 43035 w 249"/>
                <a:gd name="T67" fmla="*/ 3926 h 93"/>
                <a:gd name="T68" fmla="*/ 46223 w 249"/>
                <a:gd name="T69" fmla="*/ 3926 h 93"/>
                <a:gd name="T70" fmla="*/ 50207 w 249"/>
                <a:gd name="T71" fmla="*/ 7067 h 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9"/>
                <a:gd name="T109" fmla="*/ 0 h 93"/>
                <a:gd name="T110" fmla="*/ 249 w 249"/>
                <a:gd name="T111" fmla="*/ 93 h 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9" h="93">
                  <a:moveTo>
                    <a:pt x="249" y="39"/>
                  </a:moveTo>
                  <a:lnTo>
                    <a:pt x="213" y="56"/>
                  </a:lnTo>
                  <a:lnTo>
                    <a:pt x="178" y="75"/>
                  </a:lnTo>
                  <a:lnTo>
                    <a:pt x="142" y="93"/>
                  </a:lnTo>
                  <a:lnTo>
                    <a:pt x="124" y="93"/>
                  </a:lnTo>
                  <a:lnTo>
                    <a:pt x="124" y="75"/>
                  </a:lnTo>
                  <a:lnTo>
                    <a:pt x="107" y="75"/>
                  </a:lnTo>
                  <a:lnTo>
                    <a:pt x="71" y="75"/>
                  </a:lnTo>
                  <a:lnTo>
                    <a:pt x="51" y="75"/>
                  </a:lnTo>
                  <a:lnTo>
                    <a:pt x="34" y="56"/>
                  </a:lnTo>
                  <a:lnTo>
                    <a:pt x="51" y="56"/>
                  </a:lnTo>
                  <a:lnTo>
                    <a:pt x="71" y="56"/>
                  </a:lnTo>
                  <a:lnTo>
                    <a:pt x="90" y="56"/>
                  </a:lnTo>
                  <a:lnTo>
                    <a:pt x="71" y="56"/>
                  </a:lnTo>
                  <a:lnTo>
                    <a:pt x="51" y="56"/>
                  </a:lnTo>
                  <a:lnTo>
                    <a:pt x="34" y="56"/>
                  </a:lnTo>
                  <a:lnTo>
                    <a:pt x="17" y="39"/>
                  </a:lnTo>
                  <a:lnTo>
                    <a:pt x="0" y="20"/>
                  </a:lnTo>
                  <a:lnTo>
                    <a:pt x="0" y="0"/>
                  </a:lnTo>
                  <a:lnTo>
                    <a:pt x="17" y="0"/>
                  </a:lnTo>
                  <a:lnTo>
                    <a:pt x="34" y="20"/>
                  </a:lnTo>
                  <a:lnTo>
                    <a:pt x="34" y="0"/>
                  </a:lnTo>
                  <a:lnTo>
                    <a:pt x="51" y="0"/>
                  </a:lnTo>
                  <a:lnTo>
                    <a:pt x="71" y="0"/>
                  </a:lnTo>
                  <a:lnTo>
                    <a:pt x="107" y="20"/>
                  </a:lnTo>
                  <a:lnTo>
                    <a:pt x="124" y="0"/>
                  </a:lnTo>
                  <a:lnTo>
                    <a:pt x="142" y="0"/>
                  </a:lnTo>
                  <a:lnTo>
                    <a:pt x="142" y="20"/>
                  </a:lnTo>
                  <a:lnTo>
                    <a:pt x="161" y="20"/>
                  </a:lnTo>
                  <a:lnTo>
                    <a:pt x="161" y="0"/>
                  </a:lnTo>
                  <a:lnTo>
                    <a:pt x="178" y="0"/>
                  </a:lnTo>
                  <a:lnTo>
                    <a:pt x="195" y="0"/>
                  </a:lnTo>
                  <a:lnTo>
                    <a:pt x="213" y="0"/>
                  </a:lnTo>
                  <a:lnTo>
                    <a:pt x="213" y="20"/>
                  </a:lnTo>
                  <a:lnTo>
                    <a:pt x="232" y="20"/>
                  </a:lnTo>
                  <a:lnTo>
                    <a:pt x="249" y="39"/>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84" name="Freeform 178">
              <a:extLst>
                <a:ext uri="{FF2B5EF4-FFF2-40B4-BE49-F238E27FC236}">
                  <a16:creationId xmlns:a16="http://schemas.microsoft.com/office/drawing/2014/main" id="{03704D35-2A2F-4017-9C1D-FD01AAE9761A}"/>
                </a:ext>
              </a:extLst>
            </p:cNvPr>
            <p:cNvSpPr>
              <a:spLocks/>
            </p:cNvSpPr>
            <p:nvPr/>
          </p:nvSpPr>
          <p:spPr bwMode="auto">
            <a:xfrm>
              <a:off x="8245665" y="7429337"/>
              <a:ext cx="25139" cy="26535"/>
            </a:xfrm>
            <a:custGeom>
              <a:avLst/>
              <a:gdLst>
                <a:gd name="T0" fmla="*/ 3969 w 36"/>
                <a:gd name="T1" fmla="*/ 0 h 36"/>
                <a:gd name="T2" fmla="*/ 3969 w 36"/>
                <a:gd name="T3" fmla="*/ 4189 h 36"/>
                <a:gd name="T4" fmla="*/ 7144 w 36"/>
                <a:gd name="T5" fmla="*/ 8379 h 36"/>
                <a:gd name="T6" fmla="*/ 3969 w 36"/>
                <a:gd name="T7" fmla="*/ 4189 h 36"/>
                <a:gd name="T8" fmla="*/ 0 w 36"/>
                <a:gd name="T9" fmla="*/ 4189 h 36"/>
                <a:gd name="T10" fmla="*/ 3969 w 36"/>
                <a:gd name="T11" fmla="*/ 0 h 36"/>
                <a:gd name="T12" fmla="*/ 0 60000 65536"/>
                <a:gd name="T13" fmla="*/ 0 60000 65536"/>
                <a:gd name="T14" fmla="*/ 0 60000 65536"/>
                <a:gd name="T15" fmla="*/ 0 60000 65536"/>
                <a:gd name="T16" fmla="*/ 0 60000 65536"/>
                <a:gd name="T17" fmla="*/ 0 60000 65536"/>
                <a:gd name="T18" fmla="*/ 0 w 36"/>
                <a:gd name="T19" fmla="*/ 0 h 36"/>
                <a:gd name="T20" fmla="*/ 36 w 36"/>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6" h="36">
                  <a:moveTo>
                    <a:pt x="19" y="0"/>
                  </a:moveTo>
                  <a:lnTo>
                    <a:pt x="19" y="19"/>
                  </a:lnTo>
                  <a:lnTo>
                    <a:pt x="36" y="36"/>
                  </a:lnTo>
                  <a:lnTo>
                    <a:pt x="19" y="19"/>
                  </a:lnTo>
                  <a:lnTo>
                    <a:pt x="0" y="19"/>
                  </a:lnTo>
                  <a:lnTo>
                    <a:pt x="19" y="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85" name="Freeform 186">
              <a:extLst>
                <a:ext uri="{FF2B5EF4-FFF2-40B4-BE49-F238E27FC236}">
                  <a16:creationId xmlns:a16="http://schemas.microsoft.com/office/drawing/2014/main" id="{CEBFA728-A4AA-41F7-9847-8256AC299F97}"/>
                </a:ext>
              </a:extLst>
            </p:cNvPr>
            <p:cNvSpPr>
              <a:spLocks/>
            </p:cNvSpPr>
            <p:nvPr/>
          </p:nvSpPr>
          <p:spPr bwMode="auto">
            <a:xfrm>
              <a:off x="8950936" y="8363648"/>
              <a:ext cx="775101" cy="381267"/>
            </a:xfrm>
            <a:custGeom>
              <a:avLst/>
              <a:gdLst>
                <a:gd name="T0" fmla="*/ 216889 w 1109"/>
                <a:gd name="T1" fmla="*/ 54869 h 545"/>
                <a:gd name="T2" fmla="*/ 209739 w 1109"/>
                <a:gd name="T3" fmla="*/ 66797 h 545"/>
                <a:gd name="T4" fmla="*/ 196233 w 1109"/>
                <a:gd name="T5" fmla="*/ 66797 h 545"/>
                <a:gd name="T6" fmla="*/ 182727 w 1109"/>
                <a:gd name="T7" fmla="*/ 80316 h 545"/>
                <a:gd name="T8" fmla="*/ 185905 w 1109"/>
                <a:gd name="T9" fmla="*/ 95425 h 545"/>
                <a:gd name="T10" fmla="*/ 175577 w 1109"/>
                <a:gd name="T11" fmla="*/ 95425 h 545"/>
                <a:gd name="T12" fmla="*/ 148565 w 1109"/>
                <a:gd name="T13" fmla="*/ 93039 h 545"/>
                <a:gd name="T14" fmla="*/ 144593 w 1109"/>
                <a:gd name="T15" fmla="*/ 99401 h 545"/>
                <a:gd name="T16" fmla="*/ 131087 w 1109"/>
                <a:gd name="T17" fmla="*/ 99401 h 545"/>
                <a:gd name="T18" fmla="*/ 117581 w 1109"/>
                <a:gd name="T19" fmla="*/ 104967 h 545"/>
                <a:gd name="T20" fmla="*/ 110431 w 1109"/>
                <a:gd name="T21" fmla="*/ 102582 h 545"/>
                <a:gd name="T22" fmla="*/ 107253 w 1109"/>
                <a:gd name="T23" fmla="*/ 95425 h 545"/>
                <a:gd name="T24" fmla="*/ 82624 w 1109"/>
                <a:gd name="T25" fmla="*/ 89858 h 545"/>
                <a:gd name="T26" fmla="*/ 65146 w 1109"/>
                <a:gd name="T27" fmla="*/ 76340 h 545"/>
                <a:gd name="T28" fmla="*/ 51640 w 1109"/>
                <a:gd name="T29" fmla="*/ 104967 h 545"/>
                <a:gd name="T30" fmla="*/ 41312 w 1109"/>
                <a:gd name="T31" fmla="*/ 99401 h 545"/>
                <a:gd name="T32" fmla="*/ 30984 w 1109"/>
                <a:gd name="T33" fmla="*/ 95425 h 545"/>
                <a:gd name="T34" fmla="*/ 24628 w 1109"/>
                <a:gd name="T35" fmla="*/ 85882 h 545"/>
                <a:gd name="T36" fmla="*/ 27806 w 1109"/>
                <a:gd name="T37" fmla="*/ 85882 h 545"/>
                <a:gd name="T38" fmla="*/ 27806 w 1109"/>
                <a:gd name="T39" fmla="*/ 80316 h 545"/>
                <a:gd name="T40" fmla="*/ 38134 w 1109"/>
                <a:gd name="T41" fmla="*/ 70773 h 545"/>
                <a:gd name="T42" fmla="*/ 24628 w 1109"/>
                <a:gd name="T43" fmla="*/ 64412 h 545"/>
                <a:gd name="T44" fmla="*/ 10328 w 1109"/>
                <a:gd name="T45" fmla="*/ 70773 h 545"/>
                <a:gd name="T46" fmla="*/ 10328 w 1109"/>
                <a:gd name="T47" fmla="*/ 61231 h 545"/>
                <a:gd name="T48" fmla="*/ 0 w 1109"/>
                <a:gd name="T49" fmla="*/ 54869 h 545"/>
                <a:gd name="T50" fmla="*/ 10328 w 1109"/>
                <a:gd name="T51" fmla="*/ 45327 h 545"/>
                <a:gd name="T52" fmla="*/ 10328 w 1109"/>
                <a:gd name="T53" fmla="*/ 38170 h 545"/>
                <a:gd name="T54" fmla="*/ 27806 w 1109"/>
                <a:gd name="T55" fmla="*/ 32603 h 545"/>
                <a:gd name="T56" fmla="*/ 38134 w 1109"/>
                <a:gd name="T57" fmla="*/ 32603 h 545"/>
                <a:gd name="T58" fmla="*/ 54818 w 1109"/>
                <a:gd name="T59" fmla="*/ 35784 h 545"/>
                <a:gd name="T60" fmla="*/ 65146 w 1109"/>
                <a:gd name="T61" fmla="*/ 38170 h 545"/>
                <a:gd name="T62" fmla="*/ 82624 w 1109"/>
                <a:gd name="T63" fmla="*/ 32603 h 545"/>
                <a:gd name="T64" fmla="*/ 79447 w 1109"/>
                <a:gd name="T65" fmla="*/ 26242 h 545"/>
                <a:gd name="T66" fmla="*/ 79447 w 1109"/>
                <a:gd name="T67" fmla="*/ 19085 h 545"/>
                <a:gd name="T68" fmla="*/ 85802 w 1109"/>
                <a:gd name="T69" fmla="*/ 13519 h 545"/>
                <a:gd name="T70" fmla="*/ 117581 w 1109"/>
                <a:gd name="T71" fmla="*/ 0 h 545"/>
                <a:gd name="T72" fmla="*/ 131087 w 1109"/>
                <a:gd name="T73" fmla="*/ 0 h 545"/>
                <a:gd name="T74" fmla="*/ 134265 w 1109"/>
                <a:gd name="T75" fmla="*/ 9542 h 545"/>
                <a:gd name="T76" fmla="*/ 144593 w 1109"/>
                <a:gd name="T77" fmla="*/ 13519 h 545"/>
                <a:gd name="T78" fmla="*/ 151743 w 1109"/>
                <a:gd name="T79" fmla="*/ 16699 h 545"/>
                <a:gd name="T80" fmla="*/ 165249 w 1109"/>
                <a:gd name="T81" fmla="*/ 7157 h 545"/>
                <a:gd name="T82" fmla="*/ 182727 w 1109"/>
                <a:gd name="T83" fmla="*/ 38170 h 545"/>
                <a:gd name="T84" fmla="*/ 189083 w 1109"/>
                <a:gd name="T85" fmla="*/ 38170 h 545"/>
                <a:gd name="T86" fmla="*/ 209739 w 1109"/>
                <a:gd name="T87" fmla="*/ 45327 h 545"/>
                <a:gd name="T88" fmla="*/ 216889 w 1109"/>
                <a:gd name="T89" fmla="*/ 45327 h 545"/>
                <a:gd name="T90" fmla="*/ 216889 w 1109"/>
                <a:gd name="T91" fmla="*/ 54869 h 5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09"/>
                <a:gd name="T139" fmla="*/ 0 h 545"/>
                <a:gd name="T140" fmla="*/ 1109 w 1109"/>
                <a:gd name="T141" fmla="*/ 545 h 5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09" h="545">
                  <a:moveTo>
                    <a:pt x="1092" y="273"/>
                  </a:moveTo>
                  <a:lnTo>
                    <a:pt x="1092" y="273"/>
                  </a:lnTo>
                  <a:lnTo>
                    <a:pt x="1075" y="288"/>
                  </a:lnTo>
                  <a:lnTo>
                    <a:pt x="1056" y="336"/>
                  </a:lnTo>
                  <a:lnTo>
                    <a:pt x="1038" y="336"/>
                  </a:lnTo>
                  <a:lnTo>
                    <a:pt x="987" y="336"/>
                  </a:lnTo>
                  <a:lnTo>
                    <a:pt x="969" y="401"/>
                  </a:lnTo>
                  <a:lnTo>
                    <a:pt x="917" y="401"/>
                  </a:lnTo>
                  <a:lnTo>
                    <a:pt x="917" y="417"/>
                  </a:lnTo>
                  <a:lnTo>
                    <a:pt x="935" y="480"/>
                  </a:lnTo>
                  <a:lnTo>
                    <a:pt x="917" y="497"/>
                  </a:lnTo>
                  <a:lnTo>
                    <a:pt x="883" y="480"/>
                  </a:lnTo>
                  <a:lnTo>
                    <a:pt x="779" y="480"/>
                  </a:lnTo>
                  <a:lnTo>
                    <a:pt x="745" y="465"/>
                  </a:lnTo>
                  <a:lnTo>
                    <a:pt x="727" y="480"/>
                  </a:lnTo>
                  <a:lnTo>
                    <a:pt x="727" y="497"/>
                  </a:lnTo>
                  <a:lnTo>
                    <a:pt x="676" y="480"/>
                  </a:lnTo>
                  <a:lnTo>
                    <a:pt x="658" y="497"/>
                  </a:lnTo>
                  <a:lnTo>
                    <a:pt x="606" y="545"/>
                  </a:lnTo>
                  <a:lnTo>
                    <a:pt x="589" y="528"/>
                  </a:lnTo>
                  <a:lnTo>
                    <a:pt x="555" y="528"/>
                  </a:lnTo>
                  <a:lnTo>
                    <a:pt x="555" y="513"/>
                  </a:lnTo>
                  <a:lnTo>
                    <a:pt x="537" y="513"/>
                  </a:lnTo>
                  <a:lnTo>
                    <a:pt x="537" y="480"/>
                  </a:lnTo>
                  <a:lnTo>
                    <a:pt x="501" y="449"/>
                  </a:lnTo>
                  <a:lnTo>
                    <a:pt x="414" y="449"/>
                  </a:lnTo>
                  <a:lnTo>
                    <a:pt x="363" y="401"/>
                  </a:lnTo>
                  <a:lnTo>
                    <a:pt x="328" y="384"/>
                  </a:lnTo>
                  <a:lnTo>
                    <a:pt x="259" y="401"/>
                  </a:lnTo>
                  <a:lnTo>
                    <a:pt x="259" y="528"/>
                  </a:lnTo>
                  <a:lnTo>
                    <a:pt x="242" y="528"/>
                  </a:lnTo>
                  <a:lnTo>
                    <a:pt x="207" y="497"/>
                  </a:lnTo>
                  <a:lnTo>
                    <a:pt x="155" y="513"/>
                  </a:lnTo>
                  <a:lnTo>
                    <a:pt x="155" y="480"/>
                  </a:lnTo>
                  <a:lnTo>
                    <a:pt x="138" y="480"/>
                  </a:lnTo>
                  <a:lnTo>
                    <a:pt x="121" y="432"/>
                  </a:lnTo>
                  <a:lnTo>
                    <a:pt x="103" y="432"/>
                  </a:lnTo>
                  <a:lnTo>
                    <a:pt x="138" y="432"/>
                  </a:lnTo>
                  <a:lnTo>
                    <a:pt x="121" y="417"/>
                  </a:lnTo>
                  <a:lnTo>
                    <a:pt x="138" y="401"/>
                  </a:lnTo>
                  <a:lnTo>
                    <a:pt x="207" y="401"/>
                  </a:lnTo>
                  <a:lnTo>
                    <a:pt x="190" y="353"/>
                  </a:lnTo>
                  <a:lnTo>
                    <a:pt x="155" y="336"/>
                  </a:lnTo>
                  <a:lnTo>
                    <a:pt x="121" y="321"/>
                  </a:lnTo>
                  <a:lnTo>
                    <a:pt x="69" y="353"/>
                  </a:lnTo>
                  <a:lnTo>
                    <a:pt x="52" y="353"/>
                  </a:lnTo>
                  <a:lnTo>
                    <a:pt x="69" y="336"/>
                  </a:lnTo>
                  <a:lnTo>
                    <a:pt x="52" y="305"/>
                  </a:lnTo>
                  <a:lnTo>
                    <a:pt x="17" y="305"/>
                  </a:lnTo>
                  <a:lnTo>
                    <a:pt x="0" y="273"/>
                  </a:lnTo>
                  <a:lnTo>
                    <a:pt x="17" y="192"/>
                  </a:lnTo>
                  <a:lnTo>
                    <a:pt x="52" y="225"/>
                  </a:lnTo>
                  <a:lnTo>
                    <a:pt x="69" y="225"/>
                  </a:lnTo>
                  <a:lnTo>
                    <a:pt x="52" y="192"/>
                  </a:lnTo>
                  <a:lnTo>
                    <a:pt x="103" y="144"/>
                  </a:lnTo>
                  <a:lnTo>
                    <a:pt x="138" y="161"/>
                  </a:lnTo>
                  <a:lnTo>
                    <a:pt x="155" y="144"/>
                  </a:lnTo>
                  <a:lnTo>
                    <a:pt x="190" y="161"/>
                  </a:lnTo>
                  <a:lnTo>
                    <a:pt x="242" y="192"/>
                  </a:lnTo>
                  <a:lnTo>
                    <a:pt x="276" y="177"/>
                  </a:lnTo>
                  <a:lnTo>
                    <a:pt x="311" y="177"/>
                  </a:lnTo>
                  <a:lnTo>
                    <a:pt x="328" y="192"/>
                  </a:lnTo>
                  <a:lnTo>
                    <a:pt x="397" y="192"/>
                  </a:lnTo>
                  <a:lnTo>
                    <a:pt x="414" y="161"/>
                  </a:lnTo>
                  <a:lnTo>
                    <a:pt x="363" y="144"/>
                  </a:lnTo>
                  <a:lnTo>
                    <a:pt x="397" y="129"/>
                  </a:lnTo>
                  <a:lnTo>
                    <a:pt x="380" y="113"/>
                  </a:lnTo>
                  <a:lnTo>
                    <a:pt x="397" y="96"/>
                  </a:lnTo>
                  <a:lnTo>
                    <a:pt x="397" y="48"/>
                  </a:lnTo>
                  <a:lnTo>
                    <a:pt x="432" y="65"/>
                  </a:lnTo>
                  <a:lnTo>
                    <a:pt x="589" y="18"/>
                  </a:lnTo>
                  <a:lnTo>
                    <a:pt x="589" y="0"/>
                  </a:lnTo>
                  <a:lnTo>
                    <a:pt x="606" y="0"/>
                  </a:lnTo>
                  <a:lnTo>
                    <a:pt x="658" y="0"/>
                  </a:lnTo>
                  <a:lnTo>
                    <a:pt x="676" y="33"/>
                  </a:lnTo>
                  <a:lnTo>
                    <a:pt x="676" y="48"/>
                  </a:lnTo>
                  <a:lnTo>
                    <a:pt x="693" y="48"/>
                  </a:lnTo>
                  <a:lnTo>
                    <a:pt x="727" y="65"/>
                  </a:lnTo>
                  <a:lnTo>
                    <a:pt x="727" y="81"/>
                  </a:lnTo>
                  <a:lnTo>
                    <a:pt x="762" y="81"/>
                  </a:lnTo>
                  <a:lnTo>
                    <a:pt x="796" y="48"/>
                  </a:lnTo>
                  <a:lnTo>
                    <a:pt x="831" y="33"/>
                  </a:lnTo>
                  <a:lnTo>
                    <a:pt x="848" y="81"/>
                  </a:lnTo>
                  <a:lnTo>
                    <a:pt x="917" y="192"/>
                  </a:lnTo>
                  <a:lnTo>
                    <a:pt x="935" y="161"/>
                  </a:lnTo>
                  <a:lnTo>
                    <a:pt x="952" y="192"/>
                  </a:lnTo>
                  <a:lnTo>
                    <a:pt x="1004" y="177"/>
                  </a:lnTo>
                  <a:lnTo>
                    <a:pt x="1056" y="225"/>
                  </a:lnTo>
                  <a:lnTo>
                    <a:pt x="1092" y="240"/>
                  </a:lnTo>
                  <a:lnTo>
                    <a:pt x="1092" y="225"/>
                  </a:lnTo>
                  <a:lnTo>
                    <a:pt x="1109" y="257"/>
                  </a:lnTo>
                  <a:lnTo>
                    <a:pt x="1092" y="273"/>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86" name="Freeform 187">
              <a:extLst>
                <a:ext uri="{FF2B5EF4-FFF2-40B4-BE49-F238E27FC236}">
                  <a16:creationId xmlns:a16="http://schemas.microsoft.com/office/drawing/2014/main" id="{0EEA49BC-A4E6-4A33-8307-FF752F16737C}"/>
                </a:ext>
              </a:extLst>
            </p:cNvPr>
            <p:cNvSpPr>
              <a:spLocks/>
            </p:cNvSpPr>
            <p:nvPr/>
          </p:nvSpPr>
          <p:spPr bwMode="auto">
            <a:xfrm>
              <a:off x="9059867" y="8698824"/>
              <a:ext cx="277919" cy="167591"/>
            </a:xfrm>
            <a:custGeom>
              <a:avLst/>
              <a:gdLst>
                <a:gd name="T0" fmla="*/ 75029 w 400"/>
                <a:gd name="T1" fmla="*/ 38100 h 240"/>
                <a:gd name="T2" fmla="*/ 75029 w 400"/>
                <a:gd name="T3" fmla="*/ 38100 h 240"/>
                <a:gd name="T4" fmla="*/ 71870 w 400"/>
                <a:gd name="T5" fmla="*/ 34925 h 240"/>
                <a:gd name="T6" fmla="*/ 71870 w 400"/>
                <a:gd name="T7" fmla="*/ 38100 h 240"/>
                <a:gd name="T8" fmla="*/ 67921 w 400"/>
                <a:gd name="T9" fmla="*/ 38100 h 240"/>
                <a:gd name="T10" fmla="*/ 64762 w 400"/>
                <a:gd name="T11" fmla="*/ 44450 h 240"/>
                <a:gd name="T12" fmla="*/ 57654 w 400"/>
                <a:gd name="T13" fmla="*/ 44450 h 240"/>
                <a:gd name="T14" fmla="*/ 57654 w 400"/>
                <a:gd name="T15" fmla="*/ 47625 h 240"/>
                <a:gd name="T16" fmla="*/ 47387 w 400"/>
                <a:gd name="T17" fmla="*/ 47625 h 240"/>
                <a:gd name="T18" fmla="*/ 47387 w 400"/>
                <a:gd name="T19" fmla="*/ 44450 h 240"/>
                <a:gd name="T20" fmla="*/ 47387 w 400"/>
                <a:gd name="T21" fmla="*/ 42069 h 240"/>
                <a:gd name="T22" fmla="*/ 26853 w 400"/>
                <a:gd name="T23" fmla="*/ 32544 h 240"/>
                <a:gd name="T24" fmla="*/ 16585 w 400"/>
                <a:gd name="T25" fmla="*/ 32544 h 240"/>
                <a:gd name="T26" fmla="*/ 10267 w 400"/>
                <a:gd name="T27" fmla="*/ 34925 h 240"/>
                <a:gd name="T28" fmla="*/ 10267 w 400"/>
                <a:gd name="T29" fmla="*/ 26194 h 240"/>
                <a:gd name="T30" fmla="*/ 6318 w 400"/>
                <a:gd name="T31" fmla="*/ 26194 h 240"/>
                <a:gd name="T32" fmla="*/ 6318 w 400"/>
                <a:gd name="T33" fmla="*/ 19050 h 240"/>
                <a:gd name="T34" fmla="*/ 3159 w 400"/>
                <a:gd name="T35" fmla="*/ 19050 h 240"/>
                <a:gd name="T36" fmla="*/ 3159 w 400"/>
                <a:gd name="T37" fmla="*/ 16669 h 240"/>
                <a:gd name="T38" fmla="*/ 10267 w 400"/>
                <a:gd name="T39" fmla="*/ 16669 h 240"/>
                <a:gd name="T40" fmla="*/ 13426 w 400"/>
                <a:gd name="T41" fmla="*/ 13494 h 240"/>
                <a:gd name="T42" fmla="*/ 6318 w 400"/>
                <a:gd name="T43" fmla="*/ 7144 h 240"/>
                <a:gd name="T44" fmla="*/ 3159 w 400"/>
                <a:gd name="T45" fmla="*/ 7144 h 240"/>
                <a:gd name="T46" fmla="*/ 3159 w 400"/>
                <a:gd name="T47" fmla="*/ 13494 h 240"/>
                <a:gd name="T48" fmla="*/ 0 w 400"/>
                <a:gd name="T49" fmla="*/ 7144 h 240"/>
                <a:gd name="T50" fmla="*/ 10267 w 400"/>
                <a:gd name="T51" fmla="*/ 3969 h 240"/>
                <a:gd name="T52" fmla="*/ 16585 w 400"/>
                <a:gd name="T53" fmla="*/ 9525 h 240"/>
                <a:gd name="T54" fmla="*/ 20534 w 400"/>
                <a:gd name="T55" fmla="*/ 9525 h 240"/>
                <a:gd name="T56" fmla="*/ 23693 w 400"/>
                <a:gd name="T57" fmla="*/ 9525 h 240"/>
                <a:gd name="T58" fmla="*/ 23693 w 400"/>
                <a:gd name="T59" fmla="*/ 7144 h 240"/>
                <a:gd name="T60" fmla="*/ 30802 w 400"/>
                <a:gd name="T61" fmla="*/ 3969 h 240"/>
                <a:gd name="T62" fmla="*/ 33961 w 400"/>
                <a:gd name="T63" fmla="*/ 3969 h 240"/>
                <a:gd name="T64" fmla="*/ 30802 w 400"/>
                <a:gd name="T65" fmla="*/ 0 h 240"/>
                <a:gd name="T66" fmla="*/ 33961 w 400"/>
                <a:gd name="T67" fmla="*/ 0 h 240"/>
                <a:gd name="T68" fmla="*/ 40279 w 400"/>
                <a:gd name="T69" fmla="*/ 3969 h 240"/>
                <a:gd name="T70" fmla="*/ 40279 w 400"/>
                <a:gd name="T71" fmla="*/ 9525 h 240"/>
                <a:gd name="T72" fmla="*/ 50546 w 400"/>
                <a:gd name="T73" fmla="*/ 9525 h 240"/>
                <a:gd name="T74" fmla="*/ 54495 w 400"/>
                <a:gd name="T75" fmla="*/ 19050 h 240"/>
                <a:gd name="T76" fmla="*/ 71870 w 400"/>
                <a:gd name="T77" fmla="*/ 28575 h 240"/>
                <a:gd name="T78" fmla="*/ 78188 w 400"/>
                <a:gd name="T79" fmla="*/ 32544 h 240"/>
                <a:gd name="T80" fmla="*/ 75029 w 400"/>
                <a:gd name="T81" fmla="*/ 38100 h 2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0"/>
                <a:gd name="T124" fmla="*/ 0 h 240"/>
                <a:gd name="T125" fmla="*/ 400 w 400"/>
                <a:gd name="T126" fmla="*/ 240 h 2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0" h="240">
                  <a:moveTo>
                    <a:pt x="382" y="192"/>
                  </a:moveTo>
                  <a:lnTo>
                    <a:pt x="382" y="192"/>
                  </a:lnTo>
                  <a:lnTo>
                    <a:pt x="365" y="176"/>
                  </a:lnTo>
                  <a:lnTo>
                    <a:pt x="365" y="192"/>
                  </a:lnTo>
                  <a:lnTo>
                    <a:pt x="348" y="192"/>
                  </a:lnTo>
                  <a:lnTo>
                    <a:pt x="330" y="224"/>
                  </a:lnTo>
                  <a:lnTo>
                    <a:pt x="296" y="224"/>
                  </a:lnTo>
                  <a:lnTo>
                    <a:pt x="296" y="240"/>
                  </a:lnTo>
                  <a:lnTo>
                    <a:pt x="242" y="240"/>
                  </a:lnTo>
                  <a:lnTo>
                    <a:pt x="242" y="224"/>
                  </a:lnTo>
                  <a:lnTo>
                    <a:pt x="242" y="209"/>
                  </a:lnTo>
                  <a:lnTo>
                    <a:pt x="139" y="161"/>
                  </a:lnTo>
                  <a:lnTo>
                    <a:pt x="87" y="161"/>
                  </a:lnTo>
                  <a:lnTo>
                    <a:pt x="52" y="176"/>
                  </a:lnTo>
                  <a:lnTo>
                    <a:pt x="52" y="129"/>
                  </a:lnTo>
                  <a:lnTo>
                    <a:pt x="35" y="129"/>
                  </a:lnTo>
                  <a:lnTo>
                    <a:pt x="35" y="96"/>
                  </a:lnTo>
                  <a:lnTo>
                    <a:pt x="18" y="96"/>
                  </a:lnTo>
                  <a:lnTo>
                    <a:pt x="18" y="81"/>
                  </a:lnTo>
                  <a:lnTo>
                    <a:pt x="52" y="81"/>
                  </a:lnTo>
                  <a:lnTo>
                    <a:pt x="69" y="65"/>
                  </a:lnTo>
                  <a:lnTo>
                    <a:pt x="35" y="33"/>
                  </a:lnTo>
                  <a:lnTo>
                    <a:pt x="18" y="33"/>
                  </a:lnTo>
                  <a:lnTo>
                    <a:pt x="18" y="65"/>
                  </a:lnTo>
                  <a:lnTo>
                    <a:pt x="0" y="33"/>
                  </a:lnTo>
                  <a:lnTo>
                    <a:pt x="52" y="17"/>
                  </a:lnTo>
                  <a:lnTo>
                    <a:pt x="87" y="48"/>
                  </a:lnTo>
                  <a:lnTo>
                    <a:pt x="104" y="48"/>
                  </a:lnTo>
                  <a:lnTo>
                    <a:pt x="121" y="48"/>
                  </a:lnTo>
                  <a:lnTo>
                    <a:pt x="121" y="33"/>
                  </a:lnTo>
                  <a:lnTo>
                    <a:pt x="156" y="17"/>
                  </a:lnTo>
                  <a:lnTo>
                    <a:pt x="173" y="17"/>
                  </a:lnTo>
                  <a:lnTo>
                    <a:pt x="156" y="0"/>
                  </a:lnTo>
                  <a:lnTo>
                    <a:pt x="173" y="0"/>
                  </a:lnTo>
                  <a:lnTo>
                    <a:pt x="208" y="17"/>
                  </a:lnTo>
                  <a:lnTo>
                    <a:pt x="208" y="48"/>
                  </a:lnTo>
                  <a:lnTo>
                    <a:pt x="259" y="48"/>
                  </a:lnTo>
                  <a:lnTo>
                    <a:pt x="279" y="96"/>
                  </a:lnTo>
                  <a:lnTo>
                    <a:pt x="365" y="144"/>
                  </a:lnTo>
                  <a:lnTo>
                    <a:pt x="400" y="161"/>
                  </a:lnTo>
                  <a:lnTo>
                    <a:pt x="382" y="192"/>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87" name="Freeform 188">
              <a:extLst>
                <a:ext uri="{FF2B5EF4-FFF2-40B4-BE49-F238E27FC236}">
                  <a16:creationId xmlns:a16="http://schemas.microsoft.com/office/drawing/2014/main" id="{E0817ACE-1843-4C93-A246-3B5699D08381}"/>
                </a:ext>
              </a:extLst>
            </p:cNvPr>
            <p:cNvSpPr>
              <a:spLocks/>
            </p:cNvSpPr>
            <p:nvPr/>
          </p:nvSpPr>
          <p:spPr bwMode="auto">
            <a:xfrm>
              <a:off x="9131095" y="8631788"/>
              <a:ext cx="328195" cy="201107"/>
            </a:xfrm>
            <a:custGeom>
              <a:avLst/>
              <a:gdLst>
                <a:gd name="T0" fmla="*/ 55800 w 468"/>
                <a:gd name="T1" fmla="*/ 57150 h 288"/>
                <a:gd name="T2" fmla="*/ 55800 w 468"/>
                <a:gd name="T3" fmla="*/ 57150 h 288"/>
                <a:gd name="T4" fmla="*/ 62177 w 468"/>
                <a:gd name="T5" fmla="*/ 57150 h 288"/>
                <a:gd name="T6" fmla="*/ 66163 w 468"/>
                <a:gd name="T7" fmla="*/ 51594 h 288"/>
                <a:gd name="T8" fmla="*/ 66163 w 468"/>
                <a:gd name="T9" fmla="*/ 44450 h 288"/>
                <a:gd name="T10" fmla="*/ 62177 w 468"/>
                <a:gd name="T11" fmla="*/ 41275 h 288"/>
                <a:gd name="T12" fmla="*/ 69351 w 468"/>
                <a:gd name="T13" fmla="*/ 41275 h 288"/>
                <a:gd name="T14" fmla="*/ 72540 w 468"/>
                <a:gd name="T15" fmla="*/ 34925 h 288"/>
                <a:gd name="T16" fmla="*/ 72540 w 468"/>
                <a:gd name="T17" fmla="*/ 31750 h 288"/>
                <a:gd name="T18" fmla="*/ 79714 w 468"/>
                <a:gd name="T19" fmla="*/ 31750 h 288"/>
                <a:gd name="T20" fmla="*/ 79714 w 468"/>
                <a:gd name="T21" fmla="*/ 34925 h 288"/>
                <a:gd name="T22" fmla="*/ 86889 w 468"/>
                <a:gd name="T23" fmla="*/ 34925 h 288"/>
                <a:gd name="T24" fmla="*/ 94063 w 468"/>
                <a:gd name="T25" fmla="*/ 31750 h 288"/>
                <a:gd name="T26" fmla="*/ 86889 w 468"/>
                <a:gd name="T27" fmla="*/ 28575 h 288"/>
                <a:gd name="T28" fmla="*/ 83700 w 468"/>
                <a:gd name="T29" fmla="*/ 28575 h 288"/>
                <a:gd name="T30" fmla="*/ 76526 w 468"/>
                <a:gd name="T31" fmla="*/ 28575 h 288"/>
                <a:gd name="T32" fmla="*/ 83700 w 468"/>
                <a:gd name="T33" fmla="*/ 22225 h 288"/>
                <a:gd name="T34" fmla="*/ 79714 w 468"/>
                <a:gd name="T35" fmla="*/ 22225 h 288"/>
                <a:gd name="T36" fmla="*/ 69351 w 468"/>
                <a:gd name="T37" fmla="*/ 31750 h 288"/>
                <a:gd name="T38" fmla="*/ 66163 w 468"/>
                <a:gd name="T39" fmla="*/ 28575 h 288"/>
                <a:gd name="T40" fmla="*/ 58989 w 468"/>
                <a:gd name="T41" fmla="*/ 28575 h 288"/>
                <a:gd name="T42" fmla="*/ 58989 w 468"/>
                <a:gd name="T43" fmla="*/ 26194 h 288"/>
                <a:gd name="T44" fmla="*/ 55800 w 468"/>
                <a:gd name="T45" fmla="*/ 26194 h 288"/>
                <a:gd name="T46" fmla="*/ 55800 w 468"/>
                <a:gd name="T47" fmla="*/ 19050 h 288"/>
                <a:gd name="T48" fmla="*/ 48626 w 468"/>
                <a:gd name="T49" fmla="*/ 13494 h 288"/>
                <a:gd name="T50" fmla="*/ 31089 w 468"/>
                <a:gd name="T51" fmla="*/ 13494 h 288"/>
                <a:gd name="T52" fmla="*/ 20726 w 468"/>
                <a:gd name="T53" fmla="*/ 3969 h 288"/>
                <a:gd name="T54" fmla="*/ 14349 w 468"/>
                <a:gd name="T55" fmla="*/ 0 h 288"/>
                <a:gd name="T56" fmla="*/ 0 w 468"/>
                <a:gd name="T57" fmla="*/ 3969 h 288"/>
                <a:gd name="T58" fmla="*/ 0 w 468"/>
                <a:gd name="T59" fmla="*/ 28575 h 288"/>
                <a:gd name="T60" fmla="*/ 3986 w 468"/>
                <a:gd name="T61" fmla="*/ 28575 h 288"/>
                <a:gd name="T62" fmla="*/ 3986 w 468"/>
                <a:gd name="T63" fmla="*/ 26194 h 288"/>
                <a:gd name="T64" fmla="*/ 10363 w 468"/>
                <a:gd name="T65" fmla="*/ 22225 h 288"/>
                <a:gd name="T66" fmla="*/ 14349 w 468"/>
                <a:gd name="T67" fmla="*/ 22225 h 288"/>
                <a:gd name="T68" fmla="*/ 10363 w 468"/>
                <a:gd name="T69" fmla="*/ 19050 h 288"/>
                <a:gd name="T70" fmla="*/ 14349 w 468"/>
                <a:gd name="T71" fmla="*/ 19050 h 288"/>
                <a:gd name="T72" fmla="*/ 20726 w 468"/>
                <a:gd name="T73" fmla="*/ 22225 h 288"/>
                <a:gd name="T74" fmla="*/ 20726 w 468"/>
                <a:gd name="T75" fmla="*/ 28575 h 288"/>
                <a:gd name="T76" fmla="*/ 31089 w 468"/>
                <a:gd name="T77" fmla="*/ 28575 h 288"/>
                <a:gd name="T78" fmla="*/ 35074 w 468"/>
                <a:gd name="T79" fmla="*/ 38100 h 288"/>
                <a:gd name="T80" fmla="*/ 51814 w 468"/>
                <a:gd name="T81" fmla="*/ 47625 h 288"/>
                <a:gd name="T82" fmla="*/ 58989 w 468"/>
                <a:gd name="T83" fmla="*/ 51594 h 288"/>
                <a:gd name="T84" fmla="*/ 55800 w 468"/>
                <a:gd name="T85" fmla="*/ 57150 h 2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8"/>
                <a:gd name="T130" fmla="*/ 0 h 288"/>
                <a:gd name="T131" fmla="*/ 468 w 468"/>
                <a:gd name="T132" fmla="*/ 288 h 2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8" h="288">
                  <a:moveTo>
                    <a:pt x="276" y="288"/>
                  </a:moveTo>
                  <a:lnTo>
                    <a:pt x="276" y="288"/>
                  </a:lnTo>
                  <a:lnTo>
                    <a:pt x="311" y="288"/>
                  </a:lnTo>
                  <a:lnTo>
                    <a:pt x="328" y="257"/>
                  </a:lnTo>
                  <a:lnTo>
                    <a:pt x="328" y="225"/>
                  </a:lnTo>
                  <a:lnTo>
                    <a:pt x="311" y="209"/>
                  </a:lnTo>
                  <a:lnTo>
                    <a:pt x="346" y="209"/>
                  </a:lnTo>
                  <a:lnTo>
                    <a:pt x="363" y="177"/>
                  </a:lnTo>
                  <a:lnTo>
                    <a:pt x="363" y="161"/>
                  </a:lnTo>
                  <a:lnTo>
                    <a:pt x="399" y="161"/>
                  </a:lnTo>
                  <a:lnTo>
                    <a:pt x="399" y="177"/>
                  </a:lnTo>
                  <a:lnTo>
                    <a:pt x="434" y="177"/>
                  </a:lnTo>
                  <a:lnTo>
                    <a:pt x="468" y="161"/>
                  </a:lnTo>
                  <a:lnTo>
                    <a:pt x="434" y="144"/>
                  </a:lnTo>
                  <a:lnTo>
                    <a:pt x="417" y="144"/>
                  </a:lnTo>
                  <a:lnTo>
                    <a:pt x="380" y="144"/>
                  </a:lnTo>
                  <a:lnTo>
                    <a:pt x="417" y="113"/>
                  </a:lnTo>
                  <a:lnTo>
                    <a:pt x="399" y="113"/>
                  </a:lnTo>
                  <a:lnTo>
                    <a:pt x="346" y="161"/>
                  </a:lnTo>
                  <a:lnTo>
                    <a:pt x="328" y="144"/>
                  </a:lnTo>
                  <a:lnTo>
                    <a:pt x="294" y="144"/>
                  </a:lnTo>
                  <a:lnTo>
                    <a:pt x="294" y="129"/>
                  </a:lnTo>
                  <a:lnTo>
                    <a:pt x="276" y="129"/>
                  </a:lnTo>
                  <a:lnTo>
                    <a:pt x="276" y="96"/>
                  </a:lnTo>
                  <a:lnTo>
                    <a:pt x="242" y="65"/>
                  </a:lnTo>
                  <a:lnTo>
                    <a:pt x="155" y="65"/>
                  </a:lnTo>
                  <a:lnTo>
                    <a:pt x="104" y="17"/>
                  </a:lnTo>
                  <a:lnTo>
                    <a:pt x="69" y="0"/>
                  </a:lnTo>
                  <a:lnTo>
                    <a:pt x="0" y="17"/>
                  </a:lnTo>
                  <a:lnTo>
                    <a:pt x="0" y="144"/>
                  </a:lnTo>
                  <a:lnTo>
                    <a:pt x="17" y="144"/>
                  </a:lnTo>
                  <a:lnTo>
                    <a:pt x="17" y="129"/>
                  </a:lnTo>
                  <a:lnTo>
                    <a:pt x="52" y="113"/>
                  </a:lnTo>
                  <a:lnTo>
                    <a:pt x="69" y="113"/>
                  </a:lnTo>
                  <a:lnTo>
                    <a:pt x="52" y="96"/>
                  </a:lnTo>
                  <a:lnTo>
                    <a:pt x="69" y="96"/>
                  </a:lnTo>
                  <a:lnTo>
                    <a:pt x="104" y="113"/>
                  </a:lnTo>
                  <a:lnTo>
                    <a:pt x="104" y="144"/>
                  </a:lnTo>
                  <a:lnTo>
                    <a:pt x="155" y="144"/>
                  </a:lnTo>
                  <a:lnTo>
                    <a:pt x="173" y="192"/>
                  </a:lnTo>
                  <a:lnTo>
                    <a:pt x="259" y="240"/>
                  </a:lnTo>
                  <a:lnTo>
                    <a:pt x="294" y="257"/>
                  </a:lnTo>
                  <a:lnTo>
                    <a:pt x="276" y="288"/>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88" name="Freeform 189">
              <a:extLst>
                <a:ext uri="{FF2B5EF4-FFF2-40B4-BE49-F238E27FC236}">
                  <a16:creationId xmlns:a16="http://schemas.microsoft.com/office/drawing/2014/main" id="{92A57820-D0A0-4115-9561-531F3FCDB4F6}"/>
                </a:ext>
              </a:extLst>
            </p:cNvPr>
            <p:cNvSpPr>
              <a:spLocks/>
            </p:cNvSpPr>
            <p:nvPr/>
          </p:nvSpPr>
          <p:spPr bwMode="auto">
            <a:xfrm>
              <a:off x="9348962" y="8744912"/>
              <a:ext cx="146641" cy="100555"/>
            </a:xfrm>
            <a:custGeom>
              <a:avLst/>
              <a:gdLst>
                <a:gd name="T0" fmla="*/ 35092 w 209"/>
                <a:gd name="T1" fmla="*/ 9525 h 144"/>
                <a:gd name="T2" fmla="*/ 35092 w 209"/>
                <a:gd name="T3" fmla="*/ 9525 h 144"/>
                <a:gd name="T4" fmla="*/ 35092 w 209"/>
                <a:gd name="T5" fmla="*/ 15081 h 144"/>
                <a:gd name="T6" fmla="*/ 42270 w 209"/>
                <a:gd name="T7" fmla="*/ 15081 h 144"/>
                <a:gd name="T8" fmla="*/ 42270 w 209"/>
                <a:gd name="T9" fmla="*/ 24606 h 144"/>
                <a:gd name="T10" fmla="*/ 31902 w 209"/>
                <a:gd name="T11" fmla="*/ 21431 h 144"/>
                <a:gd name="T12" fmla="*/ 24724 w 209"/>
                <a:gd name="T13" fmla="*/ 28575 h 144"/>
                <a:gd name="T14" fmla="*/ 21534 w 209"/>
                <a:gd name="T15" fmla="*/ 19050 h 144"/>
                <a:gd name="T16" fmla="*/ 17546 w 209"/>
                <a:gd name="T17" fmla="*/ 15081 h 144"/>
                <a:gd name="T18" fmla="*/ 14356 w 209"/>
                <a:gd name="T19" fmla="*/ 21431 h 144"/>
                <a:gd name="T20" fmla="*/ 11166 w 209"/>
                <a:gd name="T21" fmla="*/ 21431 h 144"/>
                <a:gd name="T22" fmla="*/ 11166 w 209"/>
                <a:gd name="T23" fmla="*/ 24606 h 144"/>
                <a:gd name="T24" fmla="*/ 3988 w 209"/>
                <a:gd name="T25" fmla="*/ 24606 h 144"/>
                <a:gd name="T26" fmla="*/ 0 w 209"/>
                <a:gd name="T27" fmla="*/ 24606 h 144"/>
                <a:gd name="T28" fmla="*/ 3988 w 209"/>
                <a:gd name="T29" fmla="*/ 19050 h 144"/>
                <a:gd name="T30" fmla="*/ 3988 w 209"/>
                <a:gd name="T31" fmla="*/ 12700 h 144"/>
                <a:gd name="T32" fmla="*/ 0 w 209"/>
                <a:gd name="T33" fmla="*/ 9525 h 144"/>
                <a:gd name="T34" fmla="*/ 7178 w 209"/>
                <a:gd name="T35" fmla="*/ 9525 h 144"/>
                <a:gd name="T36" fmla="*/ 11166 w 209"/>
                <a:gd name="T37" fmla="*/ 3175 h 144"/>
                <a:gd name="T38" fmla="*/ 11166 w 209"/>
                <a:gd name="T39" fmla="*/ 0 h 144"/>
                <a:gd name="T40" fmla="*/ 17546 w 209"/>
                <a:gd name="T41" fmla="*/ 0 h 144"/>
                <a:gd name="T42" fmla="*/ 17546 w 209"/>
                <a:gd name="T43" fmla="*/ 3175 h 144"/>
                <a:gd name="T44" fmla="*/ 17546 w 209"/>
                <a:gd name="T45" fmla="*/ 5556 h 144"/>
                <a:gd name="T46" fmla="*/ 11166 w 209"/>
                <a:gd name="T47" fmla="*/ 5556 h 144"/>
                <a:gd name="T48" fmla="*/ 11166 w 209"/>
                <a:gd name="T49" fmla="*/ 9525 h 144"/>
                <a:gd name="T50" fmla="*/ 21534 w 209"/>
                <a:gd name="T51" fmla="*/ 9525 h 144"/>
                <a:gd name="T52" fmla="*/ 24724 w 209"/>
                <a:gd name="T53" fmla="*/ 9525 h 144"/>
                <a:gd name="T54" fmla="*/ 35092 w 209"/>
                <a:gd name="T55" fmla="*/ 9525 h 1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9"/>
                <a:gd name="T85" fmla="*/ 0 h 144"/>
                <a:gd name="T86" fmla="*/ 209 w 209"/>
                <a:gd name="T87" fmla="*/ 144 h 1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9" h="144">
                  <a:moveTo>
                    <a:pt x="175" y="48"/>
                  </a:moveTo>
                  <a:lnTo>
                    <a:pt x="175" y="48"/>
                  </a:lnTo>
                  <a:lnTo>
                    <a:pt x="175" y="79"/>
                  </a:lnTo>
                  <a:lnTo>
                    <a:pt x="209" y="79"/>
                  </a:lnTo>
                  <a:lnTo>
                    <a:pt x="209" y="127"/>
                  </a:lnTo>
                  <a:lnTo>
                    <a:pt x="157" y="111"/>
                  </a:lnTo>
                  <a:lnTo>
                    <a:pt x="123" y="144"/>
                  </a:lnTo>
                  <a:lnTo>
                    <a:pt x="106" y="96"/>
                  </a:lnTo>
                  <a:lnTo>
                    <a:pt x="88" y="79"/>
                  </a:lnTo>
                  <a:lnTo>
                    <a:pt x="71" y="111"/>
                  </a:lnTo>
                  <a:lnTo>
                    <a:pt x="54" y="111"/>
                  </a:lnTo>
                  <a:lnTo>
                    <a:pt x="54" y="127"/>
                  </a:lnTo>
                  <a:lnTo>
                    <a:pt x="17" y="127"/>
                  </a:lnTo>
                  <a:lnTo>
                    <a:pt x="0" y="127"/>
                  </a:lnTo>
                  <a:lnTo>
                    <a:pt x="17" y="96"/>
                  </a:lnTo>
                  <a:lnTo>
                    <a:pt x="17" y="64"/>
                  </a:lnTo>
                  <a:lnTo>
                    <a:pt x="0" y="48"/>
                  </a:lnTo>
                  <a:lnTo>
                    <a:pt x="35" y="48"/>
                  </a:lnTo>
                  <a:lnTo>
                    <a:pt x="54" y="16"/>
                  </a:lnTo>
                  <a:lnTo>
                    <a:pt x="54" y="0"/>
                  </a:lnTo>
                  <a:lnTo>
                    <a:pt x="88" y="0"/>
                  </a:lnTo>
                  <a:lnTo>
                    <a:pt x="88" y="16"/>
                  </a:lnTo>
                  <a:lnTo>
                    <a:pt x="88" y="31"/>
                  </a:lnTo>
                  <a:lnTo>
                    <a:pt x="54" y="31"/>
                  </a:lnTo>
                  <a:lnTo>
                    <a:pt x="54" y="48"/>
                  </a:lnTo>
                  <a:lnTo>
                    <a:pt x="106" y="48"/>
                  </a:lnTo>
                  <a:lnTo>
                    <a:pt x="123" y="48"/>
                  </a:lnTo>
                  <a:lnTo>
                    <a:pt x="175" y="48"/>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89" name="Freeform 190">
              <a:extLst>
                <a:ext uri="{FF2B5EF4-FFF2-40B4-BE49-F238E27FC236}">
                  <a16:creationId xmlns:a16="http://schemas.microsoft.com/office/drawing/2014/main" id="{0CEB9D69-D4D9-4B51-8495-8C9CC672C6E3}"/>
                </a:ext>
              </a:extLst>
            </p:cNvPr>
            <p:cNvSpPr>
              <a:spLocks/>
            </p:cNvSpPr>
            <p:nvPr/>
          </p:nvSpPr>
          <p:spPr bwMode="auto">
            <a:xfrm>
              <a:off x="9386667" y="8687650"/>
              <a:ext cx="206695" cy="90779"/>
            </a:xfrm>
            <a:custGeom>
              <a:avLst/>
              <a:gdLst>
                <a:gd name="T0" fmla="*/ 58937 w 295"/>
                <a:gd name="T1" fmla="*/ 6449 h 128"/>
                <a:gd name="T2" fmla="*/ 58937 w 295"/>
                <a:gd name="T3" fmla="*/ 6449 h 128"/>
                <a:gd name="T4" fmla="*/ 58937 w 295"/>
                <a:gd name="T5" fmla="*/ 9674 h 128"/>
                <a:gd name="T6" fmla="*/ 48583 w 295"/>
                <a:gd name="T7" fmla="*/ 16929 h 128"/>
                <a:gd name="T8" fmla="*/ 41415 w 295"/>
                <a:gd name="T9" fmla="*/ 16929 h 128"/>
                <a:gd name="T10" fmla="*/ 38229 w 295"/>
                <a:gd name="T11" fmla="*/ 20154 h 128"/>
                <a:gd name="T12" fmla="*/ 31061 w 295"/>
                <a:gd name="T13" fmla="*/ 20154 h 128"/>
                <a:gd name="T14" fmla="*/ 24690 w 295"/>
                <a:gd name="T15" fmla="*/ 22572 h 128"/>
                <a:gd name="T16" fmla="*/ 24690 w 295"/>
                <a:gd name="T17" fmla="*/ 26603 h 128"/>
                <a:gd name="T18" fmla="*/ 14336 w 295"/>
                <a:gd name="T19" fmla="*/ 26603 h 128"/>
                <a:gd name="T20" fmla="*/ 10354 w 295"/>
                <a:gd name="T21" fmla="*/ 26603 h 128"/>
                <a:gd name="T22" fmla="*/ 0 w 295"/>
                <a:gd name="T23" fmla="*/ 26603 h 128"/>
                <a:gd name="T24" fmla="*/ 0 w 295"/>
                <a:gd name="T25" fmla="*/ 22572 h 128"/>
                <a:gd name="T26" fmla="*/ 7168 w 295"/>
                <a:gd name="T27" fmla="*/ 22572 h 128"/>
                <a:gd name="T28" fmla="*/ 7168 w 295"/>
                <a:gd name="T29" fmla="*/ 20154 h 128"/>
                <a:gd name="T30" fmla="*/ 14336 w 295"/>
                <a:gd name="T31" fmla="*/ 20154 h 128"/>
                <a:gd name="T32" fmla="*/ 20707 w 295"/>
                <a:gd name="T33" fmla="*/ 16929 h 128"/>
                <a:gd name="T34" fmla="*/ 14336 w 295"/>
                <a:gd name="T35" fmla="*/ 12899 h 128"/>
                <a:gd name="T36" fmla="*/ 10354 w 295"/>
                <a:gd name="T37" fmla="*/ 12899 h 128"/>
                <a:gd name="T38" fmla="*/ 3982 w 295"/>
                <a:gd name="T39" fmla="*/ 12899 h 128"/>
                <a:gd name="T40" fmla="*/ 10354 w 295"/>
                <a:gd name="T41" fmla="*/ 6449 h 128"/>
                <a:gd name="T42" fmla="*/ 7168 w 295"/>
                <a:gd name="T43" fmla="*/ 6449 h 128"/>
                <a:gd name="T44" fmla="*/ 10354 w 295"/>
                <a:gd name="T45" fmla="*/ 3225 h 128"/>
                <a:gd name="T46" fmla="*/ 20707 w 295"/>
                <a:gd name="T47" fmla="*/ 6449 h 128"/>
                <a:gd name="T48" fmla="*/ 20707 w 295"/>
                <a:gd name="T49" fmla="*/ 3225 h 128"/>
                <a:gd name="T50" fmla="*/ 24690 w 295"/>
                <a:gd name="T51" fmla="*/ 0 h 128"/>
                <a:gd name="T52" fmla="*/ 31061 w 295"/>
                <a:gd name="T53" fmla="*/ 3225 h 128"/>
                <a:gd name="T54" fmla="*/ 51769 w 295"/>
                <a:gd name="T55" fmla="*/ 3225 h 128"/>
                <a:gd name="T56" fmla="*/ 58937 w 295"/>
                <a:gd name="T57" fmla="*/ 6449 h 1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5"/>
                <a:gd name="T88" fmla="*/ 0 h 128"/>
                <a:gd name="T89" fmla="*/ 295 w 295"/>
                <a:gd name="T90" fmla="*/ 128 h 1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5" h="128">
                  <a:moveTo>
                    <a:pt x="295" y="32"/>
                  </a:moveTo>
                  <a:lnTo>
                    <a:pt x="295" y="32"/>
                  </a:lnTo>
                  <a:lnTo>
                    <a:pt x="295" y="48"/>
                  </a:lnTo>
                  <a:lnTo>
                    <a:pt x="242" y="80"/>
                  </a:lnTo>
                  <a:lnTo>
                    <a:pt x="207" y="80"/>
                  </a:lnTo>
                  <a:lnTo>
                    <a:pt x="190" y="96"/>
                  </a:lnTo>
                  <a:lnTo>
                    <a:pt x="155" y="96"/>
                  </a:lnTo>
                  <a:lnTo>
                    <a:pt x="121" y="111"/>
                  </a:lnTo>
                  <a:lnTo>
                    <a:pt x="121" y="128"/>
                  </a:lnTo>
                  <a:lnTo>
                    <a:pt x="69" y="128"/>
                  </a:lnTo>
                  <a:lnTo>
                    <a:pt x="52" y="128"/>
                  </a:lnTo>
                  <a:lnTo>
                    <a:pt x="0" y="128"/>
                  </a:lnTo>
                  <a:lnTo>
                    <a:pt x="0" y="111"/>
                  </a:lnTo>
                  <a:lnTo>
                    <a:pt x="34" y="111"/>
                  </a:lnTo>
                  <a:lnTo>
                    <a:pt x="34" y="96"/>
                  </a:lnTo>
                  <a:lnTo>
                    <a:pt x="69" y="96"/>
                  </a:lnTo>
                  <a:lnTo>
                    <a:pt x="103" y="80"/>
                  </a:lnTo>
                  <a:lnTo>
                    <a:pt x="69" y="63"/>
                  </a:lnTo>
                  <a:lnTo>
                    <a:pt x="52" y="63"/>
                  </a:lnTo>
                  <a:lnTo>
                    <a:pt x="17" y="63"/>
                  </a:lnTo>
                  <a:lnTo>
                    <a:pt x="52" y="32"/>
                  </a:lnTo>
                  <a:lnTo>
                    <a:pt x="34" y="32"/>
                  </a:lnTo>
                  <a:lnTo>
                    <a:pt x="52" y="15"/>
                  </a:lnTo>
                  <a:lnTo>
                    <a:pt x="103" y="32"/>
                  </a:lnTo>
                  <a:lnTo>
                    <a:pt x="103" y="15"/>
                  </a:lnTo>
                  <a:lnTo>
                    <a:pt x="121" y="0"/>
                  </a:lnTo>
                  <a:lnTo>
                    <a:pt x="155" y="15"/>
                  </a:lnTo>
                  <a:lnTo>
                    <a:pt x="259" y="15"/>
                  </a:lnTo>
                  <a:lnTo>
                    <a:pt x="295" y="32"/>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90" name="Freeform 191">
              <a:extLst>
                <a:ext uri="{FF2B5EF4-FFF2-40B4-BE49-F238E27FC236}">
                  <a16:creationId xmlns:a16="http://schemas.microsoft.com/office/drawing/2014/main" id="{75682201-7E76-416D-B687-E5770EA1D33B}"/>
                </a:ext>
              </a:extLst>
            </p:cNvPr>
            <p:cNvSpPr>
              <a:spLocks/>
            </p:cNvSpPr>
            <p:nvPr/>
          </p:nvSpPr>
          <p:spPr bwMode="auto">
            <a:xfrm>
              <a:off x="9230250" y="8832896"/>
              <a:ext cx="275401" cy="279316"/>
            </a:xfrm>
            <a:custGeom>
              <a:avLst/>
              <a:gdLst>
                <a:gd name="T0" fmla="*/ 3168 w 449"/>
                <a:gd name="T1" fmla="*/ 69676 h 401"/>
                <a:gd name="T2" fmla="*/ 3168 w 449"/>
                <a:gd name="T3" fmla="*/ 69676 h 401"/>
                <a:gd name="T4" fmla="*/ 3168 w 449"/>
                <a:gd name="T5" fmla="*/ 63342 h 401"/>
                <a:gd name="T6" fmla="*/ 10296 w 449"/>
                <a:gd name="T7" fmla="*/ 60175 h 401"/>
                <a:gd name="T8" fmla="*/ 6336 w 449"/>
                <a:gd name="T9" fmla="*/ 53840 h 401"/>
                <a:gd name="T10" fmla="*/ 3168 w 449"/>
                <a:gd name="T11" fmla="*/ 50673 h 401"/>
                <a:gd name="T12" fmla="*/ 0 w 449"/>
                <a:gd name="T13" fmla="*/ 44339 h 401"/>
                <a:gd name="T14" fmla="*/ 6336 w 449"/>
                <a:gd name="T15" fmla="*/ 47506 h 401"/>
                <a:gd name="T16" fmla="*/ 26927 w 449"/>
                <a:gd name="T17" fmla="*/ 44339 h 401"/>
                <a:gd name="T18" fmla="*/ 26927 w 449"/>
                <a:gd name="T19" fmla="*/ 38005 h 401"/>
                <a:gd name="T20" fmla="*/ 30887 w 449"/>
                <a:gd name="T21" fmla="*/ 34838 h 401"/>
                <a:gd name="T22" fmla="*/ 44351 w 449"/>
                <a:gd name="T23" fmla="*/ 31671 h 401"/>
                <a:gd name="T24" fmla="*/ 44351 w 449"/>
                <a:gd name="T25" fmla="*/ 25337 h 401"/>
                <a:gd name="T26" fmla="*/ 47519 w 449"/>
                <a:gd name="T27" fmla="*/ 22170 h 401"/>
                <a:gd name="T28" fmla="*/ 47519 w 449"/>
                <a:gd name="T29" fmla="*/ 19002 h 401"/>
                <a:gd name="T30" fmla="*/ 50687 w 449"/>
                <a:gd name="T31" fmla="*/ 19002 h 401"/>
                <a:gd name="T32" fmla="*/ 54647 w 449"/>
                <a:gd name="T33" fmla="*/ 12668 h 401"/>
                <a:gd name="T34" fmla="*/ 54647 w 449"/>
                <a:gd name="T35" fmla="*/ 6334 h 401"/>
                <a:gd name="T36" fmla="*/ 60983 w 449"/>
                <a:gd name="T37" fmla="*/ 3167 h 401"/>
                <a:gd name="T38" fmla="*/ 68110 w 449"/>
                <a:gd name="T39" fmla="*/ 0 h 401"/>
                <a:gd name="T40" fmla="*/ 71278 w 449"/>
                <a:gd name="T41" fmla="*/ 0 h 401"/>
                <a:gd name="T42" fmla="*/ 78406 w 449"/>
                <a:gd name="T43" fmla="*/ 3167 h 401"/>
                <a:gd name="T44" fmla="*/ 81574 w 449"/>
                <a:gd name="T45" fmla="*/ 6334 h 401"/>
                <a:gd name="T46" fmla="*/ 88702 w 449"/>
                <a:gd name="T47" fmla="*/ 9501 h 401"/>
                <a:gd name="T48" fmla="*/ 85534 w 449"/>
                <a:gd name="T49" fmla="*/ 12668 h 401"/>
                <a:gd name="T50" fmla="*/ 78406 w 449"/>
                <a:gd name="T51" fmla="*/ 15835 h 401"/>
                <a:gd name="T52" fmla="*/ 71278 w 449"/>
                <a:gd name="T53" fmla="*/ 12668 h 401"/>
                <a:gd name="T54" fmla="*/ 68110 w 449"/>
                <a:gd name="T55" fmla="*/ 15835 h 401"/>
                <a:gd name="T56" fmla="*/ 71278 w 449"/>
                <a:gd name="T57" fmla="*/ 19002 h 401"/>
                <a:gd name="T58" fmla="*/ 68110 w 449"/>
                <a:gd name="T59" fmla="*/ 25337 h 401"/>
                <a:gd name="T60" fmla="*/ 75238 w 449"/>
                <a:gd name="T61" fmla="*/ 28504 h 401"/>
                <a:gd name="T62" fmla="*/ 75238 w 449"/>
                <a:gd name="T63" fmla="*/ 31671 h 401"/>
                <a:gd name="T64" fmla="*/ 71278 w 449"/>
                <a:gd name="T65" fmla="*/ 31671 h 401"/>
                <a:gd name="T66" fmla="*/ 75238 w 449"/>
                <a:gd name="T67" fmla="*/ 34838 h 401"/>
                <a:gd name="T68" fmla="*/ 57815 w 449"/>
                <a:gd name="T69" fmla="*/ 53840 h 401"/>
                <a:gd name="T70" fmla="*/ 50687 w 449"/>
                <a:gd name="T71" fmla="*/ 57007 h 401"/>
                <a:gd name="T72" fmla="*/ 47519 w 449"/>
                <a:gd name="T73" fmla="*/ 53840 h 401"/>
                <a:gd name="T74" fmla="*/ 44351 w 449"/>
                <a:gd name="T75" fmla="*/ 57007 h 401"/>
                <a:gd name="T76" fmla="*/ 44351 w 449"/>
                <a:gd name="T77" fmla="*/ 63342 h 401"/>
                <a:gd name="T78" fmla="*/ 47519 w 449"/>
                <a:gd name="T79" fmla="*/ 63342 h 401"/>
                <a:gd name="T80" fmla="*/ 47519 w 449"/>
                <a:gd name="T81" fmla="*/ 66509 h 401"/>
                <a:gd name="T82" fmla="*/ 50687 w 449"/>
                <a:gd name="T83" fmla="*/ 66509 h 401"/>
                <a:gd name="T84" fmla="*/ 50687 w 449"/>
                <a:gd name="T85" fmla="*/ 72843 h 401"/>
                <a:gd name="T86" fmla="*/ 50687 w 449"/>
                <a:gd name="T87" fmla="*/ 76010 h 401"/>
                <a:gd name="T88" fmla="*/ 40391 w 449"/>
                <a:gd name="T89" fmla="*/ 76010 h 401"/>
                <a:gd name="T90" fmla="*/ 37223 w 449"/>
                <a:gd name="T91" fmla="*/ 79177 h 401"/>
                <a:gd name="T92" fmla="*/ 34055 w 449"/>
                <a:gd name="T93" fmla="*/ 76010 h 401"/>
                <a:gd name="T94" fmla="*/ 30887 w 449"/>
                <a:gd name="T95" fmla="*/ 69676 h 401"/>
                <a:gd name="T96" fmla="*/ 20592 w 449"/>
                <a:gd name="T97" fmla="*/ 69676 h 401"/>
                <a:gd name="T98" fmla="*/ 13464 w 449"/>
                <a:gd name="T99" fmla="*/ 69676 h 401"/>
                <a:gd name="T100" fmla="*/ 3168 w 449"/>
                <a:gd name="T101" fmla="*/ 69676 h 40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49"/>
                <a:gd name="T154" fmla="*/ 0 h 401"/>
                <a:gd name="T155" fmla="*/ 449 w 449"/>
                <a:gd name="T156" fmla="*/ 401 h 401"/>
                <a:gd name="connsiteX0" fmla="*/ 379 w 9621"/>
                <a:gd name="connsiteY0" fmla="*/ 8803 h 10000"/>
                <a:gd name="connsiteX1" fmla="*/ 379 w 9621"/>
                <a:gd name="connsiteY1" fmla="*/ 8803 h 10000"/>
                <a:gd name="connsiteX2" fmla="*/ 379 w 9621"/>
                <a:gd name="connsiteY2" fmla="*/ 7980 h 10000"/>
                <a:gd name="connsiteX3" fmla="*/ 1158 w 9621"/>
                <a:gd name="connsiteY3" fmla="*/ 7606 h 10000"/>
                <a:gd name="connsiteX4" fmla="*/ 780 w 9621"/>
                <a:gd name="connsiteY4" fmla="*/ 6783 h 10000"/>
                <a:gd name="connsiteX5" fmla="*/ 379 w 9621"/>
                <a:gd name="connsiteY5" fmla="*/ 6409 h 10000"/>
                <a:gd name="connsiteX6" fmla="*/ 0 w 9621"/>
                <a:gd name="connsiteY6" fmla="*/ 5586 h 10000"/>
                <a:gd name="connsiteX7" fmla="*/ 780 w 9621"/>
                <a:gd name="connsiteY7" fmla="*/ 5985 h 10000"/>
                <a:gd name="connsiteX8" fmla="*/ 3073 w 9621"/>
                <a:gd name="connsiteY8" fmla="*/ 5586 h 10000"/>
                <a:gd name="connsiteX9" fmla="*/ 3073 w 9621"/>
                <a:gd name="connsiteY9" fmla="*/ 4788 h 10000"/>
                <a:gd name="connsiteX10" fmla="*/ 3474 w 9621"/>
                <a:gd name="connsiteY10" fmla="*/ 4389 h 10000"/>
                <a:gd name="connsiteX11" fmla="*/ 5011 w 9621"/>
                <a:gd name="connsiteY11" fmla="*/ 4015 h 10000"/>
                <a:gd name="connsiteX12" fmla="*/ 5011 w 9621"/>
                <a:gd name="connsiteY12" fmla="*/ 3192 h 10000"/>
                <a:gd name="connsiteX13" fmla="*/ 5390 w 9621"/>
                <a:gd name="connsiteY13" fmla="*/ 2818 h 10000"/>
                <a:gd name="connsiteX14" fmla="*/ 5390 w 9621"/>
                <a:gd name="connsiteY14" fmla="*/ 2394 h 10000"/>
                <a:gd name="connsiteX15" fmla="*/ 5768 w 9621"/>
                <a:gd name="connsiteY15" fmla="*/ 2394 h 10000"/>
                <a:gd name="connsiteX16" fmla="*/ 6169 w 9621"/>
                <a:gd name="connsiteY16" fmla="*/ 1621 h 10000"/>
                <a:gd name="connsiteX17" fmla="*/ 6169 w 9621"/>
                <a:gd name="connsiteY17" fmla="*/ 798 h 10000"/>
                <a:gd name="connsiteX18" fmla="*/ 6927 w 9621"/>
                <a:gd name="connsiteY18" fmla="*/ 424 h 10000"/>
                <a:gd name="connsiteX19" fmla="*/ 7706 w 9621"/>
                <a:gd name="connsiteY19" fmla="*/ 0 h 10000"/>
                <a:gd name="connsiteX20" fmla="*/ 8085 w 9621"/>
                <a:gd name="connsiteY20" fmla="*/ 0 h 10000"/>
                <a:gd name="connsiteX21" fmla="*/ 8842 w 9621"/>
                <a:gd name="connsiteY21" fmla="*/ 424 h 10000"/>
                <a:gd name="connsiteX22" fmla="*/ 9243 w 9621"/>
                <a:gd name="connsiteY22" fmla="*/ 798 h 10000"/>
                <a:gd name="connsiteX23" fmla="*/ 9621 w 9621"/>
                <a:gd name="connsiteY23" fmla="*/ 1621 h 10000"/>
                <a:gd name="connsiteX24" fmla="*/ 8842 w 9621"/>
                <a:gd name="connsiteY24" fmla="*/ 1995 h 10000"/>
                <a:gd name="connsiteX25" fmla="*/ 8085 w 9621"/>
                <a:gd name="connsiteY25" fmla="*/ 1621 h 10000"/>
                <a:gd name="connsiteX26" fmla="*/ 7706 w 9621"/>
                <a:gd name="connsiteY26" fmla="*/ 1995 h 10000"/>
                <a:gd name="connsiteX27" fmla="*/ 8085 w 9621"/>
                <a:gd name="connsiteY27" fmla="*/ 2394 h 10000"/>
                <a:gd name="connsiteX28" fmla="*/ 7706 w 9621"/>
                <a:gd name="connsiteY28" fmla="*/ 3192 h 10000"/>
                <a:gd name="connsiteX29" fmla="*/ 8463 w 9621"/>
                <a:gd name="connsiteY29" fmla="*/ 3591 h 10000"/>
                <a:gd name="connsiteX30" fmla="*/ 8463 w 9621"/>
                <a:gd name="connsiteY30" fmla="*/ 4015 h 10000"/>
                <a:gd name="connsiteX31" fmla="*/ 8085 w 9621"/>
                <a:gd name="connsiteY31" fmla="*/ 4015 h 10000"/>
                <a:gd name="connsiteX32" fmla="*/ 8463 w 9621"/>
                <a:gd name="connsiteY32" fmla="*/ 4389 h 10000"/>
                <a:gd name="connsiteX33" fmla="*/ 6548 w 9621"/>
                <a:gd name="connsiteY33" fmla="*/ 6783 h 10000"/>
                <a:gd name="connsiteX34" fmla="*/ 5768 w 9621"/>
                <a:gd name="connsiteY34" fmla="*/ 7182 h 10000"/>
                <a:gd name="connsiteX35" fmla="*/ 5390 w 9621"/>
                <a:gd name="connsiteY35" fmla="*/ 6783 h 10000"/>
                <a:gd name="connsiteX36" fmla="*/ 5011 w 9621"/>
                <a:gd name="connsiteY36" fmla="*/ 7182 h 10000"/>
                <a:gd name="connsiteX37" fmla="*/ 5011 w 9621"/>
                <a:gd name="connsiteY37" fmla="*/ 7980 h 10000"/>
                <a:gd name="connsiteX38" fmla="*/ 5390 w 9621"/>
                <a:gd name="connsiteY38" fmla="*/ 7980 h 10000"/>
                <a:gd name="connsiteX39" fmla="*/ 5390 w 9621"/>
                <a:gd name="connsiteY39" fmla="*/ 8379 h 10000"/>
                <a:gd name="connsiteX40" fmla="*/ 5768 w 9621"/>
                <a:gd name="connsiteY40" fmla="*/ 8379 h 10000"/>
                <a:gd name="connsiteX41" fmla="*/ 5768 w 9621"/>
                <a:gd name="connsiteY41" fmla="*/ 9177 h 10000"/>
                <a:gd name="connsiteX42" fmla="*/ 5768 w 9621"/>
                <a:gd name="connsiteY42" fmla="*/ 9576 h 10000"/>
                <a:gd name="connsiteX43" fmla="*/ 4610 w 9621"/>
                <a:gd name="connsiteY43" fmla="*/ 9576 h 10000"/>
                <a:gd name="connsiteX44" fmla="*/ 4232 w 9621"/>
                <a:gd name="connsiteY44" fmla="*/ 10000 h 10000"/>
                <a:gd name="connsiteX45" fmla="*/ 3853 w 9621"/>
                <a:gd name="connsiteY45" fmla="*/ 9576 h 10000"/>
                <a:gd name="connsiteX46" fmla="*/ 3474 w 9621"/>
                <a:gd name="connsiteY46" fmla="*/ 8803 h 10000"/>
                <a:gd name="connsiteX47" fmla="*/ 2316 w 9621"/>
                <a:gd name="connsiteY47" fmla="*/ 8803 h 10000"/>
                <a:gd name="connsiteX48" fmla="*/ 1537 w 9621"/>
                <a:gd name="connsiteY48" fmla="*/ 8803 h 10000"/>
                <a:gd name="connsiteX49" fmla="*/ 379 w 9621"/>
                <a:gd name="connsiteY49" fmla="*/ 8803 h 10000"/>
                <a:gd name="connsiteX0" fmla="*/ 394 w 10000"/>
                <a:gd name="connsiteY0" fmla="*/ 8803 h 10000"/>
                <a:gd name="connsiteX1" fmla="*/ 394 w 10000"/>
                <a:gd name="connsiteY1" fmla="*/ 8803 h 10000"/>
                <a:gd name="connsiteX2" fmla="*/ 394 w 10000"/>
                <a:gd name="connsiteY2" fmla="*/ 7980 h 10000"/>
                <a:gd name="connsiteX3" fmla="*/ 1204 w 10000"/>
                <a:gd name="connsiteY3" fmla="*/ 7606 h 10000"/>
                <a:gd name="connsiteX4" fmla="*/ 811 w 10000"/>
                <a:gd name="connsiteY4" fmla="*/ 6783 h 10000"/>
                <a:gd name="connsiteX5" fmla="*/ 394 w 10000"/>
                <a:gd name="connsiteY5" fmla="*/ 6409 h 10000"/>
                <a:gd name="connsiteX6" fmla="*/ 0 w 10000"/>
                <a:gd name="connsiteY6" fmla="*/ 5586 h 10000"/>
                <a:gd name="connsiteX7" fmla="*/ 811 w 10000"/>
                <a:gd name="connsiteY7" fmla="*/ 5985 h 10000"/>
                <a:gd name="connsiteX8" fmla="*/ 3194 w 10000"/>
                <a:gd name="connsiteY8" fmla="*/ 5586 h 10000"/>
                <a:gd name="connsiteX9" fmla="*/ 3194 w 10000"/>
                <a:gd name="connsiteY9" fmla="*/ 4788 h 10000"/>
                <a:gd name="connsiteX10" fmla="*/ 3611 w 10000"/>
                <a:gd name="connsiteY10" fmla="*/ 4389 h 10000"/>
                <a:gd name="connsiteX11" fmla="*/ 5208 w 10000"/>
                <a:gd name="connsiteY11" fmla="*/ 4015 h 10000"/>
                <a:gd name="connsiteX12" fmla="*/ 5208 w 10000"/>
                <a:gd name="connsiteY12" fmla="*/ 3192 h 10000"/>
                <a:gd name="connsiteX13" fmla="*/ 5602 w 10000"/>
                <a:gd name="connsiteY13" fmla="*/ 2818 h 10000"/>
                <a:gd name="connsiteX14" fmla="*/ 5602 w 10000"/>
                <a:gd name="connsiteY14" fmla="*/ 2394 h 10000"/>
                <a:gd name="connsiteX15" fmla="*/ 5995 w 10000"/>
                <a:gd name="connsiteY15" fmla="*/ 2394 h 10000"/>
                <a:gd name="connsiteX16" fmla="*/ 6412 w 10000"/>
                <a:gd name="connsiteY16" fmla="*/ 1621 h 10000"/>
                <a:gd name="connsiteX17" fmla="*/ 6412 w 10000"/>
                <a:gd name="connsiteY17" fmla="*/ 798 h 10000"/>
                <a:gd name="connsiteX18" fmla="*/ 7200 w 10000"/>
                <a:gd name="connsiteY18" fmla="*/ 424 h 10000"/>
                <a:gd name="connsiteX19" fmla="*/ 8010 w 10000"/>
                <a:gd name="connsiteY19" fmla="*/ 0 h 10000"/>
                <a:gd name="connsiteX20" fmla="*/ 8403 w 10000"/>
                <a:gd name="connsiteY20" fmla="*/ 0 h 10000"/>
                <a:gd name="connsiteX21" fmla="*/ 9190 w 10000"/>
                <a:gd name="connsiteY21" fmla="*/ 424 h 10000"/>
                <a:gd name="connsiteX22" fmla="*/ 10000 w 10000"/>
                <a:gd name="connsiteY22" fmla="*/ 1621 h 10000"/>
                <a:gd name="connsiteX23" fmla="*/ 9190 w 10000"/>
                <a:gd name="connsiteY23" fmla="*/ 1995 h 10000"/>
                <a:gd name="connsiteX24" fmla="*/ 8403 w 10000"/>
                <a:gd name="connsiteY24" fmla="*/ 1621 h 10000"/>
                <a:gd name="connsiteX25" fmla="*/ 8010 w 10000"/>
                <a:gd name="connsiteY25" fmla="*/ 1995 h 10000"/>
                <a:gd name="connsiteX26" fmla="*/ 8403 w 10000"/>
                <a:gd name="connsiteY26" fmla="*/ 2394 h 10000"/>
                <a:gd name="connsiteX27" fmla="*/ 8010 w 10000"/>
                <a:gd name="connsiteY27" fmla="*/ 3192 h 10000"/>
                <a:gd name="connsiteX28" fmla="*/ 8796 w 10000"/>
                <a:gd name="connsiteY28" fmla="*/ 3591 h 10000"/>
                <a:gd name="connsiteX29" fmla="*/ 8796 w 10000"/>
                <a:gd name="connsiteY29" fmla="*/ 4015 h 10000"/>
                <a:gd name="connsiteX30" fmla="*/ 8403 w 10000"/>
                <a:gd name="connsiteY30" fmla="*/ 4015 h 10000"/>
                <a:gd name="connsiteX31" fmla="*/ 8796 w 10000"/>
                <a:gd name="connsiteY31" fmla="*/ 4389 h 10000"/>
                <a:gd name="connsiteX32" fmla="*/ 6806 w 10000"/>
                <a:gd name="connsiteY32" fmla="*/ 6783 h 10000"/>
                <a:gd name="connsiteX33" fmla="*/ 5995 w 10000"/>
                <a:gd name="connsiteY33" fmla="*/ 7182 h 10000"/>
                <a:gd name="connsiteX34" fmla="*/ 5602 w 10000"/>
                <a:gd name="connsiteY34" fmla="*/ 6783 h 10000"/>
                <a:gd name="connsiteX35" fmla="*/ 5208 w 10000"/>
                <a:gd name="connsiteY35" fmla="*/ 7182 h 10000"/>
                <a:gd name="connsiteX36" fmla="*/ 5208 w 10000"/>
                <a:gd name="connsiteY36" fmla="*/ 7980 h 10000"/>
                <a:gd name="connsiteX37" fmla="*/ 5602 w 10000"/>
                <a:gd name="connsiteY37" fmla="*/ 7980 h 10000"/>
                <a:gd name="connsiteX38" fmla="*/ 5602 w 10000"/>
                <a:gd name="connsiteY38" fmla="*/ 8379 h 10000"/>
                <a:gd name="connsiteX39" fmla="*/ 5995 w 10000"/>
                <a:gd name="connsiteY39" fmla="*/ 8379 h 10000"/>
                <a:gd name="connsiteX40" fmla="*/ 5995 w 10000"/>
                <a:gd name="connsiteY40" fmla="*/ 9177 h 10000"/>
                <a:gd name="connsiteX41" fmla="*/ 5995 w 10000"/>
                <a:gd name="connsiteY41" fmla="*/ 9576 h 10000"/>
                <a:gd name="connsiteX42" fmla="*/ 4792 w 10000"/>
                <a:gd name="connsiteY42" fmla="*/ 9576 h 10000"/>
                <a:gd name="connsiteX43" fmla="*/ 4399 w 10000"/>
                <a:gd name="connsiteY43" fmla="*/ 10000 h 10000"/>
                <a:gd name="connsiteX44" fmla="*/ 4005 w 10000"/>
                <a:gd name="connsiteY44" fmla="*/ 9576 h 10000"/>
                <a:gd name="connsiteX45" fmla="*/ 3611 w 10000"/>
                <a:gd name="connsiteY45" fmla="*/ 8803 h 10000"/>
                <a:gd name="connsiteX46" fmla="*/ 2407 w 10000"/>
                <a:gd name="connsiteY46" fmla="*/ 8803 h 10000"/>
                <a:gd name="connsiteX47" fmla="*/ 1598 w 10000"/>
                <a:gd name="connsiteY47" fmla="*/ 8803 h 10000"/>
                <a:gd name="connsiteX48" fmla="*/ 394 w 10000"/>
                <a:gd name="connsiteY48" fmla="*/ 8803 h 10000"/>
                <a:gd name="connsiteX0" fmla="*/ 394 w 9190"/>
                <a:gd name="connsiteY0" fmla="*/ 8803 h 10000"/>
                <a:gd name="connsiteX1" fmla="*/ 394 w 9190"/>
                <a:gd name="connsiteY1" fmla="*/ 8803 h 10000"/>
                <a:gd name="connsiteX2" fmla="*/ 394 w 9190"/>
                <a:gd name="connsiteY2" fmla="*/ 7980 h 10000"/>
                <a:gd name="connsiteX3" fmla="*/ 1204 w 9190"/>
                <a:gd name="connsiteY3" fmla="*/ 7606 h 10000"/>
                <a:gd name="connsiteX4" fmla="*/ 811 w 9190"/>
                <a:gd name="connsiteY4" fmla="*/ 6783 h 10000"/>
                <a:gd name="connsiteX5" fmla="*/ 394 w 9190"/>
                <a:gd name="connsiteY5" fmla="*/ 6409 h 10000"/>
                <a:gd name="connsiteX6" fmla="*/ 0 w 9190"/>
                <a:gd name="connsiteY6" fmla="*/ 5586 h 10000"/>
                <a:gd name="connsiteX7" fmla="*/ 811 w 9190"/>
                <a:gd name="connsiteY7" fmla="*/ 5985 h 10000"/>
                <a:gd name="connsiteX8" fmla="*/ 3194 w 9190"/>
                <a:gd name="connsiteY8" fmla="*/ 5586 h 10000"/>
                <a:gd name="connsiteX9" fmla="*/ 3194 w 9190"/>
                <a:gd name="connsiteY9" fmla="*/ 4788 h 10000"/>
                <a:gd name="connsiteX10" fmla="*/ 3611 w 9190"/>
                <a:gd name="connsiteY10" fmla="*/ 4389 h 10000"/>
                <a:gd name="connsiteX11" fmla="*/ 5208 w 9190"/>
                <a:gd name="connsiteY11" fmla="*/ 4015 h 10000"/>
                <a:gd name="connsiteX12" fmla="*/ 5208 w 9190"/>
                <a:gd name="connsiteY12" fmla="*/ 3192 h 10000"/>
                <a:gd name="connsiteX13" fmla="*/ 5602 w 9190"/>
                <a:gd name="connsiteY13" fmla="*/ 2818 h 10000"/>
                <a:gd name="connsiteX14" fmla="*/ 5602 w 9190"/>
                <a:gd name="connsiteY14" fmla="*/ 2394 h 10000"/>
                <a:gd name="connsiteX15" fmla="*/ 5995 w 9190"/>
                <a:gd name="connsiteY15" fmla="*/ 2394 h 10000"/>
                <a:gd name="connsiteX16" fmla="*/ 6412 w 9190"/>
                <a:gd name="connsiteY16" fmla="*/ 1621 h 10000"/>
                <a:gd name="connsiteX17" fmla="*/ 6412 w 9190"/>
                <a:gd name="connsiteY17" fmla="*/ 798 h 10000"/>
                <a:gd name="connsiteX18" fmla="*/ 7200 w 9190"/>
                <a:gd name="connsiteY18" fmla="*/ 424 h 10000"/>
                <a:gd name="connsiteX19" fmla="*/ 8010 w 9190"/>
                <a:gd name="connsiteY19" fmla="*/ 0 h 10000"/>
                <a:gd name="connsiteX20" fmla="*/ 8403 w 9190"/>
                <a:gd name="connsiteY20" fmla="*/ 0 h 10000"/>
                <a:gd name="connsiteX21" fmla="*/ 9190 w 9190"/>
                <a:gd name="connsiteY21" fmla="*/ 424 h 10000"/>
                <a:gd name="connsiteX22" fmla="*/ 9190 w 9190"/>
                <a:gd name="connsiteY22" fmla="*/ 1995 h 10000"/>
                <a:gd name="connsiteX23" fmla="*/ 8403 w 9190"/>
                <a:gd name="connsiteY23" fmla="*/ 1621 h 10000"/>
                <a:gd name="connsiteX24" fmla="*/ 8010 w 9190"/>
                <a:gd name="connsiteY24" fmla="*/ 1995 h 10000"/>
                <a:gd name="connsiteX25" fmla="*/ 8403 w 9190"/>
                <a:gd name="connsiteY25" fmla="*/ 2394 h 10000"/>
                <a:gd name="connsiteX26" fmla="*/ 8010 w 9190"/>
                <a:gd name="connsiteY26" fmla="*/ 3192 h 10000"/>
                <a:gd name="connsiteX27" fmla="*/ 8796 w 9190"/>
                <a:gd name="connsiteY27" fmla="*/ 3591 h 10000"/>
                <a:gd name="connsiteX28" fmla="*/ 8796 w 9190"/>
                <a:gd name="connsiteY28" fmla="*/ 4015 h 10000"/>
                <a:gd name="connsiteX29" fmla="*/ 8403 w 9190"/>
                <a:gd name="connsiteY29" fmla="*/ 4015 h 10000"/>
                <a:gd name="connsiteX30" fmla="*/ 8796 w 9190"/>
                <a:gd name="connsiteY30" fmla="*/ 4389 h 10000"/>
                <a:gd name="connsiteX31" fmla="*/ 6806 w 9190"/>
                <a:gd name="connsiteY31" fmla="*/ 6783 h 10000"/>
                <a:gd name="connsiteX32" fmla="*/ 5995 w 9190"/>
                <a:gd name="connsiteY32" fmla="*/ 7182 h 10000"/>
                <a:gd name="connsiteX33" fmla="*/ 5602 w 9190"/>
                <a:gd name="connsiteY33" fmla="*/ 6783 h 10000"/>
                <a:gd name="connsiteX34" fmla="*/ 5208 w 9190"/>
                <a:gd name="connsiteY34" fmla="*/ 7182 h 10000"/>
                <a:gd name="connsiteX35" fmla="*/ 5208 w 9190"/>
                <a:gd name="connsiteY35" fmla="*/ 7980 h 10000"/>
                <a:gd name="connsiteX36" fmla="*/ 5602 w 9190"/>
                <a:gd name="connsiteY36" fmla="*/ 7980 h 10000"/>
                <a:gd name="connsiteX37" fmla="*/ 5602 w 9190"/>
                <a:gd name="connsiteY37" fmla="*/ 8379 h 10000"/>
                <a:gd name="connsiteX38" fmla="*/ 5995 w 9190"/>
                <a:gd name="connsiteY38" fmla="*/ 8379 h 10000"/>
                <a:gd name="connsiteX39" fmla="*/ 5995 w 9190"/>
                <a:gd name="connsiteY39" fmla="*/ 9177 h 10000"/>
                <a:gd name="connsiteX40" fmla="*/ 5995 w 9190"/>
                <a:gd name="connsiteY40" fmla="*/ 9576 h 10000"/>
                <a:gd name="connsiteX41" fmla="*/ 4792 w 9190"/>
                <a:gd name="connsiteY41" fmla="*/ 9576 h 10000"/>
                <a:gd name="connsiteX42" fmla="*/ 4399 w 9190"/>
                <a:gd name="connsiteY42" fmla="*/ 10000 h 10000"/>
                <a:gd name="connsiteX43" fmla="*/ 4005 w 9190"/>
                <a:gd name="connsiteY43" fmla="*/ 9576 h 10000"/>
                <a:gd name="connsiteX44" fmla="*/ 3611 w 9190"/>
                <a:gd name="connsiteY44" fmla="*/ 8803 h 10000"/>
                <a:gd name="connsiteX45" fmla="*/ 2407 w 9190"/>
                <a:gd name="connsiteY45" fmla="*/ 8803 h 10000"/>
                <a:gd name="connsiteX46" fmla="*/ 1598 w 9190"/>
                <a:gd name="connsiteY46" fmla="*/ 8803 h 10000"/>
                <a:gd name="connsiteX47" fmla="*/ 394 w 9190"/>
                <a:gd name="connsiteY47" fmla="*/ 8803 h 10000"/>
                <a:gd name="connsiteX0" fmla="*/ 429 w 10000"/>
                <a:gd name="connsiteY0" fmla="*/ 8803 h 10000"/>
                <a:gd name="connsiteX1" fmla="*/ 429 w 10000"/>
                <a:gd name="connsiteY1" fmla="*/ 8803 h 10000"/>
                <a:gd name="connsiteX2" fmla="*/ 429 w 10000"/>
                <a:gd name="connsiteY2" fmla="*/ 7980 h 10000"/>
                <a:gd name="connsiteX3" fmla="*/ 1310 w 10000"/>
                <a:gd name="connsiteY3" fmla="*/ 7606 h 10000"/>
                <a:gd name="connsiteX4" fmla="*/ 882 w 10000"/>
                <a:gd name="connsiteY4" fmla="*/ 6783 h 10000"/>
                <a:gd name="connsiteX5" fmla="*/ 429 w 10000"/>
                <a:gd name="connsiteY5" fmla="*/ 6409 h 10000"/>
                <a:gd name="connsiteX6" fmla="*/ 0 w 10000"/>
                <a:gd name="connsiteY6" fmla="*/ 5586 h 10000"/>
                <a:gd name="connsiteX7" fmla="*/ 882 w 10000"/>
                <a:gd name="connsiteY7" fmla="*/ 5985 h 10000"/>
                <a:gd name="connsiteX8" fmla="*/ 3476 w 10000"/>
                <a:gd name="connsiteY8" fmla="*/ 5586 h 10000"/>
                <a:gd name="connsiteX9" fmla="*/ 3476 w 10000"/>
                <a:gd name="connsiteY9" fmla="*/ 4788 h 10000"/>
                <a:gd name="connsiteX10" fmla="*/ 3929 w 10000"/>
                <a:gd name="connsiteY10" fmla="*/ 4389 h 10000"/>
                <a:gd name="connsiteX11" fmla="*/ 5667 w 10000"/>
                <a:gd name="connsiteY11" fmla="*/ 4015 h 10000"/>
                <a:gd name="connsiteX12" fmla="*/ 5667 w 10000"/>
                <a:gd name="connsiteY12" fmla="*/ 3192 h 10000"/>
                <a:gd name="connsiteX13" fmla="*/ 6096 w 10000"/>
                <a:gd name="connsiteY13" fmla="*/ 2818 h 10000"/>
                <a:gd name="connsiteX14" fmla="*/ 6096 w 10000"/>
                <a:gd name="connsiteY14" fmla="*/ 2394 h 10000"/>
                <a:gd name="connsiteX15" fmla="*/ 6523 w 10000"/>
                <a:gd name="connsiteY15" fmla="*/ 2394 h 10000"/>
                <a:gd name="connsiteX16" fmla="*/ 6977 w 10000"/>
                <a:gd name="connsiteY16" fmla="*/ 1621 h 10000"/>
                <a:gd name="connsiteX17" fmla="*/ 6977 w 10000"/>
                <a:gd name="connsiteY17" fmla="*/ 798 h 10000"/>
                <a:gd name="connsiteX18" fmla="*/ 7835 w 10000"/>
                <a:gd name="connsiteY18" fmla="*/ 424 h 10000"/>
                <a:gd name="connsiteX19" fmla="*/ 8716 w 10000"/>
                <a:gd name="connsiteY19" fmla="*/ 0 h 10000"/>
                <a:gd name="connsiteX20" fmla="*/ 9144 w 10000"/>
                <a:gd name="connsiteY20" fmla="*/ 0 h 10000"/>
                <a:gd name="connsiteX21" fmla="*/ 10000 w 10000"/>
                <a:gd name="connsiteY21" fmla="*/ 424 h 10000"/>
                <a:gd name="connsiteX22" fmla="*/ 9144 w 10000"/>
                <a:gd name="connsiteY22" fmla="*/ 1621 h 10000"/>
                <a:gd name="connsiteX23" fmla="*/ 8716 w 10000"/>
                <a:gd name="connsiteY23" fmla="*/ 1995 h 10000"/>
                <a:gd name="connsiteX24" fmla="*/ 9144 w 10000"/>
                <a:gd name="connsiteY24" fmla="*/ 2394 h 10000"/>
                <a:gd name="connsiteX25" fmla="*/ 8716 w 10000"/>
                <a:gd name="connsiteY25" fmla="*/ 3192 h 10000"/>
                <a:gd name="connsiteX26" fmla="*/ 9571 w 10000"/>
                <a:gd name="connsiteY26" fmla="*/ 3591 h 10000"/>
                <a:gd name="connsiteX27" fmla="*/ 9571 w 10000"/>
                <a:gd name="connsiteY27" fmla="*/ 4015 h 10000"/>
                <a:gd name="connsiteX28" fmla="*/ 9144 w 10000"/>
                <a:gd name="connsiteY28" fmla="*/ 4015 h 10000"/>
                <a:gd name="connsiteX29" fmla="*/ 9571 w 10000"/>
                <a:gd name="connsiteY29" fmla="*/ 4389 h 10000"/>
                <a:gd name="connsiteX30" fmla="*/ 7406 w 10000"/>
                <a:gd name="connsiteY30" fmla="*/ 6783 h 10000"/>
                <a:gd name="connsiteX31" fmla="*/ 6523 w 10000"/>
                <a:gd name="connsiteY31" fmla="*/ 7182 h 10000"/>
                <a:gd name="connsiteX32" fmla="*/ 6096 w 10000"/>
                <a:gd name="connsiteY32" fmla="*/ 6783 h 10000"/>
                <a:gd name="connsiteX33" fmla="*/ 5667 w 10000"/>
                <a:gd name="connsiteY33" fmla="*/ 7182 h 10000"/>
                <a:gd name="connsiteX34" fmla="*/ 5667 w 10000"/>
                <a:gd name="connsiteY34" fmla="*/ 7980 h 10000"/>
                <a:gd name="connsiteX35" fmla="*/ 6096 w 10000"/>
                <a:gd name="connsiteY35" fmla="*/ 7980 h 10000"/>
                <a:gd name="connsiteX36" fmla="*/ 6096 w 10000"/>
                <a:gd name="connsiteY36" fmla="*/ 8379 h 10000"/>
                <a:gd name="connsiteX37" fmla="*/ 6523 w 10000"/>
                <a:gd name="connsiteY37" fmla="*/ 8379 h 10000"/>
                <a:gd name="connsiteX38" fmla="*/ 6523 w 10000"/>
                <a:gd name="connsiteY38" fmla="*/ 9177 h 10000"/>
                <a:gd name="connsiteX39" fmla="*/ 6523 w 10000"/>
                <a:gd name="connsiteY39" fmla="*/ 9576 h 10000"/>
                <a:gd name="connsiteX40" fmla="*/ 5214 w 10000"/>
                <a:gd name="connsiteY40" fmla="*/ 9576 h 10000"/>
                <a:gd name="connsiteX41" fmla="*/ 4787 w 10000"/>
                <a:gd name="connsiteY41" fmla="*/ 10000 h 10000"/>
                <a:gd name="connsiteX42" fmla="*/ 4358 w 10000"/>
                <a:gd name="connsiteY42" fmla="*/ 9576 h 10000"/>
                <a:gd name="connsiteX43" fmla="*/ 3929 w 10000"/>
                <a:gd name="connsiteY43" fmla="*/ 8803 h 10000"/>
                <a:gd name="connsiteX44" fmla="*/ 2619 w 10000"/>
                <a:gd name="connsiteY44" fmla="*/ 8803 h 10000"/>
                <a:gd name="connsiteX45" fmla="*/ 1739 w 10000"/>
                <a:gd name="connsiteY45" fmla="*/ 8803 h 10000"/>
                <a:gd name="connsiteX46" fmla="*/ 429 w 10000"/>
                <a:gd name="connsiteY46" fmla="*/ 8803 h 10000"/>
                <a:gd name="connsiteX0" fmla="*/ 429 w 9571"/>
                <a:gd name="connsiteY0" fmla="*/ 8803 h 10000"/>
                <a:gd name="connsiteX1" fmla="*/ 429 w 9571"/>
                <a:gd name="connsiteY1" fmla="*/ 8803 h 10000"/>
                <a:gd name="connsiteX2" fmla="*/ 429 w 9571"/>
                <a:gd name="connsiteY2" fmla="*/ 7980 h 10000"/>
                <a:gd name="connsiteX3" fmla="*/ 1310 w 9571"/>
                <a:gd name="connsiteY3" fmla="*/ 7606 h 10000"/>
                <a:gd name="connsiteX4" fmla="*/ 882 w 9571"/>
                <a:gd name="connsiteY4" fmla="*/ 6783 h 10000"/>
                <a:gd name="connsiteX5" fmla="*/ 429 w 9571"/>
                <a:gd name="connsiteY5" fmla="*/ 6409 h 10000"/>
                <a:gd name="connsiteX6" fmla="*/ 0 w 9571"/>
                <a:gd name="connsiteY6" fmla="*/ 5586 h 10000"/>
                <a:gd name="connsiteX7" fmla="*/ 882 w 9571"/>
                <a:gd name="connsiteY7" fmla="*/ 5985 h 10000"/>
                <a:gd name="connsiteX8" fmla="*/ 3476 w 9571"/>
                <a:gd name="connsiteY8" fmla="*/ 5586 h 10000"/>
                <a:gd name="connsiteX9" fmla="*/ 3476 w 9571"/>
                <a:gd name="connsiteY9" fmla="*/ 4788 h 10000"/>
                <a:gd name="connsiteX10" fmla="*/ 3929 w 9571"/>
                <a:gd name="connsiteY10" fmla="*/ 4389 h 10000"/>
                <a:gd name="connsiteX11" fmla="*/ 5667 w 9571"/>
                <a:gd name="connsiteY11" fmla="*/ 4015 h 10000"/>
                <a:gd name="connsiteX12" fmla="*/ 5667 w 9571"/>
                <a:gd name="connsiteY12" fmla="*/ 3192 h 10000"/>
                <a:gd name="connsiteX13" fmla="*/ 6096 w 9571"/>
                <a:gd name="connsiteY13" fmla="*/ 2818 h 10000"/>
                <a:gd name="connsiteX14" fmla="*/ 6096 w 9571"/>
                <a:gd name="connsiteY14" fmla="*/ 2394 h 10000"/>
                <a:gd name="connsiteX15" fmla="*/ 6523 w 9571"/>
                <a:gd name="connsiteY15" fmla="*/ 2394 h 10000"/>
                <a:gd name="connsiteX16" fmla="*/ 6977 w 9571"/>
                <a:gd name="connsiteY16" fmla="*/ 1621 h 10000"/>
                <a:gd name="connsiteX17" fmla="*/ 6977 w 9571"/>
                <a:gd name="connsiteY17" fmla="*/ 798 h 10000"/>
                <a:gd name="connsiteX18" fmla="*/ 7835 w 9571"/>
                <a:gd name="connsiteY18" fmla="*/ 424 h 10000"/>
                <a:gd name="connsiteX19" fmla="*/ 8716 w 9571"/>
                <a:gd name="connsiteY19" fmla="*/ 0 h 10000"/>
                <a:gd name="connsiteX20" fmla="*/ 9144 w 9571"/>
                <a:gd name="connsiteY20" fmla="*/ 0 h 10000"/>
                <a:gd name="connsiteX21" fmla="*/ 9144 w 9571"/>
                <a:gd name="connsiteY21" fmla="*/ 1621 h 10000"/>
                <a:gd name="connsiteX22" fmla="*/ 8716 w 9571"/>
                <a:gd name="connsiteY22" fmla="*/ 1995 h 10000"/>
                <a:gd name="connsiteX23" fmla="*/ 9144 w 9571"/>
                <a:gd name="connsiteY23" fmla="*/ 2394 h 10000"/>
                <a:gd name="connsiteX24" fmla="*/ 8716 w 9571"/>
                <a:gd name="connsiteY24" fmla="*/ 3192 h 10000"/>
                <a:gd name="connsiteX25" fmla="*/ 9571 w 9571"/>
                <a:gd name="connsiteY25" fmla="*/ 3591 h 10000"/>
                <a:gd name="connsiteX26" fmla="*/ 9571 w 9571"/>
                <a:gd name="connsiteY26" fmla="*/ 4015 h 10000"/>
                <a:gd name="connsiteX27" fmla="*/ 9144 w 9571"/>
                <a:gd name="connsiteY27" fmla="*/ 4015 h 10000"/>
                <a:gd name="connsiteX28" fmla="*/ 9571 w 9571"/>
                <a:gd name="connsiteY28" fmla="*/ 4389 h 10000"/>
                <a:gd name="connsiteX29" fmla="*/ 7406 w 9571"/>
                <a:gd name="connsiteY29" fmla="*/ 6783 h 10000"/>
                <a:gd name="connsiteX30" fmla="*/ 6523 w 9571"/>
                <a:gd name="connsiteY30" fmla="*/ 7182 h 10000"/>
                <a:gd name="connsiteX31" fmla="*/ 6096 w 9571"/>
                <a:gd name="connsiteY31" fmla="*/ 6783 h 10000"/>
                <a:gd name="connsiteX32" fmla="*/ 5667 w 9571"/>
                <a:gd name="connsiteY32" fmla="*/ 7182 h 10000"/>
                <a:gd name="connsiteX33" fmla="*/ 5667 w 9571"/>
                <a:gd name="connsiteY33" fmla="*/ 7980 h 10000"/>
                <a:gd name="connsiteX34" fmla="*/ 6096 w 9571"/>
                <a:gd name="connsiteY34" fmla="*/ 7980 h 10000"/>
                <a:gd name="connsiteX35" fmla="*/ 6096 w 9571"/>
                <a:gd name="connsiteY35" fmla="*/ 8379 h 10000"/>
                <a:gd name="connsiteX36" fmla="*/ 6523 w 9571"/>
                <a:gd name="connsiteY36" fmla="*/ 8379 h 10000"/>
                <a:gd name="connsiteX37" fmla="*/ 6523 w 9571"/>
                <a:gd name="connsiteY37" fmla="*/ 9177 h 10000"/>
                <a:gd name="connsiteX38" fmla="*/ 6523 w 9571"/>
                <a:gd name="connsiteY38" fmla="*/ 9576 h 10000"/>
                <a:gd name="connsiteX39" fmla="*/ 5214 w 9571"/>
                <a:gd name="connsiteY39" fmla="*/ 9576 h 10000"/>
                <a:gd name="connsiteX40" fmla="*/ 4787 w 9571"/>
                <a:gd name="connsiteY40" fmla="*/ 10000 h 10000"/>
                <a:gd name="connsiteX41" fmla="*/ 4358 w 9571"/>
                <a:gd name="connsiteY41" fmla="*/ 9576 h 10000"/>
                <a:gd name="connsiteX42" fmla="*/ 3929 w 9571"/>
                <a:gd name="connsiteY42" fmla="*/ 8803 h 10000"/>
                <a:gd name="connsiteX43" fmla="*/ 2619 w 9571"/>
                <a:gd name="connsiteY43" fmla="*/ 8803 h 10000"/>
                <a:gd name="connsiteX44" fmla="*/ 1739 w 9571"/>
                <a:gd name="connsiteY44" fmla="*/ 8803 h 10000"/>
                <a:gd name="connsiteX45" fmla="*/ 429 w 9571"/>
                <a:gd name="connsiteY45" fmla="*/ 8803 h 10000"/>
                <a:gd name="connsiteX0" fmla="*/ 448 w 10000"/>
                <a:gd name="connsiteY0" fmla="*/ 8803 h 10000"/>
                <a:gd name="connsiteX1" fmla="*/ 448 w 10000"/>
                <a:gd name="connsiteY1" fmla="*/ 8803 h 10000"/>
                <a:gd name="connsiteX2" fmla="*/ 448 w 10000"/>
                <a:gd name="connsiteY2" fmla="*/ 7980 h 10000"/>
                <a:gd name="connsiteX3" fmla="*/ 1369 w 10000"/>
                <a:gd name="connsiteY3" fmla="*/ 7606 h 10000"/>
                <a:gd name="connsiteX4" fmla="*/ 922 w 10000"/>
                <a:gd name="connsiteY4" fmla="*/ 6783 h 10000"/>
                <a:gd name="connsiteX5" fmla="*/ 448 w 10000"/>
                <a:gd name="connsiteY5" fmla="*/ 6409 h 10000"/>
                <a:gd name="connsiteX6" fmla="*/ 0 w 10000"/>
                <a:gd name="connsiteY6" fmla="*/ 5586 h 10000"/>
                <a:gd name="connsiteX7" fmla="*/ 922 w 10000"/>
                <a:gd name="connsiteY7" fmla="*/ 5985 h 10000"/>
                <a:gd name="connsiteX8" fmla="*/ 3632 w 10000"/>
                <a:gd name="connsiteY8" fmla="*/ 5586 h 10000"/>
                <a:gd name="connsiteX9" fmla="*/ 3632 w 10000"/>
                <a:gd name="connsiteY9" fmla="*/ 4788 h 10000"/>
                <a:gd name="connsiteX10" fmla="*/ 4105 w 10000"/>
                <a:gd name="connsiteY10" fmla="*/ 4389 h 10000"/>
                <a:gd name="connsiteX11" fmla="*/ 5921 w 10000"/>
                <a:gd name="connsiteY11" fmla="*/ 4015 h 10000"/>
                <a:gd name="connsiteX12" fmla="*/ 5921 w 10000"/>
                <a:gd name="connsiteY12" fmla="*/ 3192 h 10000"/>
                <a:gd name="connsiteX13" fmla="*/ 6369 w 10000"/>
                <a:gd name="connsiteY13" fmla="*/ 2818 h 10000"/>
                <a:gd name="connsiteX14" fmla="*/ 6369 w 10000"/>
                <a:gd name="connsiteY14" fmla="*/ 2394 h 10000"/>
                <a:gd name="connsiteX15" fmla="*/ 6815 w 10000"/>
                <a:gd name="connsiteY15" fmla="*/ 2394 h 10000"/>
                <a:gd name="connsiteX16" fmla="*/ 7290 w 10000"/>
                <a:gd name="connsiteY16" fmla="*/ 1621 h 10000"/>
                <a:gd name="connsiteX17" fmla="*/ 7290 w 10000"/>
                <a:gd name="connsiteY17" fmla="*/ 798 h 10000"/>
                <a:gd name="connsiteX18" fmla="*/ 8186 w 10000"/>
                <a:gd name="connsiteY18" fmla="*/ 424 h 10000"/>
                <a:gd name="connsiteX19" fmla="*/ 9107 w 10000"/>
                <a:gd name="connsiteY19" fmla="*/ 0 h 10000"/>
                <a:gd name="connsiteX20" fmla="*/ 9554 w 10000"/>
                <a:gd name="connsiteY20" fmla="*/ 0 h 10000"/>
                <a:gd name="connsiteX21" fmla="*/ 8652 w 10000"/>
                <a:gd name="connsiteY21" fmla="*/ 800 h 10000"/>
                <a:gd name="connsiteX22" fmla="*/ 9554 w 10000"/>
                <a:gd name="connsiteY22" fmla="*/ 1621 h 10000"/>
                <a:gd name="connsiteX23" fmla="*/ 9107 w 10000"/>
                <a:gd name="connsiteY23" fmla="*/ 1995 h 10000"/>
                <a:gd name="connsiteX24" fmla="*/ 9554 w 10000"/>
                <a:gd name="connsiteY24" fmla="*/ 2394 h 10000"/>
                <a:gd name="connsiteX25" fmla="*/ 9107 w 10000"/>
                <a:gd name="connsiteY25" fmla="*/ 3192 h 10000"/>
                <a:gd name="connsiteX26" fmla="*/ 10000 w 10000"/>
                <a:gd name="connsiteY26" fmla="*/ 3591 h 10000"/>
                <a:gd name="connsiteX27" fmla="*/ 10000 w 10000"/>
                <a:gd name="connsiteY27" fmla="*/ 4015 h 10000"/>
                <a:gd name="connsiteX28" fmla="*/ 9554 w 10000"/>
                <a:gd name="connsiteY28" fmla="*/ 4015 h 10000"/>
                <a:gd name="connsiteX29" fmla="*/ 10000 w 10000"/>
                <a:gd name="connsiteY29" fmla="*/ 4389 h 10000"/>
                <a:gd name="connsiteX30" fmla="*/ 7738 w 10000"/>
                <a:gd name="connsiteY30" fmla="*/ 6783 h 10000"/>
                <a:gd name="connsiteX31" fmla="*/ 6815 w 10000"/>
                <a:gd name="connsiteY31" fmla="*/ 7182 h 10000"/>
                <a:gd name="connsiteX32" fmla="*/ 6369 w 10000"/>
                <a:gd name="connsiteY32" fmla="*/ 6783 h 10000"/>
                <a:gd name="connsiteX33" fmla="*/ 5921 w 10000"/>
                <a:gd name="connsiteY33" fmla="*/ 7182 h 10000"/>
                <a:gd name="connsiteX34" fmla="*/ 5921 w 10000"/>
                <a:gd name="connsiteY34" fmla="*/ 7980 h 10000"/>
                <a:gd name="connsiteX35" fmla="*/ 6369 w 10000"/>
                <a:gd name="connsiteY35" fmla="*/ 7980 h 10000"/>
                <a:gd name="connsiteX36" fmla="*/ 6369 w 10000"/>
                <a:gd name="connsiteY36" fmla="*/ 8379 h 10000"/>
                <a:gd name="connsiteX37" fmla="*/ 6815 w 10000"/>
                <a:gd name="connsiteY37" fmla="*/ 8379 h 10000"/>
                <a:gd name="connsiteX38" fmla="*/ 6815 w 10000"/>
                <a:gd name="connsiteY38" fmla="*/ 9177 h 10000"/>
                <a:gd name="connsiteX39" fmla="*/ 6815 w 10000"/>
                <a:gd name="connsiteY39" fmla="*/ 9576 h 10000"/>
                <a:gd name="connsiteX40" fmla="*/ 5448 w 10000"/>
                <a:gd name="connsiteY40" fmla="*/ 9576 h 10000"/>
                <a:gd name="connsiteX41" fmla="*/ 5002 w 10000"/>
                <a:gd name="connsiteY41" fmla="*/ 10000 h 10000"/>
                <a:gd name="connsiteX42" fmla="*/ 4553 w 10000"/>
                <a:gd name="connsiteY42" fmla="*/ 9576 h 10000"/>
                <a:gd name="connsiteX43" fmla="*/ 4105 w 10000"/>
                <a:gd name="connsiteY43" fmla="*/ 8803 h 10000"/>
                <a:gd name="connsiteX44" fmla="*/ 2736 w 10000"/>
                <a:gd name="connsiteY44" fmla="*/ 8803 h 10000"/>
                <a:gd name="connsiteX45" fmla="*/ 1817 w 10000"/>
                <a:gd name="connsiteY45" fmla="*/ 8803 h 10000"/>
                <a:gd name="connsiteX46" fmla="*/ 448 w 10000"/>
                <a:gd name="connsiteY46" fmla="*/ 8803 h 10000"/>
                <a:gd name="connsiteX0" fmla="*/ 448 w 10023"/>
                <a:gd name="connsiteY0" fmla="*/ 8803 h 10000"/>
                <a:gd name="connsiteX1" fmla="*/ 448 w 10023"/>
                <a:gd name="connsiteY1" fmla="*/ 8803 h 10000"/>
                <a:gd name="connsiteX2" fmla="*/ 448 w 10023"/>
                <a:gd name="connsiteY2" fmla="*/ 7980 h 10000"/>
                <a:gd name="connsiteX3" fmla="*/ 1369 w 10023"/>
                <a:gd name="connsiteY3" fmla="*/ 7606 h 10000"/>
                <a:gd name="connsiteX4" fmla="*/ 922 w 10023"/>
                <a:gd name="connsiteY4" fmla="*/ 6783 h 10000"/>
                <a:gd name="connsiteX5" fmla="*/ 448 w 10023"/>
                <a:gd name="connsiteY5" fmla="*/ 6409 h 10000"/>
                <a:gd name="connsiteX6" fmla="*/ 0 w 10023"/>
                <a:gd name="connsiteY6" fmla="*/ 5586 h 10000"/>
                <a:gd name="connsiteX7" fmla="*/ 922 w 10023"/>
                <a:gd name="connsiteY7" fmla="*/ 5985 h 10000"/>
                <a:gd name="connsiteX8" fmla="*/ 3632 w 10023"/>
                <a:gd name="connsiteY8" fmla="*/ 5586 h 10000"/>
                <a:gd name="connsiteX9" fmla="*/ 3632 w 10023"/>
                <a:gd name="connsiteY9" fmla="*/ 4788 h 10000"/>
                <a:gd name="connsiteX10" fmla="*/ 4105 w 10023"/>
                <a:gd name="connsiteY10" fmla="*/ 4389 h 10000"/>
                <a:gd name="connsiteX11" fmla="*/ 5921 w 10023"/>
                <a:gd name="connsiteY11" fmla="*/ 4015 h 10000"/>
                <a:gd name="connsiteX12" fmla="*/ 5921 w 10023"/>
                <a:gd name="connsiteY12" fmla="*/ 3192 h 10000"/>
                <a:gd name="connsiteX13" fmla="*/ 6369 w 10023"/>
                <a:gd name="connsiteY13" fmla="*/ 2818 h 10000"/>
                <a:gd name="connsiteX14" fmla="*/ 6369 w 10023"/>
                <a:gd name="connsiteY14" fmla="*/ 2394 h 10000"/>
                <a:gd name="connsiteX15" fmla="*/ 6815 w 10023"/>
                <a:gd name="connsiteY15" fmla="*/ 2394 h 10000"/>
                <a:gd name="connsiteX16" fmla="*/ 7290 w 10023"/>
                <a:gd name="connsiteY16" fmla="*/ 1621 h 10000"/>
                <a:gd name="connsiteX17" fmla="*/ 7290 w 10023"/>
                <a:gd name="connsiteY17" fmla="*/ 798 h 10000"/>
                <a:gd name="connsiteX18" fmla="*/ 8186 w 10023"/>
                <a:gd name="connsiteY18" fmla="*/ 424 h 10000"/>
                <a:gd name="connsiteX19" fmla="*/ 9107 w 10023"/>
                <a:gd name="connsiteY19" fmla="*/ 0 h 10000"/>
                <a:gd name="connsiteX20" fmla="*/ 9554 w 10023"/>
                <a:gd name="connsiteY20" fmla="*/ 0 h 10000"/>
                <a:gd name="connsiteX21" fmla="*/ 8652 w 10023"/>
                <a:gd name="connsiteY21" fmla="*/ 800 h 10000"/>
                <a:gd name="connsiteX22" fmla="*/ 9554 w 10023"/>
                <a:gd name="connsiteY22" fmla="*/ 1621 h 10000"/>
                <a:gd name="connsiteX23" fmla="*/ 9107 w 10023"/>
                <a:gd name="connsiteY23" fmla="*/ 1995 h 10000"/>
                <a:gd name="connsiteX24" fmla="*/ 9554 w 10023"/>
                <a:gd name="connsiteY24" fmla="*/ 2394 h 10000"/>
                <a:gd name="connsiteX25" fmla="*/ 10023 w 10023"/>
                <a:gd name="connsiteY25" fmla="*/ 2850 h 10000"/>
                <a:gd name="connsiteX26" fmla="*/ 10000 w 10023"/>
                <a:gd name="connsiteY26" fmla="*/ 3591 h 10000"/>
                <a:gd name="connsiteX27" fmla="*/ 10000 w 10023"/>
                <a:gd name="connsiteY27" fmla="*/ 4015 h 10000"/>
                <a:gd name="connsiteX28" fmla="*/ 9554 w 10023"/>
                <a:gd name="connsiteY28" fmla="*/ 4015 h 10000"/>
                <a:gd name="connsiteX29" fmla="*/ 10000 w 10023"/>
                <a:gd name="connsiteY29" fmla="*/ 4389 h 10000"/>
                <a:gd name="connsiteX30" fmla="*/ 7738 w 10023"/>
                <a:gd name="connsiteY30" fmla="*/ 6783 h 10000"/>
                <a:gd name="connsiteX31" fmla="*/ 6815 w 10023"/>
                <a:gd name="connsiteY31" fmla="*/ 7182 h 10000"/>
                <a:gd name="connsiteX32" fmla="*/ 6369 w 10023"/>
                <a:gd name="connsiteY32" fmla="*/ 6783 h 10000"/>
                <a:gd name="connsiteX33" fmla="*/ 5921 w 10023"/>
                <a:gd name="connsiteY33" fmla="*/ 7182 h 10000"/>
                <a:gd name="connsiteX34" fmla="*/ 5921 w 10023"/>
                <a:gd name="connsiteY34" fmla="*/ 7980 h 10000"/>
                <a:gd name="connsiteX35" fmla="*/ 6369 w 10023"/>
                <a:gd name="connsiteY35" fmla="*/ 7980 h 10000"/>
                <a:gd name="connsiteX36" fmla="*/ 6369 w 10023"/>
                <a:gd name="connsiteY36" fmla="*/ 8379 h 10000"/>
                <a:gd name="connsiteX37" fmla="*/ 6815 w 10023"/>
                <a:gd name="connsiteY37" fmla="*/ 8379 h 10000"/>
                <a:gd name="connsiteX38" fmla="*/ 6815 w 10023"/>
                <a:gd name="connsiteY38" fmla="*/ 9177 h 10000"/>
                <a:gd name="connsiteX39" fmla="*/ 6815 w 10023"/>
                <a:gd name="connsiteY39" fmla="*/ 9576 h 10000"/>
                <a:gd name="connsiteX40" fmla="*/ 5448 w 10023"/>
                <a:gd name="connsiteY40" fmla="*/ 9576 h 10000"/>
                <a:gd name="connsiteX41" fmla="*/ 5002 w 10023"/>
                <a:gd name="connsiteY41" fmla="*/ 10000 h 10000"/>
                <a:gd name="connsiteX42" fmla="*/ 4553 w 10023"/>
                <a:gd name="connsiteY42" fmla="*/ 9576 h 10000"/>
                <a:gd name="connsiteX43" fmla="*/ 4105 w 10023"/>
                <a:gd name="connsiteY43" fmla="*/ 8803 h 10000"/>
                <a:gd name="connsiteX44" fmla="*/ 2736 w 10023"/>
                <a:gd name="connsiteY44" fmla="*/ 8803 h 10000"/>
                <a:gd name="connsiteX45" fmla="*/ 1817 w 10023"/>
                <a:gd name="connsiteY45" fmla="*/ 8803 h 10000"/>
                <a:gd name="connsiteX46" fmla="*/ 448 w 10023"/>
                <a:gd name="connsiteY46" fmla="*/ 8803 h 10000"/>
                <a:gd name="connsiteX0" fmla="*/ 448 w 10023"/>
                <a:gd name="connsiteY0" fmla="*/ 8803 h 10000"/>
                <a:gd name="connsiteX1" fmla="*/ 448 w 10023"/>
                <a:gd name="connsiteY1" fmla="*/ 8803 h 10000"/>
                <a:gd name="connsiteX2" fmla="*/ 448 w 10023"/>
                <a:gd name="connsiteY2" fmla="*/ 7980 h 10000"/>
                <a:gd name="connsiteX3" fmla="*/ 1369 w 10023"/>
                <a:gd name="connsiteY3" fmla="*/ 7606 h 10000"/>
                <a:gd name="connsiteX4" fmla="*/ 922 w 10023"/>
                <a:gd name="connsiteY4" fmla="*/ 6783 h 10000"/>
                <a:gd name="connsiteX5" fmla="*/ 448 w 10023"/>
                <a:gd name="connsiteY5" fmla="*/ 6409 h 10000"/>
                <a:gd name="connsiteX6" fmla="*/ 0 w 10023"/>
                <a:gd name="connsiteY6" fmla="*/ 5586 h 10000"/>
                <a:gd name="connsiteX7" fmla="*/ 922 w 10023"/>
                <a:gd name="connsiteY7" fmla="*/ 5985 h 10000"/>
                <a:gd name="connsiteX8" fmla="*/ 3632 w 10023"/>
                <a:gd name="connsiteY8" fmla="*/ 5586 h 10000"/>
                <a:gd name="connsiteX9" fmla="*/ 3632 w 10023"/>
                <a:gd name="connsiteY9" fmla="*/ 4788 h 10000"/>
                <a:gd name="connsiteX10" fmla="*/ 4105 w 10023"/>
                <a:gd name="connsiteY10" fmla="*/ 4389 h 10000"/>
                <a:gd name="connsiteX11" fmla="*/ 5921 w 10023"/>
                <a:gd name="connsiteY11" fmla="*/ 4015 h 10000"/>
                <a:gd name="connsiteX12" fmla="*/ 5921 w 10023"/>
                <a:gd name="connsiteY12" fmla="*/ 3192 h 10000"/>
                <a:gd name="connsiteX13" fmla="*/ 6369 w 10023"/>
                <a:gd name="connsiteY13" fmla="*/ 2818 h 10000"/>
                <a:gd name="connsiteX14" fmla="*/ 6369 w 10023"/>
                <a:gd name="connsiteY14" fmla="*/ 2394 h 10000"/>
                <a:gd name="connsiteX15" fmla="*/ 6815 w 10023"/>
                <a:gd name="connsiteY15" fmla="*/ 2394 h 10000"/>
                <a:gd name="connsiteX16" fmla="*/ 7290 w 10023"/>
                <a:gd name="connsiteY16" fmla="*/ 1621 h 10000"/>
                <a:gd name="connsiteX17" fmla="*/ 7290 w 10023"/>
                <a:gd name="connsiteY17" fmla="*/ 798 h 10000"/>
                <a:gd name="connsiteX18" fmla="*/ 8186 w 10023"/>
                <a:gd name="connsiteY18" fmla="*/ 424 h 10000"/>
                <a:gd name="connsiteX19" fmla="*/ 9107 w 10023"/>
                <a:gd name="connsiteY19" fmla="*/ 0 h 10000"/>
                <a:gd name="connsiteX20" fmla="*/ 9554 w 10023"/>
                <a:gd name="connsiteY20" fmla="*/ 0 h 10000"/>
                <a:gd name="connsiteX21" fmla="*/ 8652 w 10023"/>
                <a:gd name="connsiteY21" fmla="*/ 800 h 10000"/>
                <a:gd name="connsiteX22" fmla="*/ 9554 w 10023"/>
                <a:gd name="connsiteY22" fmla="*/ 1621 h 10000"/>
                <a:gd name="connsiteX23" fmla="*/ 9107 w 10023"/>
                <a:gd name="connsiteY23" fmla="*/ 1995 h 10000"/>
                <a:gd name="connsiteX24" fmla="*/ 9554 w 10023"/>
                <a:gd name="connsiteY24" fmla="*/ 2394 h 10000"/>
                <a:gd name="connsiteX25" fmla="*/ 10023 w 10023"/>
                <a:gd name="connsiteY25" fmla="*/ 2850 h 10000"/>
                <a:gd name="connsiteX26" fmla="*/ 10000 w 10023"/>
                <a:gd name="connsiteY26" fmla="*/ 3591 h 10000"/>
                <a:gd name="connsiteX27" fmla="*/ 10000 w 10023"/>
                <a:gd name="connsiteY27" fmla="*/ 4015 h 10000"/>
                <a:gd name="connsiteX28" fmla="*/ 10000 w 10023"/>
                <a:gd name="connsiteY28" fmla="*/ 4389 h 10000"/>
                <a:gd name="connsiteX29" fmla="*/ 7738 w 10023"/>
                <a:gd name="connsiteY29" fmla="*/ 6783 h 10000"/>
                <a:gd name="connsiteX30" fmla="*/ 6815 w 10023"/>
                <a:gd name="connsiteY30" fmla="*/ 7182 h 10000"/>
                <a:gd name="connsiteX31" fmla="*/ 6369 w 10023"/>
                <a:gd name="connsiteY31" fmla="*/ 6783 h 10000"/>
                <a:gd name="connsiteX32" fmla="*/ 5921 w 10023"/>
                <a:gd name="connsiteY32" fmla="*/ 7182 h 10000"/>
                <a:gd name="connsiteX33" fmla="*/ 5921 w 10023"/>
                <a:gd name="connsiteY33" fmla="*/ 7980 h 10000"/>
                <a:gd name="connsiteX34" fmla="*/ 6369 w 10023"/>
                <a:gd name="connsiteY34" fmla="*/ 7980 h 10000"/>
                <a:gd name="connsiteX35" fmla="*/ 6369 w 10023"/>
                <a:gd name="connsiteY35" fmla="*/ 8379 h 10000"/>
                <a:gd name="connsiteX36" fmla="*/ 6815 w 10023"/>
                <a:gd name="connsiteY36" fmla="*/ 8379 h 10000"/>
                <a:gd name="connsiteX37" fmla="*/ 6815 w 10023"/>
                <a:gd name="connsiteY37" fmla="*/ 9177 h 10000"/>
                <a:gd name="connsiteX38" fmla="*/ 6815 w 10023"/>
                <a:gd name="connsiteY38" fmla="*/ 9576 h 10000"/>
                <a:gd name="connsiteX39" fmla="*/ 5448 w 10023"/>
                <a:gd name="connsiteY39" fmla="*/ 9576 h 10000"/>
                <a:gd name="connsiteX40" fmla="*/ 5002 w 10023"/>
                <a:gd name="connsiteY40" fmla="*/ 10000 h 10000"/>
                <a:gd name="connsiteX41" fmla="*/ 4553 w 10023"/>
                <a:gd name="connsiteY41" fmla="*/ 9576 h 10000"/>
                <a:gd name="connsiteX42" fmla="*/ 4105 w 10023"/>
                <a:gd name="connsiteY42" fmla="*/ 8803 h 10000"/>
                <a:gd name="connsiteX43" fmla="*/ 2736 w 10023"/>
                <a:gd name="connsiteY43" fmla="*/ 8803 h 10000"/>
                <a:gd name="connsiteX44" fmla="*/ 1817 w 10023"/>
                <a:gd name="connsiteY44" fmla="*/ 8803 h 10000"/>
                <a:gd name="connsiteX45" fmla="*/ 448 w 10023"/>
                <a:gd name="connsiteY45" fmla="*/ 8803 h 10000"/>
                <a:gd name="connsiteX0" fmla="*/ 448 w 10023"/>
                <a:gd name="connsiteY0" fmla="*/ 8803 h 10000"/>
                <a:gd name="connsiteX1" fmla="*/ 448 w 10023"/>
                <a:gd name="connsiteY1" fmla="*/ 8803 h 10000"/>
                <a:gd name="connsiteX2" fmla="*/ 448 w 10023"/>
                <a:gd name="connsiteY2" fmla="*/ 7980 h 10000"/>
                <a:gd name="connsiteX3" fmla="*/ 1369 w 10023"/>
                <a:gd name="connsiteY3" fmla="*/ 7606 h 10000"/>
                <a:gd name="connsiteX4" fmla="*/ 922 w 10023"/>
                <a:gd name="connsiteY4" fmla="*/ 6783 h 10000"/>
                <a:gd name="connsiteX5" fmla="*/ 448 w 10023"/>
                <a:gd name="connsiteY5" fmla="*/ 6409 h 10000"/>
                <a:gd name="connsiteX6" fmla="*/ 0 w 10023"/>
                <a:gd name="connsiteY6" fmla="*/ 5586 h 10000"/>
                <a:gd name="connsiteX7" fmla="*/ 922 w 10023"/>
                <a:gd name="connsiteY7" fmla="*/ 5985 h 10000"/>
                <a:gd name="connsiteX8" fmla="*/ 3632 w 10023"/>
                <a:gd name="connsiteY8" fmla="*/ 5586 h 10000"/>
                <a:gd name="connsiteX9" fmla="*/ 3632 w 10023"/>
                <a:gd name="connsiteY9" fmla="*/ 4788 h 10000"/>
                <a:gd name="connsiteX10" fmla="*/ 4105 w 10023"/>
                <a:gd name="connsiteY10" fmla="*/ 4389 h 10000"/>
                <a:gd name="connsiteX11" fmla="*/ 5921 w 10023"/>
                <a:gd name="connsiteY11" fmla="*/ 4015 h 10000"/>
                <a:gd name="connsiteX12" fmla="*/ 5921 w 10023"/>
                <a:gd name="connsiteY12" fmla="*/ 3192 h 10000"/>
                <a:gd name="connsiteX13" fmla="*/ 6369 w 10023"/>
                <a:gd name="connsiteY13" fmla="*/ 2818 h 10000"/>
                <a:gd name="connsiteX14" fmla="*/ 6369 w 10023"/>
                <a:gd name="connsiteY14" fmla="*/ 2394 h 10000"/>
                <a:gd name="connsiteX15" fmla="*/ 6815 w 10023"/>
                <a:gd name="connsiteY15" fmla="*/ 2394 h 10000"/>
                <a:gd name="connsiteX16" fmla="*/ 7290 w 10023"/>
                <a:gd name="connsiteY16" fmla="*/ 1621 h 10000"/>
                <a:gd name="connsiteX17" fmla="*/ 7290 w 10023"/>
                <a:gd name="connsiteY17" fmla="*/ 798 h 10000"/>
                <a:gd name="connsiteX18" fmla="*/ 8186 w 10023"/>
                <a:gd name="connsiteY18" fmla="*/ 424 h 10000"/>
                <a:gd name="connsiteX19" fmla="*/ 9107 w 10023"/>
                <a:gd name="connsiteY19" fmla="*/ 0 h 10000"/>
                <a:gd name="connsiteX20" fmla="*/ 9554 w 10023"/>
                <a:gd name="connsiteY20" fmla="*/ 0 h 10000"/>
                <a:gd name="connsiteX21" fmla="*/ 8652 w 10023"/>
                <a:gd name="connsiteY21" fmla="*/ 800 h 10000"/>
                <a:gd name="connsiteX22" fmla="*/ 9554 w 10023"/>
                <a:gd name="connsiteY22" fmla="*/ 1621 h 10000"/>
                <a:gd name="connsiteX23" fmla="*/ 9107 w 10023"/>
                <a:gd name="connsiteY23" fmla="*/ 1995 h 10000"/>
                <a:gd name="connsiteX24" fmla="*/ 9554 w 10023"/>
                <a:gd name="connsiteY24" fmla="*/ 2394 h 10000"/>
                <a:gd name="connsiteX25" fmla="*/ 10023 w 10023"/>
                <a:gd name="connsiteY25" fmla="*/ 2850 h 10000"/>
                <a:gd name="connsiteX26" fmla="*/ 10000 w 10023"/>
                <a:gd name="connsiteY26" fmla="*/ 3591 h 10000"/>
                <a:gd name="connsiteX27" fmla="*/ 10000 w 10023"/>
                <a:gd name="connsiteY27" fmla="*/ 4389 h 10000"/>
                <a:gd name="connsiteX28" fmla="*/ 7738 w 10023"/>
                <a:gd name="connsiteY28" fmla="*/ 6783 h 10000"/>
                <a:gd name="connsiteX29" fmla="*/ 6815 w 10023"/>
                <a:gd name="connsiteY29" fmla="*/ 7182 h 10000"/>
                <a:gd name="connsiteX30" fmla="*/ 6369 w 10023"/>
                <a:gd name="connsiteY30" fmla="*/ 6783 h 10000"/>
                <a:gd name="connsiteX31" fmla="*/ 5921 w 10023"/>
                <a:gd name="connsiteY31" fmla="*/ 7182 h 10000"/>
                <a:gd name="connsiteX32" fmla="*/ 5921 w 10023"/>
                <a:gd name="connsiteY32" fmla="*/ 7980 h 10000"/>
                <a:gd name="connsiteX33" fmla="*/ 6369 w 10023"/>
                <a:gd name="connsiteY33" fmla="*/ 7980 h 10000"/>
                <a:gd name="connsiteX34" fmla="*/ 6369 w 10023"/>
                <a:gd name="connsiteY34" fmla="*/ 8379 h 10000"/>
                <a:gd name="connsiteX35" fmla="*/ 6815 w 10023"/>
                <a:gd name="connsiteY35" fmla="*/ 8379 h 10000"/>
                <a:gd name="connsiteX36" fmla="*/ 6815 w 10023"/>
                <a:gd name="connsiteY36" fmla="*/ 9177 h 10000"/>
                <a:gd name="connsiteX37" fmla="*/ 6815 w 10023"/>
                <a:gd name="connsiteY37" fmla="*/ 9576 h 10000"/>
                <a:gd name="connsiteX38" fmla="*/ 5448 w 10023"/>
                <a:gd name="connsiteY38" fmla="*/ 9576 h 10000"/>
                <a:gd name="connsiteX39" fmla="*/ 5002 w 10023"/>
                <a:gd name="connsiteY39" fmla="*/ 10000 h 10000"/>
                <a:gd name="connsiteX40" fmla="*/ 4553 w 10023"/>
                <a:gd name="connsiteY40" fmla="*/ 9576 h 10000"/>
                <a:gd name="connsiteX41" fmla="*/ 4105 w 10023"/>
                <a:gd name="connsiteY41" fmla="*/ 8803 h 10000"/>
                <a:gd name="connsiteX42" fmla="*/ 2736 w 10023"/>
                <a:gd name="connsiteY42" fmla="*/ 8803 h 10000"/>
                <a:gd name="connsiteX43" fmla="*/ 1817 w 10023"/>
                <a:gd name="connsiteY43" fmla="*/ 8803 h 10000"/>
                <a:gd name="connsiteX44" fmla="*/ 448 w 10023"/>
                <a:gd name="connsiteY44" fmla="*/ 8803 h 10000"/>
                <a:gd name="connsiteX0" fmla="*/ 448 w 10381"/>
                <a:gd name="connsiteY0" fmla="*/ 8803 h 10000"/>
                <a:gd name="connsiteX1" fmla="*/ 448 w 10381"/>
                <a:gd name="connsiteY1" fmla="*/ 8803 h 10000"/>
                <a:gd name="connsiteX2" fmla="*/ 448 w 10381"/>
                <a:gd name="connsiteY2" fmla="*/ 7980 h 10000"/>
                <a:gd name="connsiteX3" fmla="*/ 1369 w 10381"/>
                <a:gd name="connsiteY3" fmla="*/ 7606 h 10000"/>
                <a:gd name="connsiteX4" fmla="*/ 922 w 10381"/>
                <a:gd name="connsiteY4" fmla="*/ 6783 h 10000"/>
                <a:gd name="connsiteX5" fmla="*/ 448 w 10381"/>
                <a:gd name="connsiteY5" fmla="*/ 6409 h 10000"/>
                <a:gd name="connsiteX6" fmla="*/ 0 w 10381"/>
                <a:gd name="connsiteY6" fmla="*/ 5586 h 10000"/>
                <a:gd name="connsiteX7" fmla="*/ 922 w 10381"/>
                <a:gd name="connsiteY7" fmla="*/ 5985 h 10000"/>
                <a:gd name="connsiteX8" fmla="*/ 3632 w 10381"/>
                <a:gd name="connsiteY8" fmla="*/ 5586 h 10000"/>
                <a:gd name="connsiteX9" fmla="*/ 3632 w 10381"/>
                <a:gd name="connsiteY9" fmla="*/ 4788 h 10000"/>
                <a:gd name="connsiteX10" fmla="*/ 4105 w 10381"/>
                <a:gd name="connsiteY10" fmla="*/ 4389 h 10000"/>
                <a:gd name="connsiteX11" fmla="*/ 5921 w 10381"/>
                <a:gd name="connsiteY11" fmla="*/ 4015 h 10000"/>
                <a:gd name="connsiteX12" fmla="*/ 5921 w 10381"/>
                <a:gd name="connsiteY12" fmla="*/ 3192 h 10000"/>
                <a:gd name="connsiteX13" fmla="*/ 6369 w 10381"/>
                <a:gd name="connsiteY13" fmla="*/ 2818 h 10000"/>
                <a:gd name="connsiteX14" fmla="*/ 6369 w 10381"/>
                <a:gd name="connsiteY14" fmla="*/ 2394 h 10000"/>
                <a:gd name="connsiteX15" fmla="*/ 6815 w 10381"/>
                <a:gd name="connsiteY15" fmla="*/ 2394 h 10000"/>
                <a:gd name="connsiteX16" fmla="*/ 7290 w 10381"/>
                <a:gd name="connsiteY16" fmla="*/ 1621 h 10000"/>
                <a:gd name="connsiteX17" fmla="*/ 7290 w 10381"/>
                <a:gd name="connsiteY17" fmla="*/ 798 h 10000"/>
                <a:gd name="connsiteX18" fmla="*/ 8186 w 10381"/>
                <a:gd name="connsiteY18" fmla="*/ 424 h 10000"/>
                <a:gd name="connsiteX19" fmla="*/ 9107 w 10381"/>
                <a:gd name="connsiteY19" fmla="*/ 0 h 10000"/>
                <a:gd name="connsiteX20" fmla="*/ 9554 w 10381"/>
                <a:gd name="connsiteY20" fmla="*/ 0 h 10000"/>
                <a:gd name="connsiteX21" fmla="*/ 8652 w 10381"/>
                <a:gd name="connsiteY21" fmla="*/ 800 h 10000"/>
                <a:gd name="connsiteX22" fmla="*/ 9554 w 10381"/>
                <a:gd name="connsiteY22" fmla="*/ 1621 h 10000"/>
                <a:gd name="connsiteX23" fmla="*/ 9107 w 10381"/>
                <a:gd name="connsiteY23" fmla="*/ 1995 h 10000"/>
                <a:gd name="connsiteX24" fmla="*/ 9554 w 10381"/>
                <a:gd name="connsiteY24" fmla="*/ 2394 h 10000"/>
                <a:gd name="connsiteX25" fmla="*/ 10023 w 10381"/>
                <a:gd name="connsiteY25" fmla="*/ 2850 h 10000"/>
                <a:gd name="connsiteX26" fmla="*/ 10000 w 10381"/>
                <a:gd name="connsiteY26" fmla="*/ 4389 h 10000"/>
                <a:gd name="connsiteX27" fmla="*/ 7738 w 10381"/>
                <a:gd name="connsiteY27" fmla="*/ 6783 h 10000"/>
                <a:gd name="connsiteX28" fmla="*/ 6815 w 10381"/>
                <a:gd name="connsiteY28" fmla="*/ 7182 h 10000"/>
                <a:gd name="connsiteX29" fmla="*/ 6369 w 10381"/>
                <a:gd name="connsiteY29" fmla="*/ 6783 h 10000"/>
                <a:gd name="connsiteX30" fmla="*/ 5921 w 10381"/>
                <a:gd name="connsiteY30" fmla="*/ 7182 h 10000"/>
                <a:gd name="connsiteX31" fmla="*/ 5921 w 10381"/>
                <a:gd name="connsiteY31" fmla="*/ 7980 h 10000"/>
                <a:gd name="connsiteX32" fmla="*/ 6369 w 10381"/>
                <a:gd name="connsiteY32" fmla="*/ 7980 h 10000"/>
                <a:gd name="connsiteX33" fmla="*/ 6369 w 10381"/>
                <a:gd name="connsiteY33" fmla="*/ 8379 h 10000"/>
                <a:gd name="connsiteX34" fmla="*/ 6815 w 10381"/>
                <a:gd name="connsiteY34" fmla="*/ 8379 h 10000"/>
                <a:gd name="connsiteX35" fmla="*/ 6815 w 10381"/>
                <a:gd name="connsiteY35" fmla="*/ 9177 h 10000"/>
                <a:gd name="connsiteX36" fmla="*/ 6815 w 10381"/>
                <a:gd name="connsiteY36" fmla="*/ 9576 h 10000"/>
                <a:gd name="connsiteX37" fmla="*/ 5448 w 10381"/>
                <a:gd name="connsiteY37" fmla="*/ 9576 h 10000"/>
                <a:gd name="connsiteX38" fmla="*/ 5002 w 10381"/>
                <a:gd name="connsiteY38" fmla="*/ 10000 h 10000"/>
                <a:gd name="connsiteX39" fmla="*/ 4553 w 10381"/>
                <a:gd name="connsiteY39" fmla="*/ 9576 h 10000"/>
                <a:gd name="connsiteX40" fmla="*/ 4105 w 10381"/>
                <a:gd name="connsiteY40" fmla="*/ 8803 h 10000"/>
                <a:gd name="connsiteX41" fmla="*/ 2736 w 10381"/>
                <a:gd name="connsiteY41" fmla="*/ 8803 h 10000"/>
                <a:gd name="connsiteX42" fmla="*/ 1817 w 10381"/>
                <a:gd name="connsiteY42" fmla="*/ 8803 h 10000"/>
                <a:gd name="connsiteX43" fmla="*/ 448 w 10381"/>
                <a:gd name="connsiteY43" fmla="*/ 8803 h 10000"/>
                <a:gd name="connsiteX0" fmla="*/ 448 w 10403"/>
                <a:gd name="connsiteY0" fmla="*/ 8803 h 10000"/>
                <a:gd name="connsiteX1" fmla="*/ 448 w 10403"/>
                <a:gd name="connsiteY1" fmla="*/ 8803 h 10000"/>
                <a:gd name="connsiteX2" fmla="*/ 448 w 10403"/>
                <a:gd name="connsiteY2" fmla="*/ 7980 h 10000"/>
                <a:gd name="connsiteX3" fmla="*/ 1369 w 10403"/>
                <a:gd name="connsiteY3" fmla="*/ 7606 h 10000"/>
                <a:gd name="connsiteX4" fmla="*/ 922 w 10403"/>
                <a:gd name="connsiteY4" fmla="*/ 6783 h 10000"/>
                <a:gd name="connsiteX5" fmla="*/ 448 w 10403"/>
                <a:gd name="connsiteY5" fmla="*/ 6409 h 10000"/>
                <a:gd name="connsiteX6" fmla="*/ 0 w 10403"/>
                <a:gd name="connsiteY6" fmla="*/ 5586 h 10000"/>
                <a:gd name="connsiteX7" fmla="*/ 922 w 10403"/>
                <a:gd name="connsiteY7" fmla="*/ 5985 h 10000"/>
                <a:gd name="connsiteX8" fmla="*/ 3632 w 10403"/>
                <a:gd name="connsiteY8" fmla="*/ 5586 h 10000"/>
                <a:gd name="connsiteX9" fmla="*/ 3632 w 10403"/>
                <a:gd name="connsiteY9" fmla="*/ 4788 h 10000"/>
                <a:gd name="connsiteX10" fmla="*/ 4105 w 10403"/>
                <a:gd name="connsiteY10" fmla="*/ 4389 h 10000"/>
                <a:gd name="connsiteX11" fmla="*/ 5921 w 10403"/>
                <a:gd name="connsiteY11" fmla="*/ 4015 h 10000"/>
                <a:gd name="connsiteX12" fmla="*/ 5921 w 10403"/>
                <a:gd name="connsiteY12" fmla="*/ 3192 h 10000"/>
                <a:gd name="connsiteX13" fmla="*/ 6369 w 10403"/>
                <a:gd name="connsiteY13" fmla="*/ 2818 h 10000"/>
                <a:gd name="connsiteX14" fmla="*/ 6369 w 10403"/>
                <a:gd name="connsiteY14" fmla="*/ 2394 h 10000"/>
                <a:gd name="connsiteX15" fmla="*/ 6815 w 10403"/>
                <a:gd name="connsiteY15" fmla="*/ 2394 h 10000"/>
                <a:gd name="connsiteX16" fmla="*/ 7290 w 10403"/>
                <a:gd name="connsiteY16" fmla="*/ 1621 h 10000"/>
                <a:gd name="connsiteX17" fmla="*/ 7290 w 10403"/>
                <a:gd name="connsiteY17" fmla="*/ 798 h 10000"/>
                <a:gd name="connsiteX18" fmla="*/ 8186 w 10403"/>
                <a:gd name="connsiteY18" fmla="*/ 424 h 10000"/>
                <a:gd name="connsiteX19" fmla="*/ 9107 w 10403"/>
                <a:gd name="connsiteY19" fmla="*/ 0 h 10000"/>
                <a:gd name="connsiteX20" fmla="*/ 9554 w 10403"/>
                <a:gd name="connsiteY20" fmla="*/ 0 h 10000"/>
                <a:gd name="connsiteX21" fmla="*/ 8652 w 10403"/>
                <a:gd name="connsiteY21" fmla="*/ 800 h 10000"/>
                <a:gd name="connsiteX22" fmla="*/ 9554 w 10403"/>
                <a:gd name="connsiteY22" fmla="*/ 1621 h 10000"/>
                <a:gd name="connsiteX23" fmla="*/ 9107 w 10403"/>
                <a:gd name="connsiteY23" fmla="*/ 1995 h 10000"/>
                <a:gd name="connsiteX24" fmla="*/ 9554 w 10403"/>
                <a:gd name="connsiteY24" fmla="*/ 2394 h 10000"/>
                <a:gd name="connsiteX25" fmla="*/ 10023 w 10403"/>
                <a:gd name="connsiteY25" fmla="*/ 2850 h 10000"/>
                <a:gd name="connsiteX26" fmla="*/ 10381 w 10403"/>
                <a:gd name="connsiteY26" fmla="*/ 3200 h 10000"/>
                <a:gd name="connsiteX27" fmla="*/ 10000 w 10403"/>
                <a:gd name="connsiteY27" fmla="*/ 4389 h 10000"/>
                <a:gd name="connsiteX28" fmla="*/ 7738 w 10403"/>
                <a:gd name="connsiteY28" fmla="*/ 6783 h 10000"/>
                <a:gd name="connsiteX29" fmla="*/ 6815 w 10403"/>
                <a:gd name="connsiteY29" fmla="*/ 7182 h 10000"/>
                <a:gd name="connsiteX30" fmla="*/ 6369 w 10403"/>
                <a:gd name="connsiteY30" fmla="*/ 6783 h 10000"/>
                <a:gd name="connsiteX31" fmla="*/ 5921 w 10403"/>
                <a:gd name="connsiteY31" fmla="*/ 7182 h 10000"/>
                <a:gd name="connsiteX32" fmla="*/ 5921 w 10403"/>
                <a:gd name="connsiteY32" fmla="*/ 7980 h 10000"/>
                <a:gd name="connsiteX33" fmla="*/ 6369 w 10403"/>
                <a:gd name="connsiteY33" fmla="*/ 7980 h 10000"/>
                <a:gd name="connsiteX34" fmla="*/ 6369 w 10403"/>
                <a:gd name="connsiteY34" fmla="*/ 8379 h 10000"/>
                <a:gd name="connsiteX35" fmla="*/ 6815 w 10403"/>
                <a:gd name="connsiteY35" fmla="*/ 8379 h 10000"/>
                <a:gd name="connsiteX36" fmla="*/ 6815 w 10403"/>
                <a:gd name="connsiteY36" fmla="*/ 9177 h 10000"/>
                <a:gd name="connsiteX37" fmla="*/ 6815 w 10403"/>
                <a:gd name="connsiteY37" fmla="*/ 9576 h 10000"/>
                <a:gd name="connsiteX38" fmla="*/ 5448 w 10403"/>
                <a:gd name="connsiteY38" fmla="*/ 9576 h 10000"/>
                <a:gd name="connsiteX39" fmla="*/ 5002 w 10403"/>
                <a:gd name="connsiteY39" fmla="*/ 10000 h 10000"/>
                <a:gd name="connsiteX40" fmla="*/ 4553 w 10403"/>
                <a:gd name="connsiteY40" fmla="*/ 9576 h 10000"/>
                <a:gd name="connsiteX41" fmla="*/ 4105 w 10403"/>
                <a:gd name="connsiteY41" fmla="*/ 8803 h 10000"/>
                <a:gd name="connsiteX42" fmla="*/ 2736 w 10403"/>
                <a:gd name="connsiteY42" fmla="*/ 8803 h 10000"/>
                <a:gd name="connsiteX43" fmla="*/ 1817 w 10403"/>
                <a:gd name="connsiteY43" fmla="*/ 8803 h 10000"/>
                <a:gd name="connsiteX44" fmla="*/ 448 w 10403"/>
                <a:gd name="connsiteY44" fmla="*/ 8803 h 10000"/>
                <a:gd name="connsiteX0" fmla="*/ 448 w 10403"/>
                <a:gd name="connsiteY0" fmla="*/ 8803 h 10000"/>
                <a:gd name="connsiteX1" fmla="*/ 448 w 10403"/>
                <a:gd name="connsiteY1" fmla="*/ 8803 h 10000"/>
                <a:gd name="connsiteX2" fmla="*/ 448 w 10403"/>
                <a:gd name="connsiteY2" fmla="*/ 7980 h 10000"/>
                <a:gd name="connsiteX3" fmla="*/ 1369 w 10403"/>
                <a:gd name="connsiteY3" fmla="*/ 7606 h 10000"/>
                <a:gd name="connsiteX4" fmla="*/ 922 w 10403"/>
                <a:gd name="connsiteY4" fmla="*/ 6783 h 10000"/>
                <a:gd name="connsiteX5" fmla="*/ 448 w 10403"/>
                <a:gd name="connsiteY5" fmla="*/ 6409 h 10000"/>
                <a:gd name="connsiteX6" fmla="*/ 0 w 10403"/>
                <a:gd name="connsiteY6" fmla="*/ 5586 h 10000"/>
                <a:gd name="connsiteX7" fmla="*/ 922 w 10403"/>
                <a:gd name="connsiteY7" fmla="*/ 5985 h 10000"/>
                <a:gd name="connsiteX8" fmla="*/ 3632 w 10403"/>
                <a:gd name="connsiteY8" fmla="*/ 5586 h 10000"/>
                <a:gd name="connsiteX9" fmla="*/ 3632 w 10403"/>
                <a:gd name="connsiteY9" fmla="*/ 4788 h 10000"/>
                <a:gd name="connsiteX10" fmla="*/ 4105 w 10403"/>
                <a:gd name="connsiteY10" fmla="*/ 4389 h 10000"/>
                <a:gd name="connsiteX11" fmla="*/ 5921 w 10403"/>
                <a:gd name="connsiteY11" fmla="*/ 4015 h 10000"/>
                <a:gd name="connsiteX12" fmla="*/ 5921 w 10403"/>
                <a:gd name="connsiteY12" fmla="*/ 3192 h 10000"/>
                <a:gd name="connsiteX13" fmla="*/ 6369 w 10403"/>
                <a:gd name="connsiteY13" fmla="*/ 2818 h 10000"/>
                <a:gd name="connsiteX14" fmla="*/ 6369 w 10403"/>
                <a:gd name="connsiteY14" fmla="*/ 2394 h 10000"/>
                <a:gd name="connsiteX15" fmla="*/ 6815 w 10403"/>
                <a:gd name="connsiteY15" fmla="*/ 2394 h 10000"/>
                <a:gd name="connsiteX16" fmla="*/ 7290 w 10403"/>
                <a:gd name="connsiteY16" fmla="*/ 1621 h 10000"/>
                <a:gd name="connsiteX17" fmla="*/ 7290 w 10403"/>
                <a:gd name="connsiteY17" fmla="*/ 798 h 10000"/>
                <a:gd name="connsiteX18" fmla="*/ 8186 w 10403"/>
                <a:gd name="connsiteY18" fmla="*/ 424 h 10000"/>
                <a:gd name="connsiteX19" fmla="*/ 9107 w 10403"/>
                <a:gd name="connsiteY19" fmla="*/ 0 h 10000"/>
                <a:gd name="connsiteX20" fmla="*/ 9554 w 10403"/>
                <a:gd name="connsiteY20" fmla="*/ 0 h 10000"/>
                <a:gd name="connsiteX21" fmla="*/ 9074 w 10403"/>
                <a:gd name="connsiteY21" fmla="*/ 800 h 10000"/>
                <a:gd name="connsiteX22" fmla="*/ 9554 w 10403"/>
                <a:gd name="connsiteY22" fmla="*/ 1621 h 10000"/>
                <a:gd name="connsiteX23" fmla="*/ 9107 w 10403"/>
                <a:gd name="connsiteY23" fmla="*/ 1995 h 10000"/>
                <a:gd name="connsiteX24" fmla="*/ 9554 w 10403"/>
                <a:gd name="connsiteY24" fmla="*/ 2394 h 10000"/>
                <a:gd name="connsiteX25" fmla="*/ 10023 w 10403"/>
                <a:gd name="connsiteY25" fmla="*/ 2850 h 10000"/>
                <a:gd name="connsiteX26" fmla="*/ 10381 w 10403"/>
                <a:gd name="connsiteY26" fmla="*/ 3200 h 10000"/>
                <a:gd name="connsiteX27" fmla="*/ 10000 w 10403"/>
                <a:gd name="connsiteY27" fmla="*/ 4389 h 10000"/>
                <a:gd name="connsiteX28" fmla="*/ 7738 w 10403"/>
                <a:gd name="connsiteY28" fmla="*/ 6783 h 10000"/>
                <a:gd name="connsiteX29" fmla="*/ 6815 w 10403"/>
                <a:gd name="connsiteY29" fmla="*/ 7182 h 10000"/>
                <a:gd name="connsiteX30" fmla="*/ 6369 w 10403"/>
                <a:gd name="connsiteY30" fmla="*/ 6783 h 10000"/>
                <a:gd name="connsiteX31" fmla="*/ 5921 w 10403"/>
                <a:gd name="connsiteY31" fmla="*/ 7182 h 10000"/>
                <a:gd name="connsiteX32" fmla="*/ 5921 w 10403"/>
                <a:gd name="connsiteY32" fmla="*/ 7980 h 10000"/>
                <a:gd name="connsiteX33" fmla="*/ 6369 w 10403"/>
                <a:gd name="connsiteY33" fmla="*/ 7980 h 10000"/>
                <a:gd name="connsiteX34" fmla="*/ 6369 w 10403"/>
                <a:gd name="connsiteY34" fmla="*/ 8379 h 10000"/>
                <a:gd name="connsiteX35" fmla="*/ 6815 w 10403"/>
                <a:gd name="connsiteY35" fmla="*/ 8379 h 10000"/>
                <a:gd name="connsiteX36" fmla="*/ 6815 w 10403"/>
                <a:gd name="connsiteY36" fmla="*/ 9177 h 10000"/>
                <a:gd name="connsiteX37" fmla="*/ 6815 w 10403"/>
                <a:gd name="connsiteY37" fmla="*/ 9576 h 10000"/>
                <a:gd name="connsiteX38" fmla="*/ 5448 w 10403"/>
                <a:gd name="connsiteY38" fmla="*/ 9576 h 10000"/>
                <a:gd name="connsiteX39" fmla="*/ 5002 w 10403"/>
                <a:gd name="connsiteY39" fmla="*/ 10000 h 10000"/>
                <a:gd name="connsiteX40" fmla="*/ 4553 w 10403"/>
                <a:gd name="connsiteY40" fmla="*/ 9576 h 10000"/>
                <a:gd name="connsiteX41" fmla="*/ 4105 w 10403"/>
                <a:gd name="connsiteY41" fmla="*/ 8803 h 10000"/>
                <a:gd name="connsiteX42" fmla="*/ 2736 w 10403"/>
                <a:gd name="connsiteY42" fmla="*/ 8803 h 10000"/>
                <a:gd name="connsiteX43" fmla="*/ 1817 w 10403"/>
                <a:gd name="connsiteY43" fmla="*/ 8803 h 10000"/>
                <a:gd name="connsiteX44" fmla="*/ 448 w 10403"/>
                <a:gd name="connsiteY44" fmla="*/ 880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403" h="10000">
                  <a:moveTo>
                    <a:pt x="448" y="8803"/>
                  </a:moveTo>
                  <a:lnTo>
                    <a:pt x="448" y="8803"/>
                  </a:lnTo>
                  <a:lnTo>
                    <a:pt x="448" y="7980"/>
                  </a:lnTo>
                  <a:lnTo>
                    <a:pt x="1369" y="7606"/>
                  </a:lnTo>
                  <a:lnTo>
                    <a:pt x="922" y="6783"/>
                  </a:lnTo>
                  <a:lnTo>
                    <a:pt x="448" y="6409"/>
                  </a:lnTo>
                  <a:lnTo>
                    <a:pt x="0" y="5586"/>
                  </a:lnTo>
                  <a:lnTo>
                    <a:pt x="922" y="5985"/>
                  </a:lnTo>
                  <a:lnTo>
                    <a:pt x="3632" y="5586"/>
                  </a:lnTo>
                  <a:lnTo>
                    <a:pt x="3632" y="4788"/>
                  </a:lnTo>
                  <a:lnTo>
                    <a:pt x="4105" y="4389"/>
                  </a:lnTo>
                  <a:lnTo>
                    <a:pt x="5921" y="4015"/>
                  </a:lnTo>
                  <a:lnTo>
                    <a:pt x="5921" y="3192"/>
                  </a:lnTo>
                  <a:lnTo>
                    <a:pt x="6369" y="2818"/>
                  </a:lnTo>
                  <a:lnTo>
                    <a:pt x="6369" y="2394"/>
                  </a:lnTo>
                  <a:lnTo>
                    <a:pt x="6815" y="2394"/>
                  </a:lnTo>
                  <a:lnTo>
                    <a:pt x="7290" y="1621"/>
                  </a:lnTo>
                  <a:lnTo>
                    <a:pt x="7290" y="798"/>
                  </a:lnTo>
                  <a:lnTo>
                    <a:pt x="8186" y="424"/>
                  </a:lnTo>
                  <a:lnTo>
                    <a:pt x="9107" y="0"/>
                  </a:lnTo>
                  <a:lnTo>
                    <a:pt x="9554" y="0"/>
                  </a:lnTo>
                  <a:cubicBezTo>
                    <a:pt x="9570" y="225"/>
                    <a:pt x="9058" y="575"/>
                    <a:pt x="9074" y="800"/>
                  </a:cubicBezTo>
                  <a:cubicBezTo>
                    <a:pt x="9058" y="1115"/>
                    <a:pt x="9570" y="1306"/>
                    <a:pt x="9554" y="1621"/>
                  </a:cubicBezTo>
                  <a:lnTo>
                    <a:pt x="9107" y="1995"/>
                  </a:lnTo>
                  <a:lnTo>
                    <a:pt x="9554" y="2394"/>
                  </a:lnTo>
                  <a:lnTo>
                    <a:pt x="10023" y="2850"/>
                  </a:lnTo>
                  <a:cubicBezTo>
                    <a:pt x="10123" y="3101"/>
                    <a:pt x="10385" y="2944"/>
                    <a:pt x="10381" y="3200"/>
                  </a:cubicBezTo>
                  <a:cubicBezTo>
                    <a:pt x="10377" y="3456"/>
                    <a:pt x="10403" y="3909"/>
                    <a:pt x="10000" y="4389"/>
                  </a:cubicBezTo>
                  <a:lnTo>
                    <a:pt x="7738" y="6783"/>
                  </a:lnTo>
                  <a:lnTo>
                    <a:pt x="6815" y="7182"/>
                  </a:lnTo>
                  <a:lnTo>
                    <a:pt x="6369" y="6783"/>
                  </a:lnTo>
                  <a:lnTo>
                    <a:pt x="5921" y="7182"/>
                  </a:lnTo>
                  <a:lnTo>
                    <a:pt x="5921" y="7980"/>
                  </a:lnTo>
                  <a:lnTo>
                    <a:pt x="6369" y="7980"/>
                  </a:lnTo>
                  <a:lnTo>
                    <a:pt x="6369" y="8379"/>
                  </a:lnTo>
                  <a:lnTo>
                    <a:pt x="6815" y="8379"/>
                  </a:lnTo>
                  <a:lnTo>
                    <a:pt x="6815" y="9177"/>
                  </a:lnTo>
                  <a:lnTo>
                    <a:pt x="6815" y="9576"/>
                  </a:lnTo>
                  <a:lnTo>
                    <a:pt x="5448" y="9576"/>
                  </a:lnTo>
                  <a:lnTo>
                    <a:pt x="5002" y="10000"/>
                  </a:lnTo>
                  <a:lnTo>
                    <a:pt x="4553" y="9576"/>
                  </a:lnTo>
                  <a:lnTo>
                    <a:pt x="4105" y="8803"/>
                  </a:lnTo>
                  <a:lnTo>
                    <a:pt x="2736" y="8803"/>
                  </a:lnTo>
                  <a:lnTo>
                    <a:pt x="1817" y="8803"/>
                  </a:lnTo>
                  <a:lnTo>
                    <a:pt x="448" y="8803"/>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91" name="Freeform 193">
              <a:extLst>
                <a:ext uri="{FF2B5EF4-FFF2-40B4-BE49-F238E27FC236}">
                  <a16:creationId xmlns:a16="http://schemas.microsoft.com/office/drawing/2014/main" id="{F6393FE2-1B86-4B17-BE24-95E04625D5F7}"/>
                </a:ext>
              </a:extLst>
            </p:cNvPr>
            <p:cNvSpPr>
              <a:spLocks/>
            </p:cNvSpPr>
            <p:nvPr/>
          </p:nvSpPr>
          <p:spPr bwMode="auto">
            <a:xfrm>
              <a:off x="8902056" y="8765860"/>
              <a:ext cx="363111" cy="312835"/>
            </a:xfrm>
            <a:custGeom>
              <a:avLst/>
              <a:gdLst>
                <a:gd name="T0" fmla="*/ 96044 w 520"/>
                <a:gd name="T1" fmla="*/ 88702 h 449"/>
                <a:gd name="T2" fmla="*/ 96044 w 520"/>
                <a:gd name="T3" fmla="*/ 88702 h 449"/>
                <a:gd name="T4" fmla="*/ 72231 w 520"/>
                <a:gd name="T5" fmla="*/ 85534 h 449"/>
                <a:gd name="T6" fmla="*/ 68262 w 520"/>
                <a:gd name="T7" fmla="*/ 79198 h 449"/>
                <a:gd name="T8" fmla="*/ 57944 w 520"/>
                <a:gd name="T9" fmla="*/ 82366 h 449"/>
                <a:gd name="T10" fmla="*/ 51594 w 520"/>
                <a:gd name="T11" fmla="*/ 82366 h 449"/>
                <a:gd name="T12" fmla="*/ 40481 w 520"/>
                <a:gd name="T13" fmla="*/ 72862 h 449"/>
                <a:gd name="T14" fmla="*/ 34131 w 520"/>
                <a:gd name="T15" fmla="*/ 63359 h 449"/>
                <a:gd name="T16" fmla="*/ 26987 w 520"/>
                <a:gd name="T17" fmla="*/ 60191 h 449"/>
                <a:gd name="T18" fmla="*/ 23812 w 520"/>
                <a:gd name="T19" fmla="*/ 60191 h 449"/>
                <a:gd name="T20" fmla="*/ 19844 w 520"/>
                <a:gd name="T21" fmla="*/ 57023 h 449"/>
                <a:gd name="T22" fmla="*/ 16669 w 520"/>
                <a:gd name="T23" fmla="*/ 47519 h 449"/>
                <a:gd name="T24" fmla="*/ 10319 w 520"/>
                <a:gd name="T25" fmla="*/ 44351 h 449"/>
                <a:gd name="T26" fmla="*/ 6350 w 520"/>
                <a:gd name="T27" fmla="*/ 38015 h 449"/>
                <a:gd name="T28" fmla="*/ 10319 w 520"/>
                <a:gd name="T29" fmla="*/ 31679 h 449"/>
                <a:gd name="T30" fmla="*/ 10319 w 520"/>
                <a:gd name="T31" fmla="*/ 25343 h 449"/>
                <a:gd name="T32" fmla="*/ 6350 w 520"/>
                <a:gd name="T33" fmla="*/ 25343 h 449"/>
                <a:gd name="T34" fmla="*/ 3175 w 520"/>
                <a:gd name="T35" fmla="*/ 19008 h 449"/>
                <a:gd name="T36" fmla="*/ 0 w 520"/>
                <a:gd name="T37" fmla="*/ 3168 h 449"/>
                <a:gd name="T38" fmla="*/ 3175 w 520"/>
                <a:gd name="T39" fmla="*/ 0 h 449"/>
                <a:gd name="T40" fmla="*/ 6350 w 520"/>
                <a:gd name="T41" fmla="*/ 6336 h 449"/>
                <a:gd name="T42" fmla="*/ 10319 w 520"/>
                <a:gd name="T43" fmla="*/ 6336 h 449"/>
                <a:gd name="T44" fmla="*/ 13494 w 520"/>
                <a:gd name="T45" fmla="*/ 6336 h 449"/>
                <a:gd name="T46" fmla="*/ 19844 w 520"/>
                <a:gd name="T47" fmla="*/ 3168 h 449"/>
                <a:gd name="T48" fmla="*/ 23812 w 520"/>
                <a:gd name="T49" fmla="*/ 3168 h 449"/>
                <a:gd name="T50" fmla="*/ 19844 w 520"/>
                <a:gd name="T51" fmla="*/ 6336 h 449"/>
                <a:gd name="T52" fmla="*/ 26987 w 520"/>
                <a:gd name="T53" fmla="*/ 9504 h 449"/>
                <a:gd name="T54" fmla="*/ 26987 w 520"/>
                <a:gd name="T55" fmla="*/ 15840 h 449"/>
                <a:gd name="T56" fmla="*/ 40481 w 520"/>
                <a:gd name="T57" fmla="*/ 22176 h 449"/>
                <a:gd name="T58" fmla="*/ 54769 w 520"/>
                <a:gd name="T59" fmla="*/ 22176 h 449"/>
                <a:gd name="T60" fmla="*/ 54769 w 520"/>
                <a:gd name="T61" fmla="*/ 15840 h 449"/>
                <a:gd name="T62" fmla="*/ 61119 w 520"/>
                <a:gd name="T63" fmla="*/ 12672 h 449"/>
                <a:gd name="T64" fmla="*/ 72231 w 520"/>
                <a:gd name="T65" fmla="*/ 12672 h 449"/>
                <a:gd name="T66" fmla="*/ 92869 w 520"/>
                <a:gd name="T67" fmla="*/ 22176 h 449"/>
                <a:gd name="T68" fmla="*/ 92869 w 520"/>
                <a:gd name="T69" fmla="*/ 25343 h 449"/>
                <a:gd name="T70" fmla="*/ 92869 w 520"/>
                <a:gd name="T71" fmla="*/ 28511 h 449"/>
                <a:gd name="T72" fmla="*/ 92869 w 520"/>
                <a:gd name="T73" fmla="*/ 31679 h 449"/>
                <a:gd name="T74" fmla="*/ 88900 w 520"/>
                <a:gd name="T75" fmla="*/ 38015 h 449"/>
                <a:gd name="T76" fmla="*/ 88900 w 520"/>
                <a:gd name="T77" fmla="*/ 50687 h 449"/>
                <a:gd name="T78" fmla="*/ 96044 w 520"/>
                <a:gd name="T79" fmla="*/ 53855 h 449"/>
                <a:gd name="T80" fmla="*/ 96044 w 520"/>
                <a:gd name="T81" fmla="*/ 57023 h 449"/>
                <a:gd name="T82" fmla="*/ 92869 w 520"/>
                <a:gd name="T83" fmla="*/ 63359 h 449"/>
                <a:gd name="T84" fmla="*/ 96044 w 520"/>
                <a:gd name="T85" fmla="*/ 69694 h 449"/>
                <a:gd name="T86" fmla="*/ 99219 w 520"/>
                <a:gd name="T87" fmla="*/ 72862 h 449"/>
                <a:gd name="T88" fmla="*/ 103188 w 520"/>
                <a:gd name="T89" fmla="*/ 79198 h 449"/>
                <a:gd name="T90" fmla="*/ 96044 w 520"/>
                <a:gd name="T91" fmla="*/ 82366 h 449"/>
                <a:gd name="T92" fmla="*/ 96044 w 520"/>
                <a:gd name="T93" fmla="*/ 88702 h 4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0"/>
                <a:gd name="T142" fmla="*/ 0 h 449"/>
                <a:gd name="T143" fmla="*/ 520 w 520"/>
                <a:gd name="T144" fmla="*/ 449 h 44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0" h="449">
                  <a:moveTo>
                    <a:pt x="485" y="449"/>
                  </a:moveTo>
                  <a:lnTo>
                    <a:pt x="485" y="449"/>
                  </a:lnTo>
                  <a:lnTo>
                    <a:pt x="364" y="432"/>
                  </a:lnTo>
                  <a:lnTo>
                    <a:pt x="345" y="401"/>
                  </a:lnTo>
                  <a:lnTo>
                    <a:pt x="293" y="416"/>
                  </a:lnTo>
                  <a:lnTo>
                    <a:pt x="259" y="416"/>
                  </a:lnTo>
                  <a:lnTo>
                    <a:pt x="207" y="368"/>
                  </a:lnTo>
                  <a:lnTo>
                    <a:pt x="172" y="320"/>
                  </a:lnTo>
                  <a:lnTo>
                    <a:pt x="138" y="305"/>
                  </a:lnTo>
                  <a:lnTo>
                    <a:pt x="121" y="305"/>
                  </a:lnTo>
                  <a:lnTo>
                    <a:pt x="103" y="288"/>
                  </a:lnTo>
                  <a:lnTo>
                    <a:pt x="86" y="240"/>
                  </a:lnTo>
                  <a:lnTo>
                    <a:pt x="52" y="224"/>
                  </a:lnTo>
                  <a:lnTo>
                    <a:pt x="34" y="192"/>
                  </a:lnTo>
                  <a:lnTo>
                    <a:pt x="52" y="161"/>
                  </a:lnTo>
                  <a:lnTo>
                    <a:pt x="52" y="128"/>
                  </a:lnTo>
                  <a:lnTo>
                    <a:pt x="34" y="128"/>
                  </a:lnTo>
                  <a:lnTo>
                    <a:pt x="17" y="96"/>
                  </a:lnTo>
                  <a:lnTo>
                    <a:pt x="0" y="17"/>
                  </a:lnTo>
                  <a:lnTo>
                    <a:pt x="17" y="0"/>
                  </a:lnTo>
                  <a:lnTo>
                    <a:pt x="34" y="33"/>
                  </a:lnTo>
                  <a:lnTo>
                    <a:pt x="52" y="33"/>
                  </a:lnTo>
                  <a:lnTo>
                    <a:pt x="69" y="33"/>
                  </a:lnTo>
                  <a:lnTo>
                    <a:pt x="103" y="17"/>
                  </a:lnTo>
                  <a:lnTo>
                    <a:pt x="121" y="17"/>
                  </a:lnTo>
                  <a:lnTo>
                    <a:pt x="103" y="33"/>
                  </a:lnTo>
                  <a:lnTo>
                    <a:pt x="138" y="48"/>
                  </a:lnTo>
                  <a:lnTo>
                    <a:pt x="138" y="80"/>
                  </a:lnTo>
                  <a:lnTo>
                    <a:pt x="207" y="113"/>
                  </a:lnTo>
                  <a:lnTo>
                    <a:pt x="276" y="113"/>
                  </a:lnTo>
                  <a:lnTo>
                    <a:pt x="276" y="80"/>
                  </a:lnTo>
                  <a:lnTo>
                    <a:pt x="311" y="65"/>
                  </a:lnTo>
                  <a:lnTo>
                    <a:pt x="364" y="65"/>
                  </a:lnTo>
                  <a:lnTo>
                    <a:pt x="468" y="113"/>
                  </a:lnTo>
                  <a:lnTo>
                    <a:pt x="468" y="128"/>
                  </a:lnTo>
                  <a:lnTo>
                    <a:pt x="468" y="144"/>
                  </a:lnTo>
                  <a:lnTo>
                    <a:pt x="468" y="161"/>
                  </a:lnTo>
                  <a:lnTo>
                    <a:pt x="451" y="192"/>
                  </a:lnTo>
                  <a:lnTo>
                    <a:pt x="451" y="257"/>
                  </a:lnTo>
                  <a:lnTo>
                    <a:pt x="485" y="272"/>
                  </a:lnTo>
                  <a:lnTo>
                    <a:pt x="485" y="288"/>
                  </a:lnTo>
                  <a:lnTo>
                    <a:pt x="468" y="320"/>
                  </a:lnTo>
                  <a:lnTo>
                    <a:pt x="485" y="353"/>
                  </a:lnTo>
                  <a:lnTo>
                    <a:pt x="503" y="368"/>
                  </a:lnTo>
                  <a:lnTo>
                    <a:pt x="520" y="401"/>
                  </a:lnTo>
                  <a:lnTo>
                    <a:pt x="485" y="416"/>
                  </a:lnTo>
                  <a:lnTo>
                    <a:pt x="485" y="449"/>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92" name="Freeform 194">
              <a:extLst>
                <a:ext uri="{FF2B5EF4-FFF2-40B4-BE49-F238E27FC236}">
                  <a16:creationId xmlns:a16="http://schemas.microsoft.com/office/drawing/2014/main" id="{7E048F7C-F9B7-47DF-8232-63B16EB95DAE}"/>
                </a:ext>
              </a:extLst>
            </p:cNvPr>
            <p:cNvSpPr>
              <a:spLocks/>
            </p:cNvSpPr>
            <p:nvPr/>
          </p:nvSpPr>
          <p:spPr bwMode="auto">
            <a:xfrm>
              <a:off x="8816864" y="8687652"/>
              <a:ext cx="134071" cy="44691"/>
            </a:xfrm>
            <a:custGeom>
              <a:avLst/>
              <a:gdLst>
                <a:gd name="T0" fmla="*/ 10319 w 192"/>
                <a:gd name="T1" fmla="*/ 12902 h 63"/>
                <a:gd name="T2" fmla="*/ 10319 w 192"/>
                <a:gd name="T3" fmla="*/ 12902 h 63"/>
                <a:gd name="T4" fmla="*/ 10319 w 192"/>
                <a:gd name="T5" fmla="*/ 9676 h 63"/>
                <a:gd name="T6" fmla="*/ 10319 w 192"/>
                <a:gd name="T7" fmla="*/ 6451 h 63"/>
                <a:gd name="T8" fmla="*/ 0 w 192"/>
                <a:gd name="T9" fmla="*/ 0 h 63"/>
                <a:gd name="T10" fmla="*/ 17463 w 192"/>
                <a:gd name="T11" fmla="*/ 0 h 63"/>
                <a:gd name="T12" fmla="*/ 23812 w 192"/>
                <a:gd name="T13" fmla="*/ 3225 h 63"/>
                <a:gd name="T14" fmla="*/ 31750 w 192"/>
                <a:gd name="T15" fmla="*/ 3225 h 63"/>
                <a:gd name="T16" fmla="*/ 38100 w 192"/>
                <a:gd name="T17" fmla="*/ 9676 h 63"/>
                <a:gd name="T18" fmla="*/ 34925 w 192"/>
                <a:gd name="T19" fmla="*/ 9676 h 63"/>
                <a:gd name="T20" fmla="*/ 38100 w 192"/>
                <a:gd name="T21" fmla="*/ 12902 h 63"/>
                <a:gd name="T22" fmla="*/ 31750 w 192"/>
                <a:gd name="T23" fmla="*/ 12902 h 63"/>
                <a:gd name="T24" fmla="*/ 27781 w 192"/>
                <a:gd name="T25" fmla="*/ 12902 h 63"/>
                <a:gd name="T26" fmla="*/ 20637 w 192"/>
                <a:gd name="T27" fmla="*/ 12902 h 63"/>
                <a:gd name="T28" fmla="*/ 10319 w 192"/>
                <a:gd name="T29" fmla="*/ 12902 h 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2"/>
                <a:gd name="T46" fmla="*/ 0 h 63"/>
                <a:gd name="T47" fmla="*/ 192 w 192"/>
                <a:gd name="T48" fmla="*/ 63 h 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2" h="63">
                  <a:moveTo>
                    <a:pt x="54" y="63"/>
                  </a:moveTo>
                  <a:lnTo>
                    <a:pt x="54" y="63"/>
                  </a:lnTo>
                  <a:lnTo>
                    <a:pt x="54" y="48"/>
                  </a:lnTo>
                  <a:lnTo>
                    <a:pt x="54" y="32"/>
                  </a:lnTo>
                  <a:lnTo>
                    <a:pt x="0" y="0"/>
                  </a:lnTo>
                  <a:lnTo>
                    <a:pt x="88" y="0"/>
                  </a:lnTo>
                  <a:lnTo>
                    <a:pt x="123" y="15"/>
                  </a:lnTo>
                  <a:lnTo>
                    <a:pt x="157" y="15"/>
                  </a:lnTo>
                  <a:lnTo>
                    <a:pt x="192" y="48"/>
                  </a:lnTo>
                  <a:lnTo>
                    <a:pt x="175" y="48"/>
                  </a:lnTo>
                  <a:lnTo>
                    <a:pt x="192" y="63"/>
                  </a:lnTo>
                  <a:lnTo>
                    <a:pt x="157" y="63"/>
                  </a:lnTo>
                  <a:lnTo>
                    <a:pt x="140" y="63"/>
                  </a:lnTo>
                  <a:lnTo>
                    <a:pt x="105" y="63"/>
                  </a:lnTo>
                  <a:lnTo>
                    <a:pt x="54" y="63"/>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93" name="Freeform 195">
              <a:extLst>
                <a:ext uri="{FF2B5EF4-FFF2-40B4-BE49-F238E27FC236}">
                  <a16:creationId xmlns:a16="http://schemas.microsoft.com/office/drawing/2014/main" id="{BF6B0460-A221-4DCC-84B4-6B9B01CE11A6}"/>
                </a:ext>
              </a:extLst>
            </p:cNvPr>
            <p:cNvSpPr>
              <a:spLocks/>
            </p:cNvSpPr>
            <p:nvPr/>
          </p:nvSpPr>
          <p:spPr bwMode="auto">
            <a:xfrm>
              <a:off x="8890883" y="8732341"/>
              <a:ext cx="60055" cy="55864"/>
            </a:xfrm>
            <a:custGeom>
              <a:avLst/>
              <a:gdLst>
                <a:gd name="T0" fmla="*/ 16477 w 87"/>
                <a:gd name="T1" fmla="*/ 15679 h 81"/>
                <a:gd name="T2" fmla="*/ 16477 w 87"/>
                <a:gd name="T3" fmla="*/ 15679 h 81"/>
                <a:gd name="T4" fmla="*/ 16477 w 87"/>
                <a:gd name="T5" fmla="*/ 12543 h 81"/>
                <a:gd name="T6" fmla="*/ 13339 w 87"/>
                <a:gd name="T7" fmla="*/ 9407 h 81"/>
                <a:gd name="T8" fmla="*/ 13339 w 87"/>
                <a:gd name="T9" fmla="*/ 6272 h 81"/>
                <a:gd name="T10" fmla="*/ 6277 w 87"/>
                <a:gd name="T11" fmla="*/ 0 h 81"/>
                <a:gd name="T12" fmla="*/ 0 w 87"/>
                <a:gd name="T13" fmla="*/ 0 h 81"/>
                <a:gd name="T14" fmla="*/ 3139 w 87"/>
                <a:gd name="T15" fmla="*/ 9407 h 81"/>
                <a:gd name="T16" fmla="*/ 6277 w 87"/>
                <a:gd name="T17" fmla="*/ 9407 h 81"/>
                <a:gd name="T18" fmla="*/ 13339 w 87"/>
                <a:gd name="T19" fmla="*/ 12543 h 81"/>
                <a:gd name="T20" fmla="*/ 13339 w 87"/>
                <a:gd name="T21" fmla="*/ 15679 h 81"/>
                <a:gd name="T22" fmla="*/ 16477 w 87"/>
                <a:gd name="T23" fmla="*/ 15679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81"/>
                <a:gd name="T38" fmla="*/ 87 w 87"/>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81">
                  <a:moveTo>
                    <a:pt x="87" y="81"/>
                  </a:moveTo>
                  <a:lnTo>
                    <a:pt x="87" y="81"/>
                  </a:lnTo>
                  <a:lnTo>
                    <a:pt x="87" y="65"/>
                  </a:lnTo>
                  <a:lnTo>
                    <a:pt x="70" y="48"/>
                  </a:lnTo>
                  <a:lnTo>
                    <a:pt x="70" y="33"/>
                  </a:lnTo>
                  <a:lnTo>
                    <a:pt x="35" y="0"/>
                  </a:lnTo>
                  <a:lnTo>
                    <a:pt x="0" y="0"/>
                  </a:lnTo>
                  <a:lnTo>
                    <a:pt x="18" y="48"/>
                  </a:lnTo>
                  <a:lnTo>
                    <a:pt x="35" y="48"/>
                  </a:lnTo>
                  <a:lnTo>
                    <a:pt x="70" y="65"/>
                  </a:lnTo>
                  <a:lnTo>
                    <a:pt x="70" y="81"/>
                  </a:lnTo>
                  <a:lnTo>
                    <a:pt x="87" y="81"/>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94" name="Freeform 196">
              <a:extLst>
                <a:ext uri="{FF2B5EF4-FFF2-40B4-BE49-F238E27FC236}">
                  <a16:creationId xmlns:a16="http://schemas.microsoft.com/office/drawing/2014/main" id="{22AA2C05-29C5-42D6-BB86-DC1139C60225}"/>
                </a:ext>
              </a:extLst>
            </p:cNvPr>
            <p:cNvSpPr>
              <a:spLocks/>
            </p:cNvSpPr>
            <p:nvPr/>
          </p:nvSpPr>
          <p:spPr bwMode="auto">
            <a:xfrm>
              <a:off x="8914626" y="8721169"/>
              <a:ext cx="110331" cy="78208"/>
            </a:xfrm>
            <a:custGeom>
              <a:avLst/>
              <a:gdLst>
                <a:gd name="T0" fmla="*/ 10385 w 157"/>
                <a:gd name="T1" fmla="*/ 19222 h 111"/>
                <a:gd name="T2" fmla="*/ 10385 w 157"/>
                <a:gd name="T3" fmla="*/ 19222 h 111"/>
                <a:gd name="T4" fmla="*/ 17574 w 157"/>
                <a:gd name="T5" fmla="*/ 16018 h 111"/>
                <a:gd name="T6" fmla="*/ 20769 w 157"/>
                <a:gd name="T7" fmla="*/ 16018 h 111"/>
                <a:gd name="T8" fmla="*/ 17574 w 157"/>
                <a:gd name="T9" fmla="*/ 19222 h 111"/>
                <a:gd name="T10" fmla="*/ 24763 w 157"/>
                <a:gd name="T11" fmla="*/ 22425 h 111"/>
                <a:gd name="T12" fmla="*/ 20769 w 157"/>
                <a:gd name="T13" fmla="*/ 19222 h 111"/>
                <a:gd name="T14" fmla="*/ 24763 w 157"/>
                <a:gd name="T15" fmla="*/ 19222 h 111"/>
                <a:gd name="T16" fmla="*/ 24763 w 157"/>
                <a:gd name="T17" fmla="*/ 12814 h 111"/>
                <a:gd name="T18" fmla="*/ 31952 w 157"/>
                <a:gd name="T19" fmla="*/ 9611 h 111"/>
                <a:gd name="T20" fmla="*/ 24763 w 157"/>
                <a:gd name="T21" fmla="*/ 6407 h 111"/>
                <a:gd name="T22" fmla="*/ 20769 w 157"/>
                <a:gd name="T23" fmla="*/ 0 h 111"/>
                <a:gd name="T24" fmla="*/ 17574 w 157"/>
                <a:gd name="T25" fmla="*/ 3204 h 111"/>
                <a:gd name="T26" fmla="*/ 14379 w 157"/>
                <a:gd name="T27" fmla="*/ 3204 h 111"/>
                <a:gd name="T28" fmla="*/ 10385 w 157"/>
                <a:gd name="T29" fmla="*/ 0 h 111"/>
                <a:gd name="T30" fmla="*/ 7189 w 157"/>
                <a:gd name="T31" fmla="*/ 0 h 111"/>
                <a:gd name="T32" fmla="*/ 10385 w 157"/>
                <a:gd name="T33" fmla="*/ 3204 h 111"/>
                <a:gd name="T34" fmla="*/ 3994 w 157"/>
                <a:gd name="T35" fmla="*/ 3204 h 111"/>
                <a:gd name="T36" fmla="*/ 0 w 157"/>
                <a:gd name="T37" fmla="*/ 3204 h 111"/>
                <a:gd name="T38" fmla="*/ 7189 w 157"/>
                <a:gd name="T39" fmla="*/ 9611 h 111"/>
                <a:gd name="T40" fmla="*/ 7189 w 157"/>
                <a:gd name="T41" fmla="*/ 12814 h 111"/>
                <a:gd name="T42" fmla="*/ 10385 w 157"/>
                <a:gd name="T43" fmla="*/ 16018 h 111"/>
                <a:gd name="T44" fmla="*/ 10385 w 157"/>
                <a:gd name="T45" fmla="*/ 19222 h 1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7"/>
                <a:gd name="T70" fmla="*/ 0 h 111"/>
                <a:gd name="T71" fmla="*/ 157 w 157"/>
                <a:gd name="T72" fmla="*/ 111 h 1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7" h="111">
                  <a:moveTo>
                    <a:pt x="52" y="96"/>
                  </a:moveTo>
                  <a:lnTo>
                    <a:pt x="52" y="96"/>
                  </a:lnTo>
                  <a:lnTo>
                    <a:pt x="86" y="80"/>
                  </a:lnTo>
                  <a:lnTo>
                    <a:pt x="104" y="80"/>
                  </a:lnTo>
                  <a:lnTo>
                    <a:pt x="86" y="96"/>
                  </a:lnTo>
                  <a:lnTo>
                    <a:pt x="121" y="111"/>
                  </a:lnTo>
                  <a:lnTo>
                    <a:pt x="104" y="96"/>
                  </a:lnTo>
                  <a:lnTo>
                    <a:pt x="121" y="96"/>
                  </a:lnTo>
                  <a:lnTo>
                    <a:pt x="121" y="63"/>
                  </a:lnTo>
                  <a:lnTo>
                    <a:pt x="157" y="48"/>
                  </a:lnTo>
                  <a:lnTo>
                    <a:pt x="121" y="32"/>
                  </a:lnTo>
                  <a:lnTo>
                    <a:pt x="104" y="0"/>
                  </a:lnTo>
                  <a:lnTo>
                    <a:pt x="86" y="15"/>
                  </a:lnTo>
                  <a:lnTo>
                    <a:pt x="69" y="15"/>
                  </a:lnTo>
                  <a:lnTo>
                    <a:pt x="52" y="0"/>
                  </a:lnTo>
                  <a:lnTo>
                    <a:pt x="35" y="0"/>
                  </a:lnTo>
                  <a:lnTo>
                    <a:pt x="52" y="15"/>
                  </a:lnTo>
                  <a:lnTo>
                    <a:pt x="17" y="15"/>
                  </a:lnTo>
                  <a:lnTo>
                    <a:pt x="0" y="15"/>
                  </a:lnTo>
                  <a:lnTo>
                    <a:pt x="35" y="48"/>
                  </a:lnTo>
                  <a:lnTo>
                    <a:pt x="35" y="63"/>
                  </a:lnTo>
                  <a:lnTo>
                    <a:pt x="52" y="80"/>
                  </a:lnTo>
                  <a:lnTo>
                    <a:pt x="52" y="96"/>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95" name="Freeform 197">
              <a:extLst>
                <a:ext uri="{FF2B5EF4-FFF2-40B4-BE49-F238E27FC236}">
                  <a16:creationId xmlns:a16="http://schemas.microsoft.com/office/drawing/2014/main" id="{E0F1DC4C-C632-4F01-9D78-D310D1E7214F}"/>
                </a:ext>
              </a:extLst>
            </p:cNvPr>
            <p:cNvSpPr>
              <a:spLocks/>
            </p:cNvSpPr>
            <p:nvPr/>
          </p:nvSpPr>
          <p:spPr bwMode="auto">
            <a:xfrm>
              <a:off x="8913230" y="8989313"/>
              <a:ext cx="36311" cy="22344"/>
            </a:xfrm>
            <a:custGeom>
              <a:avLst/>
              <a:gdLst>
                <a:gd name="T0" fmla="*/ 0 w 52"/>
                <a:gd name="T1" fmla="*/ 3079 h 33"/>
                <a:gd name="T2" fmla="*/ 0 w 52"/>
                <a:gd name="T3" fmla="*/ 3079 h 33"/>
                <a:gd name="T4" fmla="*/ 3969 w 52"/>
                <a:gd name="T5" fmla="*/ 0 h 33"/>
                <a:gd name="T6" fmla="*/ 10319 w 52"/>
                <a:gd name="T7" fmla="*/ 3079 h 33"/>
                <a:gd name="T8" fmla="*/ 3969 w 52"/>
                <a:gd name="T9" fmla="*/ 6158 h 33"/>
                <a:gd name="T10" fmla="*/ 0 w 52"/>
                <a:gd name="T11" fmla="*/ 3079 h 33"/>
                <a:gd name="T12" fmla="*/ 0 60000 65536"/>
                <a:gd name="T13" fmla="*/ 0 60000 65536"/>
                <a:gd name="T14" fmla="*/ 0 60000 65536"/>
                <a:gd name="T15" fmla="*/ 0 60000 65536"/>
                <a:gd name="T16" fmla="*/ 0 60000 65536"/>
                <a:gd name="T17" fmla="*/ 0 60000 65536"/>
                <a:gd name="T18" fmla="*/ 0 w 52"/>
                <a:gd name="T19" fmla="*/ 0 h 33"/>
                <a:gd name="T20" fmla="*/ 52 w 52"/>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52" h="33">
                  <a:moveTo>
                    <a:pt x="0" y="16"/>
                  </a:moveTo>
                  <a:lnTo>
                    <a:pt x="0" y="16"/>
                  </a:lnTo>
                  <a:lnTo>
                    <a:pt x="17" y="0"/>
                  </a:lnTo>
                  <a:lnTo>
                    <a:pt x="52" y="16"/>
                  </a:lnTo>
                  <a:lnTo>
                    <a:pt x="17" y="33"/>
                  </a:lnTo>
                  <a:lnTo>
                    <a:pt x="0" y="16"/>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96" name="Freeform 198">
              <a:extLst>
                <a:ext uri="{FF2B5EF4-FFF2-40B4-BE49-F238E27FC236}">
                  <a16:creationId xmlns:a16="http://schemas.microsoft.com/office/drawing/2014/main" id="{4EB65673-5802-44EB-937E-2632A231CEFF}"/>
                </a:ext>
              </a:extLst>
            </p:cNvPr>
            <p:cNvSpPr>
              <a:spLocks/>
            </p:cNvSpPr>
            <p:nvPr/>
          </p:nvSpPr>
          <p:spPr bwMode="auto">
            <a:xfrm>
              <a:off x="8721896" y="8933449"/>
              <a:ext cx="421767" cy="357524"/>
            </a:xfrm>
            <a:custGeom>
              <a:avLst/>
              <a:gdLst>
                <a:gd name="T0" fmla="*/ 99219 w 604"/>
                <a:gd name="T1" fmla="*/ 82550 h 512"/>
                <a:gd name="T2" fmla="*/ 99219 w 604"/>
                <a:gd name="T3" fmla="*/ 82550 h 512"/>
                <a:gd name="T4" fmla="*/ 103188 w 604"/>
                <a:gd name="T5" fmla="*/ 79375 h 512"/>
                <a:gd name="T6" fmla="*/ 106363 w 604"/>
                <a:gd name="T7" fmla="*/ 76200 h 512"/>
                <a:gd name="T8" fmla="*/ 109538 w 604"/>
                <a:gd name="T9" fmla="*/ 73025 h 512"/>
                <a:gd name="T10" fmla="*/ 113506 w 604"/>
                <a:gd name="T11" fmla="*/ 69850 h 512"/>
                <a:gd name="T12" fmla="*/ 116681 w 604"/>
                <a:gd name="T13" fmla="*/ 66675 h 512"/>
                <a:gd name="T14" fmla="*/ 119856 w 604"/>
                <a:gd name="T15" fmla="*/ 66675 h 512"/>
                <a:gd name="T16" fmla="*/ 119856 w 604"/>
                <a:gd name="T17" fmla="*/ 63500 h 512"/>
                <a:gd name="T18" fmla="*/ 119856 w 604"/>
                <a:gd name="T19" fmla="*/ 60325 h 512"/>
                <a:gd name="T20" fmla="*/ 119856 w 604"/>
                <a:gd name="T21" fmla="*/ 57150 h 512"/>
                <a:gd name="T22" fmla="*/ 116681 w 604"/>
                <a:gd name="T23" fmla="*/ 53975 h 512"/>
                <a:gd name="T24" fmla="*/ 113506 w 604"/>
                <a:gd name="T25" fmla="*/ 50800 h 512"/>
                <a:gd name="T26" fmla="*/ 109538 w 604"/>
                <a:gd name="T27" fmla="*/ 50800 h 512"/>
                <a:gd name="T28" fmla="*/ 106363 w 604"/>
                <a:gd name="T29" fmla="*/ 50800 h 512"/>
                <a:gd name="T30" fmla="*/ 106363 w 604"/>
                <a:gd name="T31" fmla="*/ 53975 h 512"/>
                <a:gd name="T32" fmla="*/ 103188 w 604"/>
                <a:gd name="T33" fmla="*/ 53975 h 512"/>
                <a:gd name="T34" fmla="*/ 99219 w 604"/>
                <a:gd name="T35" fmla="*/ 53975 h 512"/>
                <a:gd name="T36" fmla="*/ 95250 w 604"/>
                <a:gd name="T37" fmla="*/ 53975 h 512"/>
                <a:gd name="T38" fmla="*/ 92075 w 604"/>
                <a:gd name="T39" fmla="*/ 53975 h 512"/>
                <a:gd name="T40" fmla="*/ 88900 w 604"/>
                <a:gd name="T41" fmla="*/ 53975 h 512"/>
                <a:gd name="T42" fmla="*/ 84931 w 604"/>
                <a:gd name="T43" fmla="*/ 50800 h 512"/>
                <a:gd name="T44" fmla="*/ 88900 w 604"/>
                <a:gd name="T45" fmla="*/ 47625 h 512"/>
                <a:gd name="T46" fmla="*/ 84931 w 604"/>
                <a:gd name="T47" fmla="*/ 41275 h 512"/>
                <a:gd name="T48" fmla="*/ 84931 w 604"/>
                <a:gd name="T49" fmla="*/ 31750 h 512"/>
                <a:gd name="T50" fmla="*/ 75406 w 604"/>
                <a:gd name="T51" fmla="*/ 22225 h 512"/>
                <a:gd name="T52" fmla="*/ 65087 w 604"/>
                <a:gd name="T53" fmla="*/ 19050 h 512"/>
                <a:gd name="T54" fmla="*/ 58738 w 604"/>
                <a:gd name="T55" fmla="*/ 22225 h 512"/>
                <a:gd name="T56" fmla="*/ 54769 w 604"/>
                <a:gd name="T57" fmla="*/ 19050 h 512"/>
                <a:gd name="T58" fmla="*/ 47625 w 604"/>
                <a:gd name="T59" fmla="*/ 15875 h 512"/>
                <a:gd name="T60" fmla="*/ 47625 w 604"/>
                <a:gd name="T61" fmla="*/ 12700 h 512"/>
                <a:gd name="T62" fmla="*/ 44450 w 604"/>
                <a:gd name="T63" fmla="*/ 9525 h 512"/>
                <a:gd name="T64" fmla="*/ 34131 w 604"/>
                <a:gd name="T65" fmla="*/ 3175 h 512"/>
                <a:gd name="T66" fmla="*/ 23812 w 604"/>
                <a:gd name="T67" fmla="*/ 0 h 512"/>
                <a:gd name="T68" fmla="*/ 14288 w 604"/>
                <a:gd name="T69" fmla="*/ 6350 h 512"/>
                <a:gd name="T70" fmla="*/ 16669 w 604"/>
                <a:gd name="T71" fmla="*/ 9525 h 512"/>
                <a:gd name="T72" fmla="*/ 14288 w 604"/>
                <a:gd name="T73" fmla="*/ 15875 h 512"/>
                <a:gd name="T74" fmla="*/ 9525 w 604"/>
                <a:gd name="T75" fmla="*/ 15875 h 512"/>
                <a:gd name="T76" fmla="*/ 7144 w 604"/>
                <a:gd name="T77" fmla="*/ 19050 h 512"/>
                <a:gd name="T78" fmla="*/ 0 w 604"/>
                <a:gd name="T79" fmla="*/ 19050 h 512"/>
                <a:gd name="T80" fmla="*/ 0 w 604"/>
                <a:gd name="T81" fmla="*/ 25400 h 512"/>
                <a:gd name="T82" fmla="*/ 3969 w 604"/>
                <a:gd name="T83" fmla="*/ 25400 h 512"/>
                <a:gd name="T84" fmla="*/ 16669 w 604"/>
                <a:gd name="T85" fmla="*/ 44450 h 512"/>
                <a:gd name="T86" fmla="*/ 19844 w 604"/>
                <a:gd name="T87" fmla="*/ 47625 h 512"/>
                <a:gd name="T88" fmla="*/ 23812 w 604"/>
                <a:gd name="T89" fmla="*/ 53975 h 512"/>
                <a:gd name="T90" fmla="*/ 23812 w 604"/>
                <a:gd name="T91" fmla="*/ 63500 h 512"/>
                <a:gd name="T92" fmla="*/ 34131 w 604"/>
                <a:gd name="T93" fmla="*/ 69850 h 512"/>
                <a:gd name="T94" fmla="*/ 40481 w 604"/>
                <a:gd name="T95" fmla="*/ 85725 h 512"/>
                <a:gd name="T96" fmla="*/ 44450 w 604"/>
                <a:gd name="T97" fmla="*/ 88900 h 512"/>
                <a:gd name="T98" fmla="*/ 47625 w 604"/>
                <a:gd name="T99" fmla="*/ 85725 h 512"/>
                <a:gd name="T100" fmla="*/ 58738 w 604"/>
                <a:gd name="T101" fmla="*/ 94456 h 512"/>
                <a:gd name="T102" fmla="*/ 61119 w 604"/>
                <a:gd name="T103" fmla="*/ 101600 h 512"/>
                <a:gd name="T104" fmla="*/ 84931 w 604"/>
                <a:gd name="T105" fmla="*/ 85725 h 512"/>
                <a:gd name="T106" fmla="*/ 99219 w 604"/>
                <a:gd name="T107" fmla="*/ 82550 h 5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4"/>
                <a:gd name="T163" fmla="*/ 0 h 512"/>
                <a:gd name="T164" fmla="*/ 604 w 604"/>
                <a:gd name="T165" fmla="*/ 512 h 5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4" h="512">
                  <a:moveTo>
                    <a:pt x="501" y="416"/>
                  </a:moveTo>
                  <a:lnTo>
                    <a:pt x="501" y="416"/>
                  </a:lnTo>
                  <a:lnTo>
                    <a:pt x="518" y="401"/>
                  </a:lnTo>
                  <a:lnTo>
                    <a:pt x="535" y="384"/>
                  </a:lnTo>
                  <a:lnTo>
                    <a:pt x="552" y="368"/>
                  </a:lnTo>
                  <a:lnTo>
                    <a:pt x="570" y="353"/>
                  </a:lnTo>
                  <a:lnTo>
                    <a:pt x="587" y="336"/>
                  </a:lnTo>
                  <a:lnTo>
                    <a:pt x="604" y="336"/>
                  </a:lnTo>
                  <a:lnTo>
                    <a:pt x="604" y="320"/>
                  </a:lnTo>
                  <a:lnTo>
                    <a:pt x="604" y="305"/>
                  </a:lnTo>
                  <a:lnTo>
                    <a:pt x="604" y="288"/>
                  </a:lnTo>
                  <a:lnTo>
                    <a:pt x="587" y="272"/>
                  </a:lnTo>
                  <a:lnTo>
                    <a:pt x="570" y="257"/>
                  </a:lnTo>
                  <a:lnTo>
                    <a:pt x="552" y="257"/>
                  </a:lnTo>
                  <a:lnTo>
                    <a:pt x="535" y="257"/>
                  </a:lnTo>
                  <a:lnTo>
                    <a:pt x="535" y="272"/>
                  </a:lnTo>
                  <a:lnTo>
                    <a:pt x="518" y="272"/>
                  </a:lnTo>
                  <a:lnTo>
                    <a:pt x="501" y="272"/>
                  </a:lnTo>
                  <a:lnTo>
                    <a:pt x="483" y="272"/>
                  </a:lnTo>
                  <a:lnTo>
                    <a:pt x="466" y="272"/>
                  </a:lnTo>
                  <a:lnTo>
                    <a:pt x="449" y="272"/>
                  </a:lnTo>
                  <a:lnTo>
                    <a:pt x="431" y="257"/>
                  </a:lnTo>
                  <a:lnTo>
                    <a:pt x="449" y="240"/>
                  </a:lnTo>
                  <a:lnTo>
                    <a:pt x="431" y="209"/>
                  </a:lnTo>
                  <a:lnTo>
                    <a:pt x="431" y="161"/>
                  </a:lnTo>
                  <a:lnTo>
                    <a:pt x="380" y="113"/>
                  </a:lnTo>
                  <a:lnTo>
                    <a:pt x="328" y="96"/>
                  </a:lnTo>
                  <a:lnTo>
                    <a:pt x="293" y="113"/>
                  </a:lnTo>
                  <a:lnTo>
                    <a:pt x="276" y="96"/>
                  </a:lnTo>
                  <a:lnTo>
                    <a:pt x="241" y="80"/>
                  </a:lnTo>
                  <a:lnTo>
                    <a:pt x="241" y="65"/>
                  </a:lnTo>
                  <a:lnTo>
                    <a:pt x="224" y="48"/>
                  </a:lnTo>
                  <a:lnTo>
                    <a:pt x="172" y="17"/>
                  </a:lnTo>
                  <a:lnTo>
                    <a:pt x="120" y="0"/>
                  </a:lnTo>
                  <a:lnTo>
                    <a:pt x="69" y="32"/>
                  </a:lnTo>
                  <a:lnTo>
                    <a:pt x="86" y="48"/>
                  </a:lnTo>
                  <a:lnTo>
                    <a:pt x="69" y="80"/>
                  </a:lnTo>
                  <a:lnTo>
                    <a:pt x="51" y="80"/>
                  </a:lnTo>
                  <a:lnTo>
                    <a:pt x="34" y="96"/>
                  </a:lnTo>
                  <a:lnTo>
                    <a:pt x="0" y="96"/>
                  </a:lnTo>
                  <a:lnTo>
                    <a:pt x="0" y="128"/>
                  </a:lnTo>
                  <a:lnTo>
                    <a:pt x="17" y="128"/>
                  </a:lnTo>
                  <a:lnTo>
                    <a:pt x="86" y="224"/>
                  </a:lnTo>
                  <a:lnTo>
                    <a:pt x="103" y="240"/>
                  </a:lnTo>
                  <a:lnTo>
                    <a:pt x="120" y="272"/>
                  </a:lnTo>
                  <a:lnTo>
                    <a:pt x="120" y="320"/>
                  </a:lnTo>
                  <a:lnTo>
                    <a:pt x="172" y="353"/>
                  </a:lnTo>
                  <a:lnTo>
                    <a:pt x="207" y="432"/>
                  </a:lnTo>
                  <a:lnTo>
                    <a:pt x="224" y="449"/>
                  </a:lnTo>
                  <a:lnTo>
                    <a:pt x="241" y="432"/>
                  </a:lnTo>
                  <a:lnTo>
                    <a:pt x="293" y="479"/>
                  </a:lnTo>
                  <a:lnTo>
                    <a:pt x="311" y="512"/>
                  </a:lnTo>
                  <a:lnTo>
                    <a:pt x="431" y="432"/>
                  </a:lnTo>
                  <a:lnTo>
                    <a:pt x="501" y="416"/>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97" name="Freeform 199">
              <a:extLst>
                <a:ext uri="{FF2B5EF4-FFF2-40B4-BE49-F238E27FC236}">
                  <a16:creationId xmlns:a16="http://schemas.microsoft.com/office/drawing/2014/main" id="{B315C3B8-52B4-45A3-B3AD-18F8034BD0A2}"/>
                </a:ext>
              </a:extLst>
            </p:cNvPr>
            <p:cNvSpPr>
              <a:spLocks/>
            </p:cNvSpPr>
            <p:nvPr/>
          </p:nvSpPr>
          <p:spPr bwMode="auto">
            <a:xfrm>
              <a:off x="9023558" y="9067521"/>
              <a:ext cx="23743" cy="33519"/>
            </a:xfrm>
            <a:custGeom>
              <a:avLst/>
              <a:gdLst>
                <a:gd name="T0" fmla="*/ 3084 w 35"/>
                <a:gd name="T1" fmla="*/ 9525 h 48"/>
                <a:gd name="T2" fmla="*/ 3084 w 35"/>
                <a:gd name="T3" fmla="*/ 9525 h 48"/>
                <a:gd name="T4" fmla="*/ 0 w 35"/>
                <a:gd name="T5" fmla="*/ 3969 h 48"/>
                <a:gd name="T6" fmla="*/ 3084 w 35"/>
                <a:gd name="T7" fmla="*/ 0 h 48"/>
                <a:gd name="T8" fmla="*/ 6169 w 35"/>
                <a:gd name="T9" fmla="*/ 0 h 48"/>
                <a:gd name="T10" fmla="*/ 3084 w 35"/>
                <a:gd name="T11" fmla="*/ 9525 h 48"/>
                <a:gd name="T12" fmla="*/ 0 60000 65536"/>
                <a:gd name="T13" fmla="*/ 0 60000 65536"/>
                <a:gd name="T14" fmla="*/ 0 60000 65536"/>
                <a:gd name="T15" fmla="*/ 0 60000 65536"/>
                <a:gd name="T16" fmla="*/ 0 60000 65536"/>
                <a:gd name="T17" fmla="*/ 0 60000 65536"/>
                <a:gd name="T18" fmla="*/ 0 w 35"/>
                <a:gd name="T19" fmla="*/ 0 h 48"/>
                <a:gd name="T20" fmla="*/ 35 w 35"/>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35" h="48">
                  <a:moveTo>
                    <a:pt x="18" y="48"/>
                  </a:moveTo>
                  <a:lnTo>
                    <a:pt x="18" y="48"/>
                  </a:lnTo>
                  <a:lnTo>
                    <a:pt x="0" y="17"/>
                  </a:lnTo>
                  <a:lnTo>
                    <a:pt x="18" y="0"/>
                  </a:lnTo>
                  <a:lnTo>
                    <a:pt x="35" y="0"/>
                  </a:lnTo>
                  <a:lnTo>
                    <a:pt x="18" y="4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98" name="Freeform 200">
              <a:extLst>
                <a:ext uri="{FF2B5EF4-FFF2-40B4-BE49-F238E27FC236}">
                  <a16:creationId xmlns:a16="http://schemas.microsoft.com/office/drawing/2014/main" id="{97BFBC2B-780B-4305-82AF-88AD3A7FA207}"/>
                </a:ext>
              </a:extLst>
            </p:cNvPr>
            <p:cNvSpPr>
              <a:spLocks/>
            </p:cNvSpPr>
            <p:nvPr/>
          </p:nvSpPr>
          <p:spPr bwMode="auto">
            <a:xfrm>
              <a:off x="9071042" y="9089867"/>
              <a:ext cx="132675" cy="145244"/>
            </a:xfrm>
            <a:custGeom>
              <a:avLst/>
              <a:gdLst>
                <a:gd name="T0" fmla="*/ 0 w 190"/>
                <a:gd name="T1" fmla="*/ 41275 h 208"/>
                <a:gd name="T2" fmla="*/ 0 w 190"/>
                <a:gd name="T3" fmla="*/ 41275 h 208"/>
                <a:gd name="T4" fmla="*/ 9525 w 190"/>
                <a:gd name="T5" fmla="*/ 41275 h 208"/>
                <a:gd name="T6" fmla="*/ 14288 w 190"/>
                <a:gd name="T7" fmla="*/ 38100 h 208"/>
                <a:gd name="T8" fmla="*/ 17463 w 190"/>
                <a:gd name="T9" fmla="*/ 35719 h 208"/>
                <a:gd name="T10" fmla="*/ 23813 w 190"/>
                <a:gd name="T11" fmla="*/ 31750 h 208"/>
                <a:gd name="T12" fmla="*/ 27781 w 190"/>
                <a:gd name="T13" fmla="*/ 28575 h 208"/>
                <a:gd name="T14" fmla="*/ 27781 w 190"/>
                <a:gd name="T15" fmla="*/ 26194 h 208"/>
                <a:gd name="T16" fmla="*/ 34131 w 190"/>
                <a:gd name="T17" fmla="*/ 16669 h 208"/>
                <a:gd name="T18" fmla="*/ 38100 w 190"/>
                <a:gd name="T19" fmla="*/ 12700 h 208"/>
                <a:gd name="T20" fmla="*/ 30956 w 190"/>
                <a:gd name="T21" fmla="*/ 7144 h 208"/>
                <a:gd name="T22" fmla="*/ 23813 w 190"/>
                <a:gd name="T23" fmla="*/ 3175 h 208"/>
                <a:gd name="T24" fmla="*/ 19844 w 190"/>
                <a:gd name="T25" fmla="*/ 0 h 208"/>
                <a:gd name="T26" fmla="*/ 14288 w 190"/>
                <a:gd name="T27" fmla="*/ 7144 h 208"/>
                <a:gd name="T28" fmla="*/ 17463 w 190"/>
                <a:gd name="T29" fmla="*/ 9525 h 208"/>
                <a:gd name="T30" fmla="*/ 19844 w 190"/>
                <a:gd name="T31" fmla="*/ 12700 h 208"/>
                <a:gd name="T32" fmla="*/ 19844 w 190"/>
                <a:gd name="T33" fmla="*/ 16669 h 208"/>
                <a:gd name="T34" fmla="*/ 19844 w 190"/>
                <a:gd name="T35" fmla="*/ 19050 h 208"/>
                <a:gd name="T36" fmla="*/ 19844 w 190"/>
                <a:gd name="T37" fmla="*/ 22225 h 208"/>
                <a:gd name="T38" fmla="*/ 17463 w 190"/>
                <a:gd name="T39" fmla="*/ 22225 h 208"/>
                <a:gd name="T40" fmla="*/ 14288 w 190"/>
                <a:gd name="T41" fmla="*/ 26194 h 208"/>
                <a:gd name="T42" fmla="*/ 9525 w 190"/>
                <a:gd name="T43" fmla="*/ 28575 h 208"/>
                <a:gd name="T44" fmla="*/ 7144 w 190"/>
                <a:gd name="T45" fmla="*/ 31750 h 208"/>
                <a:gd name="T46" fmla="*/ 3969 w 190"/>
                <a:gd name="T47" fmla="*/ 35719 h 208"/>
                <a:gd name="T48" fmla="*/ 0 w 190"/>
                <a:gd name="T49" fmla="*/ 38100 h 208"/>
                <a:gd name="T50" fmla="*/ 0 w 190"/>
                <a:gd name="T51" fmla="*/ 41275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0"/>
                <a:gd name="T79" fmla="*/ 0 h 208"/>
                <a:gd name="T80" fmla="*/ 190 w 190"/>
                <a:gd name="T81" fmla="*/ 208 h 2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0" h="208">
                  <a:moveTo>
                    <a:pt x="0" y="208"/>
                  </a:moveTo>
                  <a:lnTo>
                    <a:pt x="0" y="208"/>
                  </a:lnTo>
                  <a:lnTo>
                    <a:pt x="51" y="208"/>
                  </a:lnTo>
                  <a:lnTo>
                    <a:pt x="69" y="192"/>
                  </a:lnTo>
                  <a:lnTo>
                    <a:pt x="86" y="177"/>
                  </a:lnTo>
                  <a:lnTo>
                    <a:pt x="121" y="160"/>
                  </a:lnTo>
                  <a:lnTo>
                    <a:pt x="138" y="144"/>
                  </a:lnTo>
                  <a:lnTo>
                    <a:pt x="138" y="129"/>
                  </a:lnTo>
                  <a:lnTo>
                    <a:pt x="172" y="81"/>
                  </a:lnTo>
                  <a:lnTo>
                    <a:pt x="190" y="64"/>
                  </a:lnTo>
                  <a:lnTo>
                    <a:pt x="155" y="33"/>
                  </a:lnTo>
                  <a:lnTo>
                    <a:pt x="121" y="16"/>
                  </a:lnTo>
                  <a:lnTo>
                    <a:pt x="103" y="0"/>
                  </a:lnTo>
                  <a:lnTo>
                    <a:pt x="69" y="33"/>
                  </a:lnTo>
                  <a:lnTo>
                    <a:pt x="86" y="48"/>
                  </a:lnTo>
                  <a:lnTo>
                    <a:pt x="103" y="64"/>
                  </a:lnTo>
                  <a:lnTo>
                    <a:pt x="103" y="81"/>
                  </a:lnTo>
                  <a:lnTo>
                    <a:pt x="103" y="96"/>
                  </a:lnTo>
                  <a:lnTo>
                    <a:pt x="103" y="112"/>
                  </a:lnTo>
                  <a:lnTo>
                    <a:pt x="86" y="112"/>
                  </a:lnTo>
                  <a:lnTo>
                    <a:pt x="69" y="129"/>
                  </a:lnTo>
                  <a:lnTo>
                    <a:pt x="51" y="144"/>
                  </a:lnTo>
                  <a:lnTo>
                    <a:pt x="34" y="160"/>
                  </a:lnTo>
                  <a:lnTo>
                    <a:pt x="17" y="177"/>
                  </a:lnTo>
                  <a:lnTo>
                    <a:pt x="0" y="192"/>
                  </a:lnTo>
                  <a:lnTo>
                    <a:pt x="0" y="208"/>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499" name="Freeform 201">
              <a:extLst>
                <a:ext uri="{FF2B5EF4-FFF2-40B4-BE49-F238E27FC236}">
                  <a16:creationId xmlns:a16="http://schemas.microsoft.com/office/drawing/2014/main" id="{AE32167B-81FC-4BA0-9F95-1241E1585387}"/>
                </a:ext>
              </a:extLst>
            </p:cNvPr>
            <p:cNvSpPr>
              <a:spLocks/>
            </p:cNvSpPr>
            <p:nvPr/>
          </p:nvSpPr>
          <p:spPr bwMode="auto">
            <a:xfrm>
              <a:off x="9216286" y="8799378"/>
              <a:ext cx="279316" cy="201107"/>
            </a:xfrm>
            <a:custGeom>
              <a:avLst/>
              <a:gdLst>
                <a:gd name="T0" fmla="*/ 76391 w 399"/>
                <a:gd name="T1" fmla="*/ 9525 h 288"/>
                <a:gd name="T2" fmla="*/ 76391 w 399"/>
                <a:gd name="T3" fmla="*/ 9525 h 288"/>
                <a:gd name="T4" fmla="*/ 73208 w 399"/>
                <a:gd name="T5" fmla="*/ 9525 h 288"/>
                <a:gd name="T6" fmla="*/ 66046 w 399"/>
                <a:gd name="T7" fmla="*/ 13494 h 288"/>
                <a:gd name="T8" fmla="*/ 58885 w 399"/>
                <a:gd name="T9" fmla="*/ 15875 h 288"/>
                <a:gd name="T10" fmla="*/ 58885 w 399"/>
                <a:gd name="T11" fmla="*/ 22225 h 288"/>
                <a:gd name="T12" fmla="*/ 55702 w 399"/>
                <a:gd name="T13" fmla="*/ 28575 h 288"/>
                <a:gd name="T14" fmla="*/ 52519 w 399"/>
                <a:gd name="T15" fmla="*/ 28575 h 288"/>
                <a:gd name="T16" fmla="*/ 52519 w 399"/>
                <a:gd name="T17" fmla="*/ 31750 h 288"/>
                <a:gd name="T18" fmla="*/ 48540 w 399"/>
                <a:gd name="T19" fmla="*/ 34925 h 288"/>
                <a:gd name="T20" fmla="*/ 48540 w 399"/>
                <a:gd name="T21" fmla="*/ 41275 h 288"/>
                <a:gd name="T22" fmla="*/ 35013 w 399"/>
                <a:gd name="T23" fmla="*/ 44450 h 288"/>
                <a:gd name="T24" fmla="*/ 31830 w 399"/>
                <a:gd name="T25" fmla="*/ 47625 h 288"/>
                <a:gd name="T26" fmla="*/ 31830 w 399"/>
                <a:gd name="T27" fmla="*/ 53975 h 288"/>
                <a:gd name="T28" fmla="*/ 11140 w 399"/>
                <a:gd name="T29" fmla="*/ 57150 h 288"/>
                <a:gd name="T30" fmla="*/ 3979 w 399"/>
                <a:gd name="T31" fmla="*/ 53975 h 288"/>
                <a:gd name="T32" fmla="*/ 7162 w 399"/>
                <a:gd name="T33" fmla="*/ 47625 h 288"/>
                <a:gd name="T34" fmla="*/ 7162 w 399"/>
                <a:gd name="T35" fmla="*/ 44450 h 288"/>
                <a:gd name="T36" fmla="*/ 0 w 399"/>
                <a:gd name="T37" fmla="*/ 41275 h 288"/>
                <a:gd name="T38" fmla="*/ 0 w 399"/>
                <a:gd name="T39" fmla="*/ 28575 h 288"/>
                <a:gd name="T40" fmla="*/ 3979 w 399"/>
                <a:gd name="T41" fmla="*/ 22225 h 288"/>
                <a:gd name="T42" fmla="*/ 3979 w 399"/>
                <a:gd name="T43" fmla="*/ 19050 h 288"/>
                <a:gd name="T44" fmla="*/ 14323 w 399"/>
                <a:gd name="T45" fmla="*/ 19050 h 288"/>
                <a:gd name="T46" fmla="*/ 14323 w 399"/>
                <a:gd name="T47" fmla="*/ 15875 h 288"/>
                <a:gd name="T48" fmla="*/ 21485 w 399"/>
                <a:gd name="T49" fmla="*/ 15875 h 288"/>
                <a:gd name="T50" fmla="*/ 24668 w 399"/>
                <a:gd name="T51" fmla="*/ 9525 h 288"/>
                <a:gd name="T52" fmla="*/ 27851 w 399"/>
                <a:gd name="T53" fmla="*/ 9525 h 288"/>
                <a:gd name="T54" fmla="*/ 27851 w 399"/>
                <a:gd name="T55" fmla="*/ 6350 h 288"/>
                <a:gd name="T56" fmla="*/ 42174 w 399"/>
                <a:gd name="T57" fmla="*/ 9525 h 288"/>
                <a:gd name="T58" fmla="*/ 48540 w 399"/>
                <a:gd name="T59" fmla="*/ 9525 h 288"/>
                <a:gd name="T60" fmla="*/ 48540 w 399"/>
                <a:gd name="T61" fmla="*/ 6350 h 288"/>
                <a:gd name="T62" fmla="*/ 52519 w 399"/>
                <a:gd name="T63" fmla="*/ 6350 h 288"/>
                <a:gd name="T64" fmla="*/ 55702 w 399"/>
                <a:gd name="T65" fmla="*/ 0 h 288"/>
                <a:gd name="T66" fmla="*/ 58885 w 399"/>
                <a:gd name="T67" fmla="*/ 3969 h 288"/>
                <a:gd name="T68" fmla="*/ 62863 w 399"/>
                <a:gd name="T69" fmla="*/ 13494 h 288"/>
                <a:gd name="T70" fmla="*/ 69229 w 399"/>
                <a:gd name="T71" fmla="*/ 6350 h 288"/>
                <a:gd name="T72" fmla="*/ 79574 w 399"/>
                <a:gd name="T73" fmla="*/ 9525 h 288"/>
                <a:gd name="T74" fmla="*/ 76391 w 399"/>
                <a:gd name="T75" fmla="*/ 9525 h 2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99"/>
                <a:gd name="T115" fmla="*/ 0 h 288"/>
                <a:gd name="T116" fmla="*/ 399 w 399"/>
                <a:gd name="T117" fmla="*/ 288 h 2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99" h="288">
                  <a:moveTo>
                    <a:pt x="382" y="48"/>
                  </a:moveTo>
                  <a:lnTo>
                    <a:pt x="382" y="48"/>
                  </a:lnTo>
                  <a:lnTo>
                    <a:pt x="365" y="48"/>
                  </a:lnTo>
                  <a:lnTo>
                    <a:pt x="330" y="65"/>
                  </a:lnTo>
                  <a:lnTo>
                    <a:pt x="296" y="80"/>
                  </a:lnTo>
                  <a:lnTo>
                    <a:pt x="296" y="113"/>
                  </a:lnTo>
                  <a:lnTo>
                    <a:pt x="278" y="144"/>
                  </a:lnTo>
                  <a:lnTo>
                    <a:pt x="261" y="144"/>
                  </a:lnTo>
                  <a:lnTo>
                    <a:pt x="261" y="161"/>
                  </a:lnTo>
                  <a:lnTo>
                    <a:pt x="244" y="176"/>
                  </a:lnTo>
                  <a:lnTo>
                    <a:pt x="244" y="209"/>
                  </a:lnTo>
                  <a:lnTo>
                    <a:pt x="175" y="224"/>
                  </a:lnTo>
                  <a:lnTo>
                    <a:pt x="157" y="240"/>
                  </a:lnTo>
                  <a:lnTo>
                    <a:pt x="157" y="272"/>
                  </a:lnTo>
                  <a:lnTo>
                    <a:pt x="54" y="288"/>
                  </a:lnTo>
                  <a:lnTo>
                    <a:pt x="19" y="272"/>
                  </a:lnTo>
                  <a:lnTo>
                    <a:pt x="36" y="240"/>
                  </a:lnTo>
                  <a:lnTo>
                    <a:pt x="36" y="224"/>
                  </a:lnTo>
                  <a:lnTo>
                    <a:pt x="0" y="209"/>
                  </a:lnTo>
                  <a:lnTo>
                    <a:pt x="0" y="144"/>
                  </a:lnTo>
                  <a:lnTo>
                    <a:pt x="19" y="113"/>
                  </a:lnTo>
                  <a:lnTo>
                    <a:pt x="19" y="96"/>
                  </a:lnTo>
                  <a:lnTo>
                    <a:pt x="71" y="96"/>
                  </a:lnTo>
                  <a:lnTo>
                    <a:pt x="71" y="80"/>
                  </a:lnTo>
                  <a:lnTo>
                    <a:pt x="105" y="80"/>
                  </a:lnTo>
                  <a:lnTo>
                    <a:pt x="123" y="48"/>
                  </a:lnTo>
                  <a:lnTo>
                    <a:pt x="140" y="48"/>
                  </a:lnTo>
                  <a:lnTo>
                    <a:pt x="140" y="32"/>
                  </a:lnTo>
                  <a:lnTo>
                    <a:pt x="209" y="48"/>
                  </a:lnTo>
                  <a:lnTo>
                    <a:pt x="244" y="48"/>
                  </a:lnTo>
                  <a:lnTo>
                    <a:pt x="244" y="32"/>
                  </a:lnTo>
                  <a:lnTo>
                    <a:pt x="261" y="32"/>
                  </a:lnTo>
                  <a:lnTo>
                    <a:pt x="278" y="0"/>
                  </a:lnTo>
                  <a:lnTo>
                    <a:pt x="296" y="17"/>
                  </a:lnTo>
                  <a:lnTo>
                    <a:pt x="313" y="65"/>
                  </a:lnTo>
                  <a:lnTo>
                    <a:pt x="347" y="32"/>
                  </a:lnTo>
                  <a:lnTo>
                    <a:pt x="399" y="48"/>
                  </a:lnTo>
                  <a:lnTo>
                    <a:pt x="382" y="48"/>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00" name="Freeform 202">
              <a:extLst>
                <a:ext uri="{FF2B5EF4-FFF2-40B4-BE49-F238E27FC236}">
                  <a16:creationId xmlns:a16="http://schemas.microsoft.com/office/drawing/2014/main" id="{62B2D4C2-FA1E-491D-983A-F8E1AC005CFC}"/>
                </a:ext>
              </a:extLst>
            </p:cNvPr>
            <p:cNvSpPr>
              <a:spLocks/>
            </p:cNvSpPr>
            <p:nvPr/>
          </p:nvSpPr>
          <p:spPr bwMode="auto">
            <a:xfrm>
              <a:off x="8816864" y="8687652"/>
              <a:ext cx="134071" cy="44691"/>
            </a:xfrm>
            <a:custGeom>
              <a:avLst/>
              <a:gdLst>
                <a:gd name="T0" fmla="*/ 10319 w 192"/>
                <a:gd name="T1" fmla="*/ 12902 h 63"/>
                <a:gd name="T2" fmla="*/ 10319 w 192"/>
                <a:gd name="T3" fmla="*/ 12902 h 63"/>
                <a:gd name="T4" fmla="*/ 10319 w 192"/>
                <a:gd name="T5" fmla="*/ 9676 h 63"/>
                <a:gd name="T6" fmla="*/ 10319 w 192"/>
                <a:gd name="T7" fmla="*/ 6451 h 63"/>
                <a:gd name="T8" fmla="*/ 0 w 192"/>
                <a:gd name="T9" fmla="*/ 0 h 63"/>
                <a:gd name="T10" fmla="*/ 17463 w 192"/>
                <a:gd name="T11" fmla="*/ 0 h 63"/>
                <a:gd name="T12" fmla="*/ 23812 w 192"/>
                <a:gd name="T13" fmla="*/ 3225 h 63"/>
                <a:gd name="T14" fmla="*/ 31750 w 192"/>
                <a:gd name="T15" fmla="*/ 3225 h 63"/>
                <a:gd name="T16" fmla="*/ 38100 w 192"/>
                <a:gd name="T17" fmla="*/ 9676 h 63"/>
                <a:gd name="T18" fmla="*/ 34925 w 192"/>
                <a:gd name="T19" fmla="*/ 9676 h 63"/>
                <a:gd name="T20" fmla="*/ 38100 w 192"/>
                <a:gd name="T21" fmla="*/ 12902 h 63"/>
                <a:gd name="T22" fmla="*/ 31750 w 192"/>
                <a:gd name="T23" fmla="*/ 12902 h 63"/>
                <a:gd name="T24" fmla="*/ 27781 w 192"/>
                <a:gd name="T25" fmla="*/ 12902 h 63"/>
                <a:gd name="T26" fmla="*/ 20637 w 192"/>
                <a:gd name="T27" fmla="*/ 12902 h 63"/>
                <a:gd name="T28" fmla="*/ 10319 w 192"/>
                <a:gd name="T29" fmla="*/ 12902 h 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2"/>
                <a:gd name="T46" fmla="*/ 0 h 63"/>
                <a:gd name="T47" fmla="*/ 192 w 192"/>
                <a:gd name="T48" fmla="*/ 63 h 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2" h="63">
                  <a:moveTo>
                    <a:pt x="54" y="63"/>
                  </a:moveTo>
                  <a:lnTo>
                    <a:pt x="54" y="63"/>
                  </a:lnTo>
                  <a:lnTo>
                    <a:pt x="54" y="48"/>
                  </a:lnTo>
                  <a:lnTo>
                    <a:pt x="54" y="32"/>
                  </a:lnTo>
                  <a:lnTo>
                    <a:pt x="0" y="0"/>
                  </a:lnTo>
                  <a:lnTo>
                    <a:pt x="88" y="0"/>
                  </a:lnTo>
                  <a:lnTo>
                    <a:pt x="123" y="15"/>
                  </a:lnTo>
                  <a:lnTo>
                    <a:pt x="157" y="15"/>
                  </a:lnTo>
                  <a:lnTo>
                    <a:pt x="192" y="48"/>
                  </a:lnTo>
                  <a:lnTo>
                    <a:pt x="175" y="48"/>
                  </a:lnTo>
                  <a:lnTo>
                    <a:pt x="192" y="63"/>
                  </a:lnTo>
                  <a:lnTo>
                    <a:pt x="157" y="63"/>
                  </a:lnTo>
                  <a:lnTo>
                    <a:pt x="140" y="63"/>
                  </a:lnTo>
                  <a:lnTo>
                    <a:pt x="105" y="63"/>
                  </a:lnTo>
                  <a:lnTo>
                    <a:pt x="54" y="63"/>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01" name="Freeform 203">
              <a:extLst>
                <a:ext uri="{FF2B5EF4-FFF2-40B4-BE49-F238E27FC236}">
                  <a16:creationId xmlns:a16="http://schemas.microsoft.com/office/drawing/2014/main" id="{BFA6EDA0-059F-4B87-89E3-E45A08E8C304}"/>
                </a:ext>
              </a:extLst>
            </p:cNvPr>
            <p:cNvSpPr>
              <a:spLocks/>
            </p:cNvSpPr>
            <p:nvPr/>
          </p:nvSpPr>
          <p:spPr bwMode="auto">
            <a:xfrm>
              <a:off x="8550119" y="8721170"/>
              <a:ext cx="363111" cy="134071"/>
            </a:xfrm>
            <a:custGeom>
              <a:avLst/>
              <a:gdLst>
                <a:gd name="T0" fmla="*/ 103188 w 520"/>
                <a:gd name="T1" fmla="*/ 12766 h 191"/>
                <a:gd name="T2" fmla="*/ 103188 w 520"/>
                <a:gd name="T3" fmla="*/ 12766 h 191"/>
                <a:gd name="T4" fmla="*/ 99219 w 520"/>
                <a:gd name="T5" fmla="*/ 12766 h 191"/>
                <a:gd name="T6" fmla="*/ 96044 w 520"/>
                <a:gd name="T7" fmla="*/ 3192 h 191"/>
                <a:gd name="T8" fmla="*/ 85725 w 520"/>
                <a:gd name="T9" fmla="*/ 3192 h 191"/>
                <a:gd name="T10" fmla="*/ 75406 w 520"/>
                <a:gd name="T11" fmla="*/ 6383 h 191"/>
                <a:gd name="T12" fmla="*/ 61912 w 520"/>
                <a:gd name="T13" fmla="*/ 6383 h 191"/>
                <a:gd name="T14" fmla="*/ 51594 w 520"/>
                <a:gd name="T15" fmla="*/ 0 h 191"/>
                <a:gd name="T16" fmla="*/ 41275 w 520"/>
                <a:gd name="T17" fmla="*/ 0 h 191"/>
                <a:gd name="T18" fmla="*/ 30956 w 520"/>
                <a:gd name="T19" fmla="*/ 6383 h 191"/>
                <a:gd name="T20" fmla="*/ 23812 w 520"/>
                <a:gd name="T21" fmla="*/ 6383 h 191"/>
                <a:gd name="T22" fmla="*/ 17462 w 520"/>
                <a:gd name="T23" fmla="*/ 6383 h 191"/>
                <a:gd name="T24" fmla="*/ 13494 w 520"/>
                <a:gd name="T25" fmla="*/ 0 h 191"/>
                <a:gd name="T26" fmla="*/ 7144 w 520"/>
                <a:gd name="T27" fmla="*/ 0 h 191"/>
                <a:gd name="T28" fmla="*/ 3175 w 520"/>
                <a:gd name="T29" fmla="*/ 3192 h 191"/>
                <a:gd name="T30" fmla="*/ 0 w 520"/>
                <a:gd name="T31" fmla="*/ 9575 h 191"/>
                <a:gd name="T32" fmla="*/ 3175 w 520"/>
                <a:gd name="T33" fmla="*/ 9575 h 191"/>
                <a:gd name="T34" fmla="*/ 3175 w 520"/>
                <a:gd name="T35" fmla="*/ 12766 h 191"/>
                <a:gd name="T36" fmla="*/ 10319 w 520"/>
                <a:gd name="T37" fmla="*/ 6383 h 191"/>
                <a:gd name="T38" fmla="*/ 17462 w 520"/>
                <a:gd name="T39" fmla="*/ 6383 h 191"/>
                <a:gd name="T40" fmla="*/ 20637 w 520"/>
                <a:gd name="T41" fmla="*/ 9575 h 191"/>
                <a:gd name="T42" fmla="*/ 17462 w 520"/>
                <a:gd name="T43" fmla="*/ 9575 h 191"/>
                <a:gd name="T44" fmla="*/ 17462 w 520"/>
                <a:gd name="T45" fmla="*/ 12766 h 191"/>
                <a:gd name="T46" fmla="*/ 7144 w 520"/>
                <a:gd name="T47" fmla="*/ 12766 h 191"/>
                <a:gd name="T48" fmla="*/ 3175 w 520"/>
                <a:gd name="T49" fmla="*/ 12766 h 191"/>
                <a:gd name="T50" fmla="*/ 3175 w 520"/>
                <a:gd name="T51" fmla="*/ 19150 h 191"/>
                <a:gd name="T52" fmla="*/ 7144 w 520"/>
                <a:gd name="T53" fmla="*/ 15958 h 191"/>
                <a:gd name="T54" fmla="*/ 7144 w 520"/>
                <a:gd name="T55" fmla="*/ 22341 h 191"/>
                <a:gd name="T56" fmla="*/ 3175 w 520"/>
                <a:gd name="T57" fmla="*/ 22341 h 191"/>
                <a:gd name="T58" fmla="*/ 3175 w 520"/>
                <a:gd name="T59" fmla="*/ 25533 h 191"/>
                <a:gd name="T60" fmla="*/ 7144 w 520"/>
                <a:gd name="T61" fmla="*/ 25533 h 191"/>
                <a:gd name="T62" fmla="*/ 7144 w 520"/>
                <a:gd name="T63" fmla="*/ 28725 h 191"/>
                <a:gd name="T64" fmla="*/ 10319 w 520"/>
                <a:gd name="T65" fmla="*/ 31916 h 191"/>
                <a:gd name="T66" fmla="*/ 7144 w 520"/>
                <a:gd name="T67" fmla="*/ 31916 h 191"/>
                <a:gd name="T68" fmla="*/ 13494 w 520"/>
                <a:gd name="T69" fmla="*/ 31916 h 191"/>
                <a:gd name="T70" fmla="*/ 13494 w 520"/>
                <a:gd name="T71" fmla="*/ 35108 h 191"/>
                <a:gd name="T72" fmla="*/ 20637 w 520"/>
                <a:gd name="T73" fmla="*/ 38299 h 191"/>
                <a:gd name="T74" fmla="*/ 27781 w 520"/>
                <a:gd name="T75" fmla="*/ 35108 h 191"/>
                <a:gd name="T76" fmla="*/ 30956 w 520"/>
                <a:gd name="T77" fmla="*/ 35108 h 191"/>
                <a:gd name="T78" fmla="*/ 38100 w 520"/>
                <a:gd name="T79" fmla="*/ 38299 h 191"/>
                <a:gd name="T80" fmla="*/ 41275 w 520"/>
                <a:gd name="T81" fmla="*/ 38299 h 191"/>
                <a:gd name="T82" fmla="*/ 48419 w 520"/>
                <a:gd name="T83" fmla="*/ 35108 h 191"/>
                <a:gd name="T84" fmla="*/ 54769 w 520"/>
                <a:gd name="T85" fmla="*/ 35108 h 191"/>
                <a:gd name="T86" fmla="*/ 54769 w 520"/>
                <a:gd name="T87" fmla="*/ 31916 h 191"/>
                <a:gd name="T88" fmla="*/ 54769 w 520"/>
                <a:gd name="T89" fmla="*/ 38299 h 191"/>
                <a:gd name="T90" fmla="*/ 57944 w 520"/>
                <a:gd name="T91" fmla="*/ 38299 h 191"/>
                <a:gd name="T92" fmla="*/ 57944 w 520"/>
                <a:gd name="T93" fmla="*/ 35108 h 191"/>
                <a:gd name="T94" fmla="*/ 68262 w 520"/>
                <a:gd name="T95" fmla="*/ 31916 h 191"/>
                <a:gd name="T96" fmla="*/ 72231 w 520"/>
                <a:gd name="T97" fmla="*/ 35108 h 191"/>
                <a:gd name="T98" fmla="*/ 82550 w 520"/>
                <a:gd name="T99" fmla="*/ 31916 h 191"/>
                <a:gd name="T100" fmla="*/ 92869 w 520"/>
                <a:gd name="T101" fmla="*/ 31916 h 191"/>
                <a:gd name="T102" fmla="*/ 92869 w 520"/>
                <a:gd name="T103" fmla="*/ 28725 h 191"/>
                <a:gd name="T104" fmla="*/ 103188 w 520"/>
                <a:gd name="T105" fmla="*/ 31916 h 191"/>
                <a:gd name="T106" fmla="*/ 99219 w 520"/>
                <a:gd name="T107" fmla="*/ 15958 h 191"/>
                <a:gd name="T108" fmla="*/ 103188 w 520"/>
                <a:gd name="T109" fmla="*/ 12766 h 1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0"/>
                <a:gd name="T166" fmla="*/ 0 h 191"/>
                <a:gd name="T167" fmla="*/ 520 w 520"/>
                <a:gd name="T168" fmla="*/ 191 h 19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0" h="191">
                  <a:moveTo>
                    <a:pt x="520" y="63"/>
                  </a:moveTo>
                  <a:lnTo>
                    <a:pt x="520" y="63"/>
                  </a:lnTo>
                  <a:lnTo>
                    <a:pt x="503" y="63"/>
                  </a:lnTo>
                  <a:lnTo>
                    <a:pt x="485" y="15"/>
                  </a:lnTo>
                  <a:lnTo>
                    <a:pt x="434" y="15"/>
                  </a:lnTo>
                  <a:lnTo>
                    <a:pt x="382" y="32"/>
                  </a:lnTo>
                  <a:lnTo>
                    <a:pt x="313" y="32"/>
                  </a:lnTo>
                  <a:lnTo>
                    <a:pt x="261" y="0"/>
                  </a:lnTo>
                  <a:lnTo>
                    <a:pt x="209" y="0"/>
                  </a:lnTo>
                  <a:lnTo>
                    <a:pt x="157" y="32"/>
                  </a:lnTo>
                  <a:lnTo>
                    <a:pt x="123" y="32"/>
                  </a:lnTo>
                  <a:lnTo>
                    <a:pt x="88" y="32"/>
                  </a:lnTo>
                  <a:lnTo>
                    <a:pt x="71" y="0"/>
                  </a:lnTo>
                  <a:lnTo>
                    <a:pt x="36" y="0"/>
                  </a:lnTo>
                  <a:lnTo>
                    <a:pt x="19" y="15"/>
                  </a:lnTo>
                  <a:lnTo>
                    <a:pt x="0" y="48"/>
                  </a:lnTo>
                  <a:lnTo>
                    <a:pt x="19" y="48"/>
                  </a:lnTo>
                  <a:lnTo>
                    <a:pt x="19" y="63"/>
                  </a:lnTo>
                  <a:lnTo>
                    <a:pt x="54" y="32"/>
                  </a:lnTo>
                  <a:lnTo>
                    <a:pt x="88" y="32"/>
                  </a:lnTo>
                  <a:lnTo>
                    <a:pt x="105" y="48"/>
                  </a:lnTo>
                  <a:lnTo>
                    <a:pt x="88" y="48"/>
                  </a:lnTo>
                  <a:lnTo>
                    <a:pt x="88" y="63"/>
                  </a:lnTo>
                  <a:lnTo>
                    <a:pt x="36" y="63"/>
                  </a:lnTo>
                  <a:lnTo>
                    <a:pt x="19" y="63"/>
                  </a:lnTo>
                  <a:lnTo>
                    <a:pt x="19" y="96"/>
                  </a:lnTo>
                  <a:lnTo>
                    <a:pt x="36" y="80"/>
                  </a:lnTo>
                  <a:lnTo>
                    <a:pt x="36" y="111"/>
                  </a:lnTo>
                  <a:lnTo>
                    <a:pt x="19" y="111"/>
                  </a:lnTo>
                  <a:lnTo>
                    <a:pt x="19" y="128"/>
                  </a:lnTo>
                  <a:lnTo>
                    <a:pt x="36" y="128"/>
                  </a:lnTo>
                  <a:lnTo>
                    <a:pt x="36" y="143"/>
                  </a:lnTo>
                  <a:lnTo>
                    <a:pt x="54" y="159"/>
                  </a:lnTo>
                  <a:lnTo>
                    <a:pt x="36" y="159"/>
                  </a:lnTo>
                  <a:lnTo>
                    <a:pt x="71" y="159"/>
                  </a:lnTo>
                  <a:lnTo>
                    <a:pt x="71" y="176"/>
                  </a:lnTo>
                  <a:lnTo>
                    <a:pt x="105" y="191"/>
                  </a:lnTo>
                  <a:lnTo>
                    <a:pt x="140" y="176"/>
                  </a:lnTo>
                  <a:lnTo>
                    <a:pt x="157" y="176"/>
                  </a:lnTo>
                  <a:lnTo>
                    <a:pt x="192" y="191"/>
                  </a:lnTo>
                  <a:lnTo>
                    <a:pt x="209" y="191"/>
                  </a:lnTo>
                  <a:lnTo>
                    <a:pt x="244" y="176"/>
                  </a:lnTo>
                  <a:lnTo>
                    <a:pt x="278" y="176"/>
                  </a:lnTo>
                  <a:lnTo>
                    <a:pt x="278" y="159"/>
                  </a:lnTo>
                  <a:lnTo>
                    <a:pt x="278" y="191"/>
                  </a:lnTo>
                  <a:lnTo>
                    <a:pt x="295" y="191"/>
                  </a:lnTo>
                  <a:lnTo>
                    <a:pt x="295" y="176"/>
                  </a:lnTo>
                  <a:lnTo>
                    <a:pt x="347" y="159"/>
                  </a:lnTo>
                  <a:lnTo>
                    <a:pt x="365" y="176"/>
                  </a:lnTo>
                  <a:lnTo>
                    <a:pt x="416" y="159"/>
                  </a:lnTo>
                  <a:lnTo>
                    <a:pt x="468" y="159"/>
                  </a:lnTo>
                  <a:lnTo>
                    <a:pt x="468" y="143"/>
                  </a:lnTo>
                  <a:lnTo>
                    <a:pt x="520" y="159"/>
                  </a:lnTo>
                  <a:lnTo>
                    <a:pt x="503" y="80"/>
                  </a:lnTo>
                  <a:lnTo>
                    <a:pt x="520" y="63"/>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02" name="Freeform 204">
              <a:extLst>
                <a:ext uri="{FF2B5EF4-FFF2-40B4-BE49-F238E27FC236}">
                  <a16:creationId xmlns:a16="http://schemas.microsoft.com/office/drawing/2014/main" id="{73F5FAEC-14DB-4B83-A698-30AC4428ED48}"/>
                </a:ext>
              </a:extLst>
            </p:cNvPr>
            <p:cNvSpPr>
              <a:spLocks/>
            </p:cNvSpPr>
            <p:nvPr/>
          </p:nvSpPr>
          <p:spPr bwMode="auto">
            <a:xfrm>
              <a:off x="8721896" y="8912502"/>
              <a:ext cx="82399" cy="87985"/>
            </a:xfrm>
            <a:custGeom>
              <a:avLst/>
              <a:gdLst>
                <a:gd name="T0" fmla="*/ 22825 w 119"/>
                <a:gd name="T1" fmla="*/ 5513 h 127"/>
                <a:gd name="T2" fmla="*/ 22825 w 119"/>
                <a:gd name="T3" fmla="*/ 5513 h 127"/>
                <a:gd name="T4" fmla="*/ 22825 w 119"/>
                <a:gd name="T5" fmla="*/ 0 h 127"/>
                <a:gd name="T6" fmla="*/ 19677 w 119"/>
                <a:gd name="T7" fmla="*/ 0 h 127"/>
                <a:gd name="T8" fmla="*/ 9445 w 119"/>
                <a:gd name="T9" fmla="*/ 5513 h 127"/>
                <a:gd name="T10" fmla="*/ 2361 w 119"/>
                <a:gd name="T11" fmla="*/ 5513 h 127"/>
                <a:gd name="T12" fmla="*/ 2361 w 119"/>
                <a:gd name="T13" fmla="*/ 9450 h 127"/>
                <a:gd name="T14" fmla="*/ 2361 w 119"/>
                <a:gd name="T15" fmla="*/ 14963 h 127"/>
                <a:gd name="T16" fmla="*/ 0 w 119"/>
                <a:gd name="T17" fmla="*/ 24413 h 127"/>
                <a:gd name="T18" fmla="*/ 6297 w 119"/>
                <a:gd name="T19" fmla="*/ 24413 h 127"/>
                <a:gd name="T20" fmla="*/ 9445 w 119"/>
                <a:gd name="T21" fmla="*/ 21263 h 127"/>
                <a:gd name="T22" fmla="*/ 12593 w 119"/>
                <a:gd name="T23" fmla="*/ 21263 h 127"/>
                <a:gd name="T24" fmla="*/ 16529 w 119"/>
                <a:gd name="T25" fmla="*/ 14963 h 127"/>
                <a:gd name="T26" fmla="*/ 12593 w 119"/>
                <a:gd name="T27" fmla="*/ 11813 h 127"/>
                <a:gd name="T28" fmla="*/ 22825 w 119"/>
                <a:gd name="T29" fmla="*/ 5513 h 1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127"/>
                <a:gd name="T47" fmla="*/ 119 w 119"/>
                <a:gd name="T48" fmla="*/ 127 h 1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127">
                  <a:moveTo>
                    <a:pt x="119" y="31"/>
                  </a:moveTo>
                  <a:lnTo>
                    <a:pt x="119" y="31"/>
                  </a:lnTo>
                  <a:lnTo>
                    <a:pt x="119" y="0"/>
                  </a:lnTo>
                  <a:lnTo>
                    <a:pt x="101" y="0"/>
                  </a:lnTo>
                  <a:lnTo>
                    <a:pt x="49" y="31"/>
                  </a:lnTo>
                  <a:lnTo>
                    <a:pt x="15" y="31"/>
                  </a:lnTo>
                  <a:lnTo>
                    <a:pt x="15" y="48"/>
                  </a:lnTo>
                  <a:lnTo>
                    <a:pt x="15" y="79"/>
                  </a:lnTo>
                  <a:lnTo>
                    <a:pt x="0" y="127"/>
                  </a:lnTo>
                  <a:lnTo>
                    <a:pt x="32" y="127"/>
                  </a:lnTo>
                  <a:lnTo>
                    <a:pt x="49" y="111"/>
                  </a:lnTo>
                  <a:lnTo>
                    <a:pt x="67" y="111"/>
                  </a:lnTo>
                  <a:lnTo>
                    <a:pt x="84" y="79"/>
                  </a:lnTo>
                  <a:lnTo>
                    <a:pt x="67" y="63"/>
                  </a:lnTo>
                  <a:lnTo>
                    <a:pt x="119" y="31"/>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03" name="Freeform 205">
              <a:extLst>
                <a:ext uri="{FF2B5EF4-FFF2-40B4-BE49-F238E27FC236}">
                  <a16:creationId xmlns:a16="http://schemas.microsoft.com/office/drawing/2014/main" id="{E110CDC2-2192-4D89-8FF0-67C6877BC6FF}"/>
                </a:ext>
              </a:extLst>
            </p:cNvPr>
            <p:cNvSpPr>
              <a:spLocks/>
            </p:cNvSpPr>
            <p:nvPr/>
          </p:nvSpPr>
          <p:spPr bwMode="auto">
            <a:xfrm>
              <a:off x="9023556" y="9067521"/>
              <a:ext cx="120107" cy="55864"/>
            </a:xfrm>
            <a:custGeom>
              <a:avLst/>
              <a:gdLst>
                <a:gd name="T0" fmla="*/ 26832 w 173"/>
                <a:gd name="T1" fmla="*/ 13494 h 80"/>
                <a:gd name="T2" fmla="*/ 26832 w 173"/>
                <a:gd name="T3" fmla="*/ 13494 h 80"/>
                <a:gd name="T4" fmla="*/ 33934 w 173"/>
                <a:gd name="T5" fmla="*/ 6350 h 80"/>
                <a:gd name="T6" fmla="*/ 33934 w 173"/>
                <a:gd name="T7" fmla="*/ 3969 h 80"/>
                <a:gd name="T8" fmla="*/ 30777 w 173"/>
                <a:gd name="T9" fmla="*/ 0 h 80"/>
                <a:gd name="T10" fmla="*/ 20518 w 173"/>
                <a:gd name="T11" fmla="*/ 9525 h 80"/>
                <a:gd name="T12" fmla="*/ 10259 w 173"/>
                <a:gd name="T13" fmla="*/ 9525 h 80"/>
                <a:gd name="T14" fmla="*/ 3157 w 173"/>
                <a:gd name="T15" fmla="*/ 9525 h 80"/>
                <a:gd name="T16" fmla="*/ 0 w 173"/>
                <a:gd name="T17" fmla="*/ 13494 h 80"/>
                <a:gd name="T18" fmla="*/ 3157 w 173"/>
                <a:gd name="T19" fmla="*/ 15875 h 80"/>
                <a:gd name="T20" fmla="*/ 6313 w 173"/>
                <a:gd name="T21" fmla="*/ 15875 h 80"/>
                <a:gd name="T22" fmla="*/ 10259 w 173"/>
                <a:gd name="T23" fmla="*/ 15875 h 80"/>
                <a:gd name="T24" fmla="*/ 13416 w 173"/>
                <a:gd name="T25" fmla="*/ 15875 h 80"/>
                <a:gd name="T26" fmla="*/ 16572 w 173"/>
                <a:gd name="T27" fmla="*/ 15875 h 80"/>
                <a:gd name="T28" fmla="*/ 20518 w 173"/>
                <a:gd name="T29" fmla="*/ 15875 h 80"/>
                <a:gd name="T30" fmla="*/ 20518 w 173"/>
                <a:gd name="T31" fmla="*/ 13494 h 80"/>
                <a:gd name="T32" fmla="*/ 23675 w 173"/>
                <a:gd name="T33" fmla="*/ 13494 h 80"/>
                <a:gd name="T34" fmla="*/ 26832 w 173"/>
                <a:gd name="T35" fmla="*/ 13494 h 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3"/>
                <a:gd name="T55" fmla="*/ 0 h 80"/>
                <a:gd name="T56" fmla="*/ 173 w 173"/>
                <a:gd name="T57" fmla="*/ 80 h 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3" h="80">
                  <a:moveTo>
                    <a:pt x="139" y="65"/>
                  </a:moveTo>
                  <a:lnTo>
                    <a:pt x="139" y="65"/>
                  </a:lnTo>
                  <a:lnTo>
                    <a:pt x="173" y="32"/>
                  </a:lnTo>
                  <a:lnTo>
                    <a:pt x="173" y="17"/>
                  </a:lnTo>
                  <a:lnTo>
                    <a:pt x="156" y="0"/>
                  </a:lnTo>
                  <a:lnTo>
                    <a:pt x="104" y="48"/>
                  </a:lnTo>
                  <a:lnTo>
                    <a:pt x="52" y="48"/>
                  </a:lnTo>
                  <a:lnTo>
                    <a:pt x="18" y="48"/>
                  </a:lnTo>
                  <a:lnTo>
                    <a:pt x="0" y="65"/>
                  </a:lnTo>
                  <a:lnTo>
                    <a:pt x="18" y="80"/>
                  </a:lnTo>
                  <a:lnTo>
                    <a:pt x="35" y="80"/>
                  </a:lnTo>
                  <a:lnTo>
                    <a:pt x="52" y="80"/>
                  </a:lnTo>
                  <a:lnTo>
                    <a:pt x="70" y="80"/>
                  </a:lnTo>
                  <a:lnTo>
                    <a:pt x="87" y="80"/>
                  </a:lnTo>
                  <a:lnTo>
                    <a:pt x="104" y="80"/>
                  </a:lnTo>
                  <a:lnTo>
                    <a:pt x="104" y="65"/>
                  </a:lnTo>
                  <a:lnTo>
                    <a:pt x="121" y="65"/>
                  </a:lnTo>
                  <a:lnTo>
                    <a:pt x="139" y="65"/>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04" name="Freeform 206">
              <a:extLst>
                <a:ext uri="{FF2B5EF4-FFF2-40B4-BE49-F238E27FC236}">
                  <a16:creationId xmlns:a16="http://schemas.microsoft.com/office/drawing/2014/main" id="{5FB9DD38-5C6E-42D2-8951-66931E4F19B1}"/>
                </a:ext>
              </a:extLst>
            </p:cNvPr>
            <p:cNvSpPr>
              <a:spLocks/>
            </p:cNvSpPr>
            <p:nvPr/>
          </p:nvSpPr>
          <p:spPr bwMode="auto">
            <a:xfrm>
              <a:off x="9131094" y="9056349"/>
              <a:ext cx="12571" cy="22344"/>
            </a:xfrm>
            <a:custGeom>
              <a:avLst/>
              <a:gdLst>
                <a:gd name="T0" fmla="*/ 4202 w 17"/>
                <a:gd name="T1" fmla="*/ 6158 h 33"/>
                <a:gd name="T2" fmla="*/ 4202 w 17"/>
                <a:gd name="T3" fmla="*/ 6158 h 33"/>
                <a:gd name="T4" fmla="*/ 0 w 17"/>
                <a:gd name="T5" fmla="*/ 3079 h 33"/>
                <a:gd name="T6" fmla="*/ 0 w 17"/>
                <a:gd name="T7" fmla="*/ 0 h 33"/>
                <a:gd name="T8" fmla="*/ 4202 w 17"/>
                <a:gd name="T9" fmla="*/ 0 h 33"/>
                <a:gd name="T10" fmla="*/ 4202 w 17"/>
                <a:gd name="T11" fmla="*/ 6158 h 33"/>
                <a:gd name="T12" fmla="*/ 0 60000 65536"/>
                <a:gd name="T13" fmla="*/ 0 60000 65536"/>
                <a:gd name="T14" fmla="*/ 0 60000 65536"/>
                <a:gd name="T15" fmla="*/ 0 60000 65536"/>
                <a:gd name="T16" fmla="*/ 0 60000 65536"/>
                <a:gd name="T17" fmla="*/ 0 60000 65536"/>
                <a:gd name="T18" fmla="*/ 0 w 17"/>
                <a:gd name="T19" fmla="*/ 0 h 33"/>
                <a:gd name="T20" fmla="*/ 17 w 17"/>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7" h="33">
                  <a:moveTo>
                    <a:pt x="17" y="33"/>
                  </a:moveTo>
                  <a:lnTo>
                    <a:pt x="17" y="33"/>
                  </a:lnTo>
                  <a:lnTo>
                    <a:pt x="0" y="16"/>
                  </a:lnTo>
                  <a:lnTo>
                    <a:pt x="0" y="0"/>
                  </a:lnTo>
                  <a:lnTo>
                    <a:pt x="17" y="0"/>
                  </a:lnTo>
                  <a:lnTo>
                    <a:pt x="17" y="33"/>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05" name="Freeform 207">
              <a:extLst>
                <a:ext uri="{FF2B5EF4-FFF2-40B4-BE49-F238E27FC236}">
                  <a16:creationId xmlns:a16="http://schemas.microsoft.com/office/drawing/2014/main" id="{EE099EB7-7EC2-4E3F-8E47-C43C3ABE3815}"/>
                </a:ext>
              </a:extLst>
            </p:cNvPr>
            <p:cNvSpPr>
              <a:spLocks/>
            </p:cNvSpPr>
            <p:nvPr/>
          </p:nvSpPr>
          <p:spPr bwMode="auto">
            <a:xfrm>
              <a:off x="8876918" y="9223939"/>
              <a:ext cx="194125" cy="89381"/>
            </a:xfrm>
            <a:custGeom>
              <a:avLst/>
              <a:gdLst>
                <a:gd name="T0" fmla="*/ 0 w 279"/>
                <a:gd name="T1" fmla="*/ 6301 h 129"/>
                <a:gd name="T2" fmla="*/ 0 w 279"/>
                <a:gd name="T3" fmla="*/ 6301 h 129"/>
                <a:gd name="T4" fmla="*/ 3164 w 279"/>
                <a:gd name="T5" fmla="*/ 3150 h 129"/>
                <a:gd name="T6" fmla="*/ 13445 w 279"/>
                <a:gd name="T7" fmla="*/ 11814 h 129"/>
                <a:gd name="T8" fmla="*/ 16609 w 279"/>
                <a:gd name="T9" fmla="*/ 18902 h 129"/>
                <a:gd name="T10" fmla="*/ 41127 w 279"/>
                <a:gd name="T11" fmla="*/ 3150 h 129"/>
                <a:gd name="T12" fmla="*/ 54573 w 279"/>
                <a:gd name="T13" fmla="*/ 0 h 129"/>
                <a:gd name="T14" fmla="*/ 54573 w 279"/>
                <a:gd name="T15" fmla="*/ 3150 h 129"/>
                <a:gd name="T16" fmla="*/ 51409 w 279"/>
                <a:gd name="T17" fmla="*/ 6301 h 129"/>
                <a:gd name="T18" fmla="*/ 51409 w 279"/>
                <a:gd name="T19" fmla="*/ 9451 h 129"/>
                <a:gd name="T20" fmla="*/ 37964 w 279"/>
                <a:gd name="T21" fmla="*/ 11814 h 129"/>
                <a:gd name="T22" fmla="*/ 23727 w 279"/>
                <a:gd name="T23" fmla="*/ 21265 h 129"/>
                <a:gd name="T24" fmla="*/ 16609 w 279"/>
                <a:gd name="T25" fmla="*/ 21265 h 129"/>
                <a:gd name="T26" fmla="*/ 10282 w 279"/>
                <a:gd name="T27" fmla="*/ 25203 h 129"/>
                <a:gd name="T28" fmla="*/ 3164 w 279"/>
                <a:gd name="T29" fmla="*/ 25203 h 129"/>
                <a:gd name="T30" fmla="*/ 0 w 279"/>
                <a:gd name="T31" fmla="*/ 6301 h 1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9"/>
                <a:gd name="T49" fmla="*/ 0 h 129"/>
                <a:gd name="T50" fmla="*/ 279 w 279"/>
                <a:gd name="T51" fmla="*/ 129 h 1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9" h="129">
                  <a:moveTo>
                    <a:pt x="0" y="33"/>
                  </a:moveTo>
                  <a:lnTo>
                    <a:pt x="0" y="33"/>
                  </a:lnTo>
                  <a:lnTo>
                    <a:pt x="17" y="16"/>
                  </a:lnTo>
                  <a:lnTo>
                    <a:pt x="69" y="63"/>
                  </a:lnTo>
                  <a:lnTo>
                    <a:pt x="87" y="96"/>
                  </a:lnTo>
                  <a:lnTo>
                    <a:pt x="209" y="16"/>
                  </a:lnTo>
                  <a:lnTo>
                    <a:pt x="279" y="0"/>
                  </a:lnTo>
                  <a:lnTo>
                    <a:pt x="279" y="16"/>
                  </a:lnTo>
                  <a:lnTo>
                    <a:pt x="261" y="33"/>
                  </a:lnTo>
                  <a:lnTo>
                    <a:pt x="261" y="48"/>
                  </a:lnTo>
                  <a:lnTo>
                    <a:pt x="192" y="63"/>
                  </a:lnTo>
                  <a:lnTo>
                    <a:pt x="123" y="111"/>
                  </a:lnTo>
                  <a:lnTo>
                    <a:pt x="87" y="111"/>
                  </a:lnTo>
                  <a:lnTo>
                    <a:pt x="52" y="129"/>
                  </a:lnTo>
                  <a:lnTo>
                    <a:pt x="17" y="129"/>
                  </a:lnTo>
                  <a:lnTo>
                    <a:pt x="0" y="33"/>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06" name="Freeform 212">
              <a:extLst>
                <a:ext uri="{FF2B5EF4-FFF2-40B4-BE49-F238E27FC236}">
                  <a16:creationId xmlns:a16="http://schemas.microsoft.com/office/drawing/2014/main" id="{03BF9796-60BE-4C41-BBFC-60DF06D4BC83}"/>
                </a:ext>
              </a:extLst>
            </p:cNvPr>
            <p:cNvSpPr>
              <a:spLocks/>
            </p:cNvSpPr>
            <p:nvPr/>
          </p:nvSpPr>
          <p:spPr bwMode="auto">
            <a:xfrm>
              <a:off x="8513807" y="8866413"/>
              <a:ext cx="48881" cy="12571"/>
            </a:xfrm>
            <a:custGeom>
              <a:avLst/>
              <a:gdLst>
                <a:gd name="T0" fmla="*/ 0 w 71"/>
                <a:gd name="T1" fmla="*/ 4202 h 17"/>
                <a:gd name="T2" fmla="*/ 0 w 71"/>
                <a:gd name="T3" fmla="*/ 4202 h 17"/>
                <a:gd name="T4" fmla="*/ 7043 w 71"/>
                <a:gd name="T5" fmla="*/ 4202 h 17"/>
                <a:gd name="T6" fmla="*/ 13304 w 71"/>
                <a:gd name="T7" fmla="*/ 4202 h 17"/>
                <a:gd name="T8" fmla="*/ 10174 w 71"/>
                <a:gd name="T9" fmla="*/ 4202 h 17"/>
                <a:gd name="T10" fmla="*/ 0 w 71"/>
                <a:gd name="T11" fmla="*/ 0 h 17"/>
                <a:gd name="T12" fmla="*/ 0 w 71"/>
                <a:gd name="T13" fmla="*/ 4202 h 17"/>
                <a:gd name="T14" fmla="*/ 0 60000 65536"/>
                <a:gd name="T15" fmla="*/ 0 60000 65536"/>
                <a:gd name="T16" fmla="*/ 0 60000 65536"/>
                <a:gd name="T17" fmla="*/ 0 60000 65536"/>
                <a:gd name="T18" fmla="*/ 0 60000 65536"/>
                <a:gd name="T19" fmla="*/ 0 60000 65536"/>
                <a:gd name="T20" fmla="*/ 0 60000 65536"/>
                <a:gd name="T21" fmla="*/ 0 w 71"/>
                <a:gd name="T22" fmla="*/ 0 h 17"/>
                <a:gd name="T23" fmla="*/ 71 w 71"/>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17">
                  <a:moveTo>
                    <a:pt x="0" y="17"/>
                  </a:moveTo>
                  <a:lnTo>
                    <a:pt x="0" y="17"/>
                  </a:lnTo>
                  <a:lnTo>
                    <a:pt x="36" y="17"/>
                  </a:lnTo>
                  <a:lnTo>
                    <a:pt x="71" y="17"/>
                  </a:lnTo>
                  <a:lnTo>
                    <a:pt x="54" y="17"/>
                  </a:lnTo>
                  <a:lnTo>
                    <a:pt x="0" y="0"/>
                  </a:lnTo>
                  <a:lnTo>
                    <a:pt x="0" y="17"/>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07" name="Freeform 213">
              <a:extLst>
                <a:ext uri="{FF2B5EF4-FFF2-40B4-BE49-F238E27FC236}">
                  <a16:creationId xmlns:a16="http://schemas.microsoft.com/office/drawing/2014/main" id="{652D1CEE-4435-4BDA-8ED4-34C3CCFD9FF1}"/>
                </a:ext>
              </a:extLst>
            </p:cNvPr>
            <p:cNvSpPr>
              <a:spLocks/>
            </p:cNvSpPr>
            <p:nvPr/>
          </p:nvSpPr>
          <p:spPr bwMode="auto">
            <a:xfrm>
              <a:off x="8671620" y="8866413"/>
              <a:ext cx="48881" cy="22344"/>
            </a:xfrm>
            <a:custGeom>
              <a:avLst/>
              <a:gdLst>
                <a:gd name="T0" fmla="*/ 0 w 70"/>
                <a:gd name="T1" fmla="*/ 3175 h 32"/>
                <a:gd name="T2" fmla="*/ 0 w 70"/>
                <a:gd name="T3" fmla="*/ 3175 h 32"/>
                <a:gd name="T4" fmla="*/ 3175 w 70"/>
                <a:gd name="T5" fmla="*/ 6350 h 32"/>
                <a:gd name="T6" fmla="*/ 7144 w 70"/>
                <a:gd name="T7" fmla="*/ 6350 h 32"/>
                <a:gd name="T8" fmla="*/ 10319 w 70"/>
                <a:gd name="T9" fmla="*/ 3175 h 32"/>
                <a:gd name="T10" fmla="*/ 14288 w 70"/>
                <a:gd name="T11" fmla="*/ 0 h 32"/>
                <a:gd name="T12" fmla="*/ 0 w 70"/>
                <a:gd name="T13" fmla="*/ 3175 h 32"/>
                <a:gd name="T14" fmla="*/ 0 60000 65536"/>
                <a:gd name="T15" fmla="*/ 0 60000 65536"/>
                <a:gd name="T16" fmla="*/ 0 60000 65536"/>
                <a:gd name="T17" fmla="*/ 0 60000 65536"/>
                <a:gd name="T18" fmla="*/ 0 60000 65536"/>
                <a:gd name="T19" fmla="*/ 0 60000 65536"/>
                <a:gd name="T20" fmla="*/ 0 60000 65536"/>
                <a:gd name="T21" fmla="*/ 0 w 70"/>
                <a:gd name="T22" fmla="*/ 0 h 32"/>
                <a:gd name="T23" fmla="*/ 70 w 7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32">
                  <a:moveTo>
                    <a:pt x="0" y="17"/>
                  </a:moveTo>
                  <a:lnTo>
                    <a:pt x="0" y="17"/>
                  </a:lnTo>
                  <a:lnTo>
                    <a:pt x="18" y="32"/>
                  </a:lnTo>
                  <a:lnTo>
                    <a:pt x="35" y="32"/>
                  </a:lnTo>
                  <a:lnTo>
                    <a:pt x="52" y="17"/>
                  </a:lnTo>
                  <a:lnTo>
                    <a:pt x="70" y="0"/>
                  </a:lnTo>
                  <a:lnTo>
                    <a:pt x="0" y="17"/>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08" name="Freeform 215">
              <a:extLst>
                <a:ext uri="{FF2B5EF4-FFF2-40B4-BE49-F238E27FC236}">
                  <a16:creationId xmlns:a16="http://schemas.microsoft.com/office/drawing/2014/main" id="{38CED242-1D38-4FFD-97E4-40B8FDF982D4}"/>
                </a:ext>
              </a:extLst>
            </p:cNvPr>
            <p:cNvSpPr>
              <a:spLocks/>
            </p:cNvSpPr>
            <p:nvPr/>
          </p:nvSpPr>
          <p:spPr bwMode="auto">
            <a:xfrm>
              <a:off x="8914626" y="8765860"/>
              <a:ext cx="23743" cy="22344"/>
            </a:xfrm>
            <a:custGeom>
              <a:avLst/>
              <a:gdLst>
                <a:gd name="T0" fmla="*/ 6169 w 35"/>
                <a:gd name="T1" fmla="*/ 6158 h 33"/>
                <a:gd name="T2" fmla="*/ 6169 w 35"/>
                <a:gd name="T3" fmla="*/ 6158 h 33"/>
                <a:gd name="T4" fmla="*/ 3084 w 35"/>
                <a:gd name="T5" fmla="*/ 6158 h 33"/>
                <a:gd name="T6" fmla="*/ 0 w 35"/>
                <a:gd name="T7" fmla="*/ 0 h 33"/>
                <a:gd name="T8" fmla="*/ 6169 w 35"/>
                <a:gd name="T9" fmla="*/ 3079 h 33"/>
                <a:gd name="T10" fmla="*/ 6169 w 35"/>
                <a:gd name="T11" fmla="*/ 6158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35" y="33"/>
                  </a:lnTo>
                  <a:lnTo>
                    <a:pt x="17" y="33"/>
                  </a:lnTo>
                  <a:lnTo>
                    <a:pt x="0" y="0"/>
                  </a:lnTo>
                  <a:lnTo>
                    <a:pt x="35" y="17"/>
                  </a:lnTo>
                  <a:lnTo>
                    <a:pt x="35" y="33"/>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09" name="Freeform 216">
              <a:extLst>
                <a:ext uri="{FF2B5EF4-FFF2-40B4-BE49-F238E27FC236}">
                  <a16:creationId xmlns:a16="http://schemas.microsoft.com/office/drawing/2014/main" id="{A9114A10-036B-418D-8CD9-CF127F619362}"/>
                </a:ext>
              </a:extLst>
            </p:cNvPr>
            <p:cNvSpPr>
              <a:spLocks/>
            </p:cNvSpPr>
            <p:nvPr/>
          </p:nvSpPr>
          <p:spPr bwMode="auto">
            <a:xfrm>
              <a:off x="8731672" y="8832896"/>
              <a:ext cx="145244" cy="100555"/>
            </a:xfrm>
            <a:custGeom>
              <a:avLst/>
              <a:gdLst>
                <a:gd name="T0" fmla="*/ 0 w 207"/>
                <a:gd name="T1" fmla="*/ 28575 h 144"/>
                <a:gd name="T2" fmla="*/ 0 w 207"/>
                <a:gd name="T3" fmla="*/ 28575 h 144"/>
                <a:gd name="T4" fmla="*/ 3988 w 207"/>
                <a:gd name="T5" fmla="*/ 25400 h 144"/>
                <a:gd name="T6" fmla="*/ 7178 w 207"/>
                <a:gd name="T7" fmla="*/ 19050 h 144"/>
                <a:gd name="T8" fmla="*/ 3988 w 207"/>
                <a:gd name="T9" fmla="*/ 15875 h 144"/>
                <a:gd name="T10" fmla="*/ 3988 w 207"/>
                <a:gd name="T11" fmla="*/ 6350 h 144"/>
                <a:gd name="T12" fmla="*/ 7178 w 207"/>
                <a:gd name="T13" fmla="*/ 6350 h 144"/>
                <a:gd name="T14" fmla="*/ 7178 w 207"/>
                <a:gd name="T15" fmla="*/ 3969 h 144"/>
                <a:gd name="T16" fmla="*/ 17547 w 207"/>
                <a:gd name="T17" fmla="*/ 0 h 144"/>
                <a:gd name="T18" fmla="*/ 20737 w 207"/>
                <a:gd name="T19" fmla="*/ 3969 h 144"/>
                <a:gd name="T20" fmla="*/ 31106 w 207"/>
                <a:gd name="T21" fmla="*/ 0 h 144"/>
                <a:gd name="T22" fmla="*/ 41474 w 207"/>
                <a:gd name="T23" fmla="*/ 0 h 144"/>
                <a:gd name="T24" fmla="*/ 35094 w 207"/>
                <a:gd name="T25" fmla="*/ 3969 h 144"/>
                <a:gd name="T26" fmla="*/ 31106 w 207"/>
                <a:gd name="T27" fmla="*/ 15875 h 144"/>
                <a:gd name="T28" fmla="*/ 20737 w 207"/>
                <a:gd name="T29" fmla="*/ 22225 h 144"/>
                <a:gd name="T30" fmla="*/ 17547 w 207"/>
                <a:gd name="T31" fmla="*/ 22225 h 144"/>
                <a:gd name="T32" fmla="*/ 7178 w 207"/>
                <a:gd name="T33" fmla="*/ 28575 h 144"/>
                <a:gd name="T34" fmla="*/ 0 w 207"/>
                <a:gd name="T35" fmla="*/ 28575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7"/>
                <a:gd name="T55" fmla="*/ 0 h 144"/>
                <a:gd name="T56" fmla="*/ 207 w 20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7" h="144">
                  <a:moveTo>
                    <a:pt x="0" y="144"/>
                  </a:moveTo>
                  <a:lnTo>
                    <a:pt x="0" y="144"/>
                  </a:lnTo>
                  <a:lnTo>
                    <a:pt x="17" y="128"/>
                  </a:lnTo>
                  <a:lnTo>
                    <a:pt x="34" y="96"/>
                  </a:lnTo>
                  <a:lnTo>
                    <a:pt x="17" y="80"/>
                  </a:lnTo>
                  <a:lnTo>
                    <a:pt x="17" y="32"/>
                  </a:lnTo>
                  <a:lnTo>
                    <a:pt x="34" y="32"/>
                  </a:lnTo>
                  <a:lnTo>
                    <a:pt x="34" y="17"/>
                  </a:lnTo>
                  <a:lnTo>
                    <a:pt x="86" y="0"/>
                  </a:lnTo>
                  <a:lnTo>
                    <a:pt x="104" y="17"/>
                  </a:lnTo>
                  <a:lnTo>
                    <a:pt x="155" y="0"/>
                  </a:lnTo>
                  <a:lnTo>
                    <a:pt x="207" y="0"/>
                  </a:lnTo>
                  <a:lnTo>
                    <a:pt x="173" y="17"/>
                  </a:lnTo>
                  <a:lnTo>
                    <a:pt x="155" y="80"/>
                  </a:lnTo>
                  <a:lnTo>
                    <a:pt x="104" y="113"/>
                  </a:lnTo>
                  <a:lnTo>
                    <a:pt x="86" y="113"/>
                  </a:lnTo>
                  <a:lnTo>
                    <a:pt x="34" y="144"/>
                  </a:lnTo>
                  <a:lnTo>
                    <a:pt x="0" y="144"/>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10" name="Freeform 217">
              <a:extLst>
                <a:ext uri="{FF2B5EF4-FFF2-40B4-BE49-F238E27FC236}">
                  <a16:creationId xmlns:a16="http://schemas.microsoft.com/office/drawing/2014/main" id="{D12514D7-B8A0-47D3-BC44-217D69BE09F0}"/>
                </a:ext>
              </a:extLst>
            </p:cNvPr>
            <p:cNvSpPr>
              <a:spLocks/>
            </p:cNvSpPr>
            <p:nvPr/>
          </p:nvSpPr>
          <p:spPr bwMode="auto">
            <a:xfrm>
              <a:off x="8707931" y="8922277"/>
              <a:ext cx="36311" cy="78208"/>
            </a:xfrm>
            <a:custGeom>
              <a:avLst/>
              <a:gdLst>
                <a:gd name="T0" fmla="*/ 7144 w 52"/>
                <a:gd name="T1" fmla="*/ 3175 h 112"/>
                <a:gd name="T2" fmla="*/ 7144 w 52"/>
                <a:gd name="T3" fmla="*/ 3175 h 112"/>
                <a:gd name="T4" fmla="*/ 7144 w 52"/>
                <a:gd name="T5" fmla="*/ 7144 h 112"/>
                <a:gd name="T6" fmla="*/ 7144 w 52"/>
                <a:gd name="T7" fmla="*/ 12700 h 112"/>
                <a:gd name="T8" fmla="*/ 3969 w 52"/>
                <a:gd name="T9" fmla="*/ 22225 h 112"/>
                <a:gd name="T10" fmla="*/ 0 w 52"/>
                <a:gd name="T11" fmla="*/ 9525 h 112"/>
                <a:gd name="T12" fmla="*/ 3969 w 52"/>
                <a:gd name="T13" fmla="*/ 7144 h 112"/>
                <a:gd name="T14" fmla="*/ 7144 w 52"/>
                <a:gd name="T15" fmla="*/ 0 h 112"/>
                <a:gd name="T16" fmla="*/ 10319 w 52"/>
                <a:gd name="T17" fmla="*/ 0 h 112"/>
                <a:gd name="T18" fmla="*/ 7144 w 52"/>
                <a:gd name="T19" fmla="*/ 3175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112"/>
                <a:gd name="T32" fmla="*/ 52 w 52"/>
                <a:gd name="T33" fmla="*/ 112 h 1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112">
                  <a:moveTo>
                    <a:pt x="35" y="16"/>
                  </a:moveTo>
                  <a:lnTo>
                    <a:pt x="35" y="16"/>
                  </a:lnTo>
                  <a:lnTo>
                    <a:pt x="35" y="33"/>
                  </a:lnTo>
                  <a:lnTo>
                    <a:pt x="35" y="64"/>
                  </a:lnTo>
                  <a:lnTo>
                    <a:pt x="18" y="112"/>
                  </a:lnTo>
                  <a:lnTo>
                    <a:pt x="0" y="48"/>
                  </a:lnTo>
                  <a:lnTo>
                    <a:pt x="18" y="33"/>
                  </a:lnTo>
                  <a:lnTo>
                    <a:pt x="35" y="0"/>
                  </a:lnTo>
                  <a:lnTo>
                    <a:pt x="52" y="0"/>
                  </a:lnTo>
                  <a:lnTo>
                    <a:pt x="35" y="16"/>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11" name="Freeform 218">
              <a:extLst>
                <a:ext uri="{FF2B5EF4-FFF2-40B4-BE49-F238E27FC236}">
                  <a16:creationId xmlns:a16="http://schemas.microsoft.com/office/drawing/2014/main" id="{65D4C426-FF4F-4D24-B52E-44F89F67A1D1}"/>
                </a:ext>
              </a:extLst>
            </p:cNvPr>
            <p:cNvSpPr>
              <a:spLocks/>
            </p:cNvSpPr>
            <p:nvPr/>
          </p:nvSpPr>
          <p:spPr bwMode="auto">
            <a:xfrm>
              <a:off x="8804295" y="8821724"/>
              <a:ext cx="181555" cy="178761"/>
            </a:xfrm>
            <a:custGeom>
              <a:avLst/>
              <a:gdLst>
                <a:gd name="T0" fmla="*/ 31076 w 259"/>
                <a:gd name="T1" fmla="*/ 3175 h 256"/>
                <a:gd name="T2" fmla="*/ 31076 w 259"/>
                <a:gd name="T3" fmla="*/ 3175 h 256"/>
                <a:gd name="T4" fmla="*/ 34263 w 259"/>
                <a:gd name="T5" fmla="*/ 9525 h 256"/>
                <a:gd name="T6" fmla="*/ 38247 w 259"/>
                <a:gd name="T7" fmla="*/ 9525 h 256"/>
                <a:gd name="T8" fmla="*/ 38247 w 259"/>
                <a:gd name="T9" fmla="*/ 15875 h 256"/>
                <a:gd name="T10" fmla="*/ 34263 w 259"/>
                <a:gd name="T11" fmla="*/ 22225 h 256"/>
                <a:gd name="T12" fmla="*/ 38247 w 259"/>
                <a:gd name="T13" fmla="*/ 28575 h 256"/>
                <a:gd name="T14" fmla="*/ 44622 w 259"/>
                <a:gd name="T15" fmla="*/ 31750 h 256"/>
                <a:gd name="T16" fmla="*/ 48606 w 259"/>
                <a:gd name="T17" fmla="*/ 41275 h 256"/>
                <a:gd name="T18" fmla="*/ 51793 w 259"/>
                <a:gd name="T19" fmla="*/ 44450 h 256"/>
                <a:gd name="T20" fmla="*/ 51793 w 259"/>
                <a:gd name="T21" fmla="*/ 47625 h 256"/>
                <a:gd name="T22" fmla="*/ 44622 w 259"/>
                <a:gd name="T23" fmla="*/ 47625 h 256"/>
                <a:gd name="T24" fmla="*/ 41434 w 259"/>
                <a:gd name="T25" fmla="*/ 50800 h 256"/>
                <a:gd name="T26" fmla="*/ 34263 w 259"/>
                <a:gd name="T27" fmla="*/ 47625 h 256"/>
                <a:gd name="T28" fmla="*/ 31076 w 259"/>
                <a:gd name="T29" fmla="*/ 50800 h 256"/>
                <a:gd name="T30" fmla="*/ 23904 w 259"/>
                <a:gd name="T31" fmla="*/ 47625 h 256"/>
                <a:gd name="T32" fmla="*/ 23904 w 259"/>
                <a:gd name="T33" fmla="*/ 44450 h 256"/>
                <a:gd name="T34" fmla="*/ 20717 w 259"/>
                <a:gd name="T35" fmla="*/ 41275 h 256"/>
                <a:gd name="T36" fmla="*/ 10359 w 259"/>
                <a:gd name="T37" fmla="*/ 34925 h 256"/>
                <a:gd name="T38" fmla="*/ 0 w 259"/>
                <a:gd name="T39" fmla="*/ 31750 h 256"/>
                <a:gd name="T40" fmla="*/ 0 w 259"/>
                <a:gd name="T41" fmla="*/ 25400 h 256"/>
                <a:gd name="T42" fmla="*/ 10359 w 259"/>
                <a:gd name="T43" fmla="*/ 19050 h 256"/>
                <a:gd name="T44" fmla="*/ 14343 w 259"/>
                <a:gd name="T45" fmla="*/ 6350 h 256"/>
                <a:gd name="T46" fmla="*/ 20717 w 259"/>
                <a:gd name="T47" fmla="*/ 3175 h 256"/>
                <a:gd name="T48" fmla="*/ 20717 w 259"/>
                <a:gd name="T49" fmla="*/ 0 h 256"/>
                <a:gd name="T50" fmla="*/ 31076 w 259"/>
                <a:gd name="T51" fmla="*/ 3175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9"/>
                <a:gd name="T79" fmla="*/ 0 h 256"/>
                <a:gd name="T80" fmla="*/ 259 w 259"/>
                <a:gd name="T81" fmla="*/ 256 h 2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9" h="256">
                  <a:moveTo>
                    <a:pt x="155" y="16"/>
                  </a:moveTo>
                  <a:lnTo>
                    <a:pt x="155" y="16"/>
                  </a:lnTo>
                  <a:lnTo>
                    <a:pt x="172" y="48"/>
                  </a:lnTo>
                  <a:lnTo>
                    <a:pt x="190" y="48"/>
                  </a:lnTo>
                  <a:lnTo>
                    <a:pt x="190" y="81"/>
                  </a:lnTo>
                  <a:lnTo>
                    <a:pt x="172" y="112"/>
                  </a:lnTo>
                  <a:lnTo>
                    <a:pt x="190" y="144"/>
                  </a:lnTo>
                  <a:lnTo>
                    <a:pt x="224" y="160"/>
                  </a:lnTo>
                  <a:lnTo>
                    <a:pt x="241" y="208"/>
                  </a:lnTo>
                  <a:lnTo>
                    <a:pt x="259" y="225"/>
                  </a:lnTo>
                  <a:lnTo>
                    <a:pt x="259" y="240"/>
                  </a:lnTo>
                  <a:lnTo>
                    <a:pt x="224" y="240"/>
                  </a:lnTo>
                  <a:lnTo>
                    <a:pt x="207" y="256"/>
                  </a:lnTo>
                  <a:lnTo>
                    <a:pt x="172" y="240"/>
                  </a:lnTo>
                  <a:lnTo>
                    <a:pt x="155" y="256"/>
                  </a:lnTo>
                  <a:lnTo>
                    <a:pt x="120" y="240"/>
                  </a:lnTo>
                  <a:lnTo>
                    <a:pt x="120" y="225"/>
                  </a:lnTo>
                  <a:lnTo>
                    <a:pt x="103" y="208"/>
                  </a:lnTo>
                  <a:lnTo>
                    <a:pt x="51" y="177"/>
                  </a:lnTo>
                  <a:lnTo>
                    <a:pt x="0" y="160"/>
                  </a:lnTo>
                  <a:lnTo>
                    <a:pt x="0" y="129"/>
                  </a:lnTo>
                  <a:lnTo>
                    <a:pt x="51" y="96"/>
                  </a:lnTo>
                  <a:lnTo>
                    <a:pt x="69" y="33"/>
                  </a:lnTo>
                  <a:lnTo>
                    <a:pt x="103" y="16"/>
                  </a:lnTo>
                  <a:lnTo>
                    <a:pt x="103" y="0"/>
                  </a:lnTo>
                  <a:lnTo>
                    <a:pt x="155" y="16"/>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12" name="Freeform 219">
              <a:extLst>
                <a:ext uri="{FF2B5EF4-FFF2-40B4-BE49-F238E27FC236}">
                  <a16:creationId xmlns:a16="http://schemas.microsoft.com/office/drawing/2014/main" id="{8A90C55A-612E-4858-91CE-E459F47BB0CD}"/>
                </a:ext>
              </a:extLst>
            </p:cNvPr>
            <p:cNvSpPr>
              <a:spLocks/>
            </p:cNvSpPr>
            <p:nvPr/>
          </p:nvSpPr>
          <p:spPr bwMode="auto">
            <a:xfrm>
              <a:off x="8731672" y="8888760"/>
              <a:ext cx="26535" cy="33519"/>
            </a:xfrm>
            <a:custGeom>
              <a:avLst/>
              <a:gdLst>
                <a:gd name="T0" fmla="*/ 4189 w 36"/>
                <a:gd name="T1" fmla="*/ 9525 h 48"/>
                <a:gd name="T2" fmla="*/ 4189 w 36"/>
                <a:gd name="T3" fmla="*/ 9525 h 48"/>
                <a:gd name="T4" fmla="*/ 0 w 36"/>
                <a:gd name="T5" fmla="*/ 9525 h 48"/>
                <a:gd name="T6" fmla="*/ 4189 w 36"/>
                <a:gd name="T7" fmla="*/ 0 h 48"/>
                <a:gd name="T8" fmla="*/ 8379 w 36"/>
                <a:gd name="T9" fmla="*/ 3175 h 48"/>
                <a:gd name="T10" fmla="*/ 4189 w 36"/>
                <a:gd name="T11" fmla="*/ 9525 h 48"/>
                <a:gd name="T12" fmla="*/ 0 60000 65536"/>
                <a:gd name="T13" fmla="*/ 0 60000 65536"/>
                <a:gd name="T14" fmla="*/ 0 60000 65536"/>
                <a:gd name="T15" fmla="*/ 0 60000 65536"/>
                <a:gd name="T16" fmla="*/ 0 60000 65536"/>
                <a:gd name="T17" fmla="*/ 0 60000 65536"/>
                <a:gd name="T18" fmla="*/ 0 w 36"/>
                <a:gd name="T19" fmla="*/ 0 h 48"/>
                <a:gd name="T20" fmla="*/ 36 w 36"/>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36" h="48">
                  <a:moveTo>
                    <a:pt x="17" y="48"/>
                  </a:moveTo>
                  <a:lnTo>
                    <a:pt x="17" y="48"/>
                  </a:lnTo>
                  <a:lnTo>
                    <a:pt x="0" y="48"/>
                  </a:lnTo>
                  <a:lnTo>
                    <a:pt x="17" y="0"/>
                  </a:lnTo>
                  <a:lnTo>
                    <a:pt x="36" y="16"/>
                  </a:lnTo>
                  <a:lnTo>
                    <a:pt x="17" y="4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13" name="Freeform 220">
              <a:extLst>
                <a:ext uri="{FF2B5EF4-FFF2-40B4-BE49-F238E27FC236}">
                  <a16:creationId xmlns:a16="http://schemas.microsoft.com/office/drawing/2014/main" id="{8A97123B-1B20-4B5B-ABC2-C9F12AF7401D}"/>
                </a:ext>
              </a:extLst>
            </p:cNvPr>
            <p:cNvSpPr>
              <a:spLocks/>
            </p:cNvSpPr>
            <p:nvPr/>
          </p:nvSpPr>
          <p:spPr bwMode="auto">
            <a:xfrm>
              <a:off x="8949539" y="8989313"/>
              <a:ext cx="36311" cy="22344"/>
            </a:xfrm>
            <a:custGeom>
              <a:avLst/>
              <a:gdLst>
                <a:gd name="T0" fmla="*/ 0 w 52"/>
                <a:gd name="T1" fmla="*/ 3079 h 33"/>
                <a:gd name="T2" fmla="*/ 0 w 52"/>
                <a:gd name="T3" fmla="*/ 3079 h 33"/>
                <a:gd name="T4" fmla="*/ 3969 w 52"/>
                <a:gd name="T5" fmla="*/ 0 h 33"/>
                <a:gd name="T6" fmla="*/ 10319 w 52"/>
                <a:gd name="T7" fmla="*/ 0 h 33"/>
                <a:gd name="T8" fmla="*/ 7144 w 52"/>
                <a:gd name="T9" fmla="*/ 3079 h 33"/>
                <a:gd name="T10" fmla="*/ 10319 w 52"/>
                <a:gd name="T11" fmla="*/ 6158 h 33"/>
                <a:gd name="T12" fmla="*/ 0 w 52"/>
                <a:gd name="T13" fmla="*/ 3079 h 33"/>
                <a:gd name="T14" fmla="*/ 0 60000 65536"/>
                <a:gd name="T15" fmla="*/ 0 60000 65536"/>
                <a:gd name="T16" fmla="*/ 0 60000 65536"/>
                <a:gd name="T17" fmla="*/ 0 60000 65536"/>
                <a:gd name="T18" fmla="*/ 0 60000 65536"/>
                <a:gd name="T19" fmla="*/ 0 60000 65536"/>
                <a:gd name="T20" fmla="*/ 0 60000 65536"/>
                <a:gd name="T21" fmla="*/ 0 w 52"/>
                <a:gd name="T22" fmla="*/ 0 h 33"/>
                <a:gd name="T23" fmla="*/ 52 w 5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33">
                  <a:moveTo>
                    <a:pt x="0" y="16"/>
                  </a:moveTo>
                  <a:lnTo>
                    <a:pt x="0" y="16"/>
                  </a:lnTo>
                  <a:lnTo>
                    <a:pt x="17" y="0"/>
                  </a:lnTo>
                  <a:lnTo>
                    <a:pt x="52" y="0"/>
                  </a:lnTo>
                  <a:lnTo>
                    <a:pt x="34" y="16"/>
                  </a:lnTo>
                  <a:lnTo>
                    <a:pt x="52" y="33"/>
                  </a:lnTo>
                  <a:lnTo>
                    <a:pt x="0" y="16"/>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14" name="Freeform 246">
              <a:extLst>
                <a:ext uri="{FF2B5EF4-FFF2-40B4-BE49-F238E27FC236}">
                  <a16:creationId xmlns:a16="http://schemas.microsoft.com/office/drawing/2014/main" id="{023352DE-B128-4D3F-8856-6B964069F124}"/>
                </a:ext>
              </a:extLst>
            </p:cNvPr>
            <p:cNvSpPr>
              <a:spLocks/>
            </p:cNvSpPr>
            <p:nvPr/>
          </p:nvSpPr>
          <p:spPr bwMode="auto">
            <a:xfrm>
              <a:off x="7738707" y="9011659"/>
              <a:ext cx="13967" cy="11173"/>
            </a:xfrm>
            <a:custGeom>
              <a:avLst/>
              <a:gdLst>
                <a:gd name="T0" fmla="*/ 0 w 20"/>
                <a:gd name="T1" fmla="*/ 0 h 15"/>
                <a:gd name="T2" fmla="*/ 0 w 20"/>
                <a:gd name="T3" fmla="*/ 0 h 15"/>
                <a:gd name="T4" fmla="*/ 0 w 20"/>
                <a:gd name="T5" fmla="*/ 3387 h 15"/>
                <a:gd name="T6" fmla="*/ 3969 w 20"/>
                <a:gd name="T7" fmla="*/ 0 h 15"/>
                <a:gd name="T8" fmla="*/ 0 w 20"/>
                <a:gd name="T9" fmla="*/ 0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0" y="0"/>
                  </a:moveTo>
                  <a:lnTo>
                    <a:pt x="0" y="0"/>
                  </a:lnTo>
                  <a:lnTo>
                    <a:pt x="0" y="15"/>
                  </a:lnTo>
                  <a:lnTo>
                    <a:pt x="20" y="0"/>
                  </a:lnTo>
                  <a:lnTo>
                    <a:pt x="0"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15" name="Freeform 248">
              <a:extLst>
                <a:ext uri="{FF2B5EF4-FFF2-40B4-BE49-F238E27FC236}">
                  <a16:creationId xmlns:a16="http://schemas.microsoft.com/office/drawing/2014/main" id="{4F73FBE3-C899-47E9-8852-5A7424613920}"/>
                </a:ext>
              </a:extLst>
            </p:cNvPr>
            <p:cNvSpPr>
              <a:spLocks/>
            </p:cNvSpPr>
            <p:nvPr/>
          </p:nvSpPr>
          <p:spPr bwMode="auto">
            <a:xfrm>
              <a:off x="7788984" y="9011659"/>
              <a:ext cx="9776" cy="11173"/>
            </a:xfrm>
            <a:custGeom>
              <a:avLst/>
              <a:gdLst>
                <a:gd name="T0" fmla="*/ 2084 w 16"/>
                <a:gd name="T1" fmla="*/ 0 h 15"/>
                <a:gd name="T2" fmla="*/ 2084 w 16"/>
                <a:gd name="T3" fmla="*/ 0 h 15"/>
                <a:gd name="T4" fmla="*/ 0 w 16"/>
                <a:gd name="T5" fmla="*/ 3387 h 15"/>
                <a:gd name="T6" fmla="*/ 2084 w 16"/>
                <a:gd name="T7" fmla="*/ 3387 h 15"/>
                <a:gd name="T8" fmla="*/ 2084 w 16"/>
                <a:gd name="T9" fmla="*/ 0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16" y="0"/>
                  </a:moveTo>
                  <a:lnTo>
                    <a:pt x="16" y="0"/>
                  </a:lnTo>
                  <a:lnTo>
                    <a:pt x="0" y="15"/>
                  </a:lnTo>
                  <a:lnTo>
                    <a:pt x="16" y="15"/>
                  </a:lnTo>
                  <a:lnTo>
                    <a:pt x="16"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16" name="Freeform 261">
              <a:extLst>
                <a:ext uri="{FF2B5EF4-FFF2-40B4-BE49-F238E27FC236}">
                  <a16:creationId xmlns:a16="http://schemas.microsoft.com/office/drawing/2014/main" id="{667598F1-57E6-4C9E-98D4-C8921AC3D8B1}"/>
                </a:ext>
              </a:extLst>
            </p:cNvPr>
            <p:cNvSpPr>
              <a:spLocks/>
            </p:cNvSpPr>
            <p:nvPr/>
          </p:nvSpPr>
          <p:spPr bwMode="auto">
            <a:xfrm>
              <a:off x="8455151" y="7784069"/>
              <a:ext cx="205297" cy="424559"/>
            </a:xfrm>
            <a:custGeom>
              <a:avLst/>
              <a:gdLst>
                <a:gd name="T0" fmla="*/ 44450 w 294"/>
                <a:gd name="T1" fmla="*/ 15849 h 609"/>
                <a:gd name="T2" fmla="*/ 44450 w 294"/>
                <a:gd name="T3" fmla="*/ 15849 h 609"/>
                <a:gd name="T4" fmla="*/ 44450 w 294"/>
                <a:gd name="T5" fmla="*/ 25358 h 609"/>
                <a:gd name="T6" fmla="*/ 51594 w 294"/>
                <a:gd name="T7" fmla="*/ 31698 h 609"/>
                <a:gd name="T8" fmla="*/ 47625 w 294"/>
                <a:gd name="T9" fmla="*/ 41207 h 609"/>
                <a:gd name="T10" fmla="*/ 51594 w 294"/>
                <a:gd name="T11" fmla="*/ 57056 h 609"/>
                <a:gd name="T12" fmla="*/ 47625 w 294"/>
                <a:gd name="T13" fmla="*/ 66566 h 609"/>
                <a:gd name="T14" fmla="*/ 55563 w 294"/>
                <a:gd name="T15" fmla="*/ 76075 h 609"/>
                <a:gd name="T16" fmla="*/ 51594 w 294"/>
                <a:gd name="T17" fmla="*/ 82414 h 609"/>
                <a:gd name="T18" fmla="*/ 58738 w 294"/>
                <a:gd name="T19" fmla="*/ 87962 h 609"/>
                <a:gd name="T20" fmla="*/ 58738 w 294"/>
                <a:gd name="T21" fmla="*/ 91924 h 609"/>
                <a:gd name="T22" fmla="*/ 47625 w 294"/>
                <a:gd name="T23" fmla="*/ 106980 h 609"/>
                <a:gd name="T24" fmla="*/ 37306 w 294"/>
                <a:gd name="T25" fmla="*/ 114112 h 609"/>
                <a:gd name="T26" fmla="*/ 34131 w 294"/>
                <a:gd name="T27" fmla="*/ 114112 h 609"/>
                <a:gd name="T28" fmla="*/ 16669 w 294"/>
                <a:gd name="T29" fmla="*/ 120452 h 609"/>
                <a:gd name="T30" fmla="*/ 3969 w 294"/>
                <a:gd name="T31" fmla="*/ 114112 h 609"/>
                <a:gd name="T32" fmla="*/ 7144 w 294"/>
                <a:gd name="T33" fmla="*/ 104603 h 609"/>
                <a:gd name="T34" fmla="*/ 3969 w 294"/>
                <a:gd name="T35" fmla="*/ 95094 h 609"/>
                <a:gd name="T36" fmla="*/ 7144 w 294"/>
                <a:gd name="T37" fmla="*/ 87962 h 609"/>
                <a:gd name="T38" fmla="*/ 20638 w 294"/>
                <a:gd name="T39" fmla="*/ 69735 h 609"/>
                <a:gd name="T40" fmla="*/ 23813 w 294"/>
                <a:gd name="T41" fmla="*/ 66566 h 609"/>
                <a:gd name="T42" fmla="*/ 23813 w 294"/>
                <a:gd name="T43" fmla="*/ 60226 h 609"/>
                <a:gd name="T44" fmla="*/ 20638 w 294"/>
                <a:gd name="T45" fmla="*/ 57056 h 609"/>
                <a:gd name="T46" fmla="*/ 16669 w 294"/>
                <a:gd name="T47" fmla="*/ 57056 h 609"/>
                <a:gd name="T48" fmla="*/ 14288 w 294"/>
                <a:gd name="T49" fmla="*/ 28528 h 609"/>
                <a:gd name="T50" fmla="*/ 0 w 294"/>
                <a:gd name="T51" fmla="*/ 15849 h 609"/>
                <a:gd name="T52" fmla="*/ 3969 w 294"/>
                <a:gd name="T53" fmla="*/ 12679 h 609"/>
                <a:gd name="T54" fmla="*/ 10319 w 294"/>
                <a:gd name="T55" fmla="*/ 19019 h 609"/>
                <a:gd name="T56" fmla="*/ 14288 w 294"/>
                <a:gd name="T57" fmla="*/ 19019 h 609"/>
                <a:gd name="T58" fmla="*/ 16669 w 294"/>
                <a:gd name="T59" fmla="*/ 19019 h 609"/>
                <a:gd name="T60" fmla="*/ 23813 w 294"/>
                <a:gd name="T61" fmla="*/ 19019 h 609"/>
                <a:gd name="T62" fmla="*/ 27781 w 294"/>
                <a:gd name="T63" fmla="*/ 15849 h 609"/>
                <a:gd name="T64" fmla="*/ 30956 w 294"/>
                <a:gd name="T65" fmla="*/ 3170 h 609"/>
                <a:gd name="T66" fmla="*/ 37306 w 294"/>
                <a:gd name="T67" fmla="*/ 0 h 609"/>
                <a:gd name="T68" fmla="*/ 47625 w 294"/>
                <a:gd name="T69" fmla="*/ 6340 h 609"/>
                <a:gd name="T70" fmla="*/ 44450 w 294"/>
                <a:gd name="T71" fmla="*/ 15849 h 60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4"/>
                <a:gd name="T109" fmla="*/ 0 h 609"/>
                <a:gd name="T110" fmla="*/ 294 w 294"/>
                <a:gd name="T111" fmla="*/ 609 h 60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4" h="609">
                  <a:moveTo>
                    <a:pt x="225" y="81"/>
                  </a:moveTo>
                  <a:lnTo>
                    <a:pt x="225" y="81"/>
                  </a:lnTo>
                  <a:lnTo>
                    <a:pt x="225" y="129"/>
                  </a:lnTo>
                  <a:lnTo>
                    <a:pt x="260" y="160"/>
                  </a:lnTo>
                  <a:lnTo>
                    <a:pt x="242" y="208"/>
                  </a:lnTo>
                  <a:lnTo>
                    <a:pt x="260" y="288"/>
                  </a:lnTo>
                  <a:lnTo>
                    <a:pt x="242" y="336"/>
                  </a:lnTo>
                  <a:lnTo>
                    <a:pt x="277" y="384"/>
                  </a:lnTo>
                  <a:lnTo>
                    <a:pt x="260" y="417"/>
                  </a:lnTo>
                  <a:lnTo>
                    <a:pt x="294" y="447"/>
                  </a:lnTo>
                  <a:lnTo>
                    <a:pt x="294" y="465"/>
                  </a:lnTo>
                  <a:lnTo>
                    <a:pt x="242" y="543"/>
                  </a:lnTo>
                  <a:lnTo>
                    <a:pt x="191" y="576"/>
                  </a:lnTo>
                  <a:lnTo>
                    <a:pt x="173" y="576"/>
                  </a:lnTo>
                  <a:lnTo>
                    <a:pt x="87" y="609"/>
                  </a:lnTo>
                  <a:lnTo>
                    <a:pt x="18" y="576"/>
                  </a:lnTo>
                  <a:lnTo>
                    <a:pt x="35" y="528"/>
                  </a:lnTo>
                  <a:lnTo>
                    <a:pt x="18" y="480"/>
                  </a:lnTo>
                  <a:lnTo>
                    <a:pt x="35" y="447"/>
                  </a:lnTo>
                  <a:lnTo>
                    <a:pt x="104" y="352"/>
                  </a:lnTo>
                  <a:lnTo>
                    <a:pt x="121" y="336"/>
                  </a:lnTo>
                  <a:lnTo>
                    <a:pt x="121" y="304"/>
                  </a:lnTo>
                  <a:lnTo>
                    <a:pt x="104" y="288"/>
                  </a:lnTo>
                  <a:lnTo>
                    <a:pt x="87" y="288"/>
                  </a:lnTo>
                  <a:lnTo>
                    <a:pt x="70" y="144"/>
                  </a:lnTo>
                  <a:lnTo>
                    <a:pt x="0" y="81"/>
                  </a:lnTo>
                  <a:lnTo>
                    <a:pt x="18" y="64"/>
                  </a:lnTo>
                  <a:lnTo>
                    <a:pt x="52" y="96"/>
                  </a:lnTo>
                  <a:lnTo>
                    <a:pt x="70" y="96"/>
                  </a:lnTo>
                  <a:lnTo>
                    <a:pt x="87" y="96"/>
                  </a:lnTo>
                  <a:lnTo>
                    <a:pt x="121" y="96"/>
                  </a:lnTo>
                  <a:lnTo>
                    <a:pt x="139" y="81"/>
                  </a:lnTo>
                  <a:lnTo>
                    <a:pt x="156" y="16"/>
                  </a:lnTo>
                  <a:lnTo>
                    <a:pt x="191" y="0"/>
                  </a:lnTo>
                  <a:lnTo>
                    <a:pt x="242" y="33"/>
                  </a:lnTo>
                  <a:lnTo>
                    <a:pt x="225" y="81"/>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17" name="Freeform 262">
              <a:extLst>
                <a:ext uri="{FF2B5EF4-FFF2-40B4-BE49-F238E27FC236}">
                  <a16:creationId xmlns:a16="http://schemas.microsoft.com/office/drawing/2014/main" id="{92F28DEE-1312-4EE9-9838-D6074E87548C}"/>
                </a:ext>
              </a:extLst>
            </p:cNvPr>
            <p:cNvSpPr>
              <a:spLocks/>
            </p:cNvSpPr>
            <p:nvPr/>
          </p:nvSpPr>
          <p:spPr bwMode="auto">
            <a:xfrm>
              <a:off x="8150697" y="7726809"/>
              <a:ext cx="509751" cy="548855"/>
            </a:xfrm>
            <a:custGeom>
              <a:avLst/>
              <a:gdLst>
                <a:gd name="T0" fmla="*/ 34178 w 729"/>
                <a:gd name="T1" fmla="*/ 149415 h 785"/>
                <a:gd name="T2" fmla="*/ 30999 w 729"/>
                <a:gd name="T3" fmla="*/ 143057 h 785"/>
                <a:gd name="T4" fmla="*/ 27819 w 729"/>
                <a:gd name="T5" fmla="*/ 147031 h 785"/>
                <a:gd name="T6" fmla="*/ 10333 w 729"/>
                <a:gd name="T7" fmla="*/ 156568 h 785"/>
                <a:gd name="T8" fmla="*/ 7154 w 729"/>
                <a:gd name="T9" fmla="*/ 143057 h 785"/>
                <a:gd name="T10" fmla="*/ 3974 w 729"/>
                <a:gd name="T11" fmla="*/ 143057 h 785"/>
                <a:gd name="T12" fmla="*/ 3974 w 729"/>
                <a:gd name="T13" fmla="*/ 133520 h 785"/>
                <a:gd name="T14" fmla="*/ 3974 w 729"/>
                <a:gd name="T15" fmla="*/ 120804 h 785"/>
                <a:gd name="T16" fmla="*/ 14307 w 729"/>
                <a:gd name="T17" fmla="*/ 108882 h 785"/>
                <a:gd name="T18" fmla="*/ 24640 w 729"/>
                <a:gd name="T19" fmla="*/ 99345 h 785"/>
                <a:gd name="T20" fmla="*/ 34178 w 729"/>
                <a:gd name="T21" fmla="*/ 85834 h 785"/>
                <a:gd name="T22" fmla="*/ 48485 w 729"/>
                <a:gd name="T23" fmla="*/ 63581 h 785"/>
                <a:gd name="T24" fmla="*/ 61997 w 729"/>
                <a:gd name="T25" fmla="*/ 42122 h 785"/>
                <a:gd name="T26" fmla="*/ 44511 w 729"/>
                <a:gd name="T27" fmla="*/ 47686 h 785"/>
                <a:gd name="T28" fmla="*/ 54844 w 729"/>
                <a:gd name="T29" fmla="*/ 42122 h 785"/>
                <a:gd name="T30" fmla="*/ 61997 w 729"/>
                <a:gd name="T31" fmla="*/ 28611 h 785"/>
                <a:gd name="T32" fmla="*/ 65177 w 729"/>
                <a:gd name="T33" fmla="*/ 32585 h 785"/>
                <a:gd name="T34" fmla="*/ 69151 w 729"/>
                <a:gd name="T35" fmla="*/ 32585 h 785"/>
                <a:gd name="T36" fmla="*/ 65177 w 729"/>
                <a:gd name="T37" fmla="*/ 25432 h 785"/>
                <a:gd name="T38" fmla="*/ 76305 w 729"/>
                <a:gd name="T39" fmla="*/ 15895 h 785"/>
                <a:gd name="T40" fmla="*/ 89817 w 729"/>
                <a:gd name="T41" fmla="*/ 13511 h 785"/>
                <a:gd name="T42" fmla="*/ 107303 w 729"/>
                <a:gd name="T43" fmla="*/ 6358 h 785"/>
                <a:gd name="T44" fmla="*/ 113662 w 729"/>
                <a:gd name="T45" fmla="*/ 0 h 785"/>
                <a:gd name="T46" fmla="*/ 117636 w 729"/>
                <a:gd name="T47" fmla="*/ 3974 h 785"/>
                <a:gd name="T48" fmla="*/ 123995 w 729"/>
                <a:gd name="T49" fmla="*/ 0 h 785"/>
                <a:gd name="T50" fmla="*/ 145456 w 729"/>
                <a:gd name="T51" fmla="*/ 13511 h 785"/>
                <a:gd name="T52" fmla="*/ 131149 w 729"/>
                <a:gd name="T53" fmla="*/ 15895 h 785"/>
                <a:gd name="T54" fmla="*/ 141481 w 729"/>
                <a:gd name="T55" fmla="*/ 23048 h 785"/>
                <a:gd name="T56" fmla="*/ 138302 w 729"/>
                <a:gd name="T57" fmla="*/ 25432 h 785"/>
                <a:gd name="T58" fmla="*/ 135123 w 729"/>
                <a:gd name="T59" fmla="*/ 23048 h 785"/>
                <a:gd name="T60" fmla="*/ 117636 w 729"/>
                <a:gd name="T61" fmla="*/ 19074 h 785"/>
                <a:gd name="T62" fmla="*/ 110483 w 729"/>
                <a:gd name="T63" fmla="*/ 34970 h 785"/>
                <a:gd name="T64" fmla="*/ 100150 w 729"/>
                <a:gd name="T65" fmla="*/ 34970 h 785"/>
                <a:gd name="T66" fmla="*/ 89817 w 729"/>
                <a:gd name="T67" fmla="*/ 28611 h 785"/>
                <a:gd name="T68" fmla="*/ 82663 w 729"/>
                <a:gd name="T69" fmla="*/ 32585 h 785"/>
                <a:gd name="T70" fmla="*/ 76305 w 729"/>
                <a:gd name="T71" fmla="*/ 38149 h 785"/>
                <a:gd name="T72" fmla="*/ 72330 w 729"/>
                <a:gd name="T73" fmla="*/ 44507 h 785"/>
                <a:gd name="T74" fmla="*/ 65177 w 729"/>
                <a:gd name="T75" fmla="*/ 47686 h 785"/>
                <a:gd name="T76" fmla="*/ 61997 w 729"/>
                <a:gd name="T77" fmla="*/ 57223 h 785"/>
                <a:gd name="T78" fmla="*/ 54844 w 729"/>
                <a:gd name="T79" fmla="*/ 70734 h 785"/>
                <a:gd name="T80" fmla="*/ 48485 w 729"/>
                <a:gd name="T81" fmla="*/ 85834 h 785"/>
                <a:gd name="T82" fmla="*/ 44511 w 729"/>
                <a:gd name="T83" fmla="*/ 95371 h 785"/>
                <a:gd name="T84" fmla="*/ 38152 w 729"/>
                <a:gd name="T85" fmla="*/ 111267 h 785"/>
                <a:gd name="T86" fmla="*/ 41332 w 729"/>
                <a:gd name="T87" fmla="*/ 127957 h 785"/>
                <a:gd name="T88" fmla="*/ 38152 w 729"/>
                <a:gd name="T89" fmla="*/ 139878 h 785"/>
                <a:gd name="T90" fmla="*/ 34178 w 729"/>
                <a:gd name="T91" fmla="*/ 149415 h 78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29"/>
                <a:gd name="T139" fmla="*/ 0 h 785"/>
                <a:gd name="T140" fmla="*/ 729 w 729"/>
                <a:gd name="T141" fmla="*/ 785 h 78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29" h="785">
                  <a:moveTo>
                    <a:pt x="172" y="752"/>
                  </a:moveTo>
                  <a:lnTo>
                    <a:pt x="172" y="752"/>
                  </a:lnTo>
                  <a:lnTo>
                    <a:pt x="172" y="737"/>
                  </a:lnTo>
                  <a:lnTo>
                    <a:pt x="155" y="719"/>
                  </a:lnTo>
                  <a:lnTo>
                    <a:pt x="155" y="737"/>
                  </a:lnTo>
                  <a:lnTo>
                    <a:pt x="138" y="737"/>
                  </a:lnTo>
                  <a:lnTo>
                    <a:pt x="86" y="785"/>
                  </a:lnTo>
                  <a:lnTo>
                    <a:pt x="52" y="785"/>
                  </a:lnTo>
                  <a:lnTo>
                    <a:pt x="17" y="767"/>
                  </a:lnTo>
                  <a:lnTo>
                    <a:pt x="34" y="719"/>
                  </a:lnTo>
                  <a:lnTo>
                    <a:pt x="17" y="737"/>
                  </a:lnTo>
                  <a:lnTo>
                    <a:pt x="17" y="719"/>
                  </a:lnTo>
                  <a:lnTo>
                    <a:pt x="17" y="704"/>
                  </a:lnTo>
                  <a:lnTo>
                    <a:pt x="17" y="671"/>
                  </a:lnTo>
                  <a:lnTo>
                    <a:pt x="0" y="641"/>
                  </a:lnTo>
                  <a:lnTo>
                    <a:pt x="17" y="608"/>
                  </a:lnTo>
                  <a:lnTo>
                    <a:pt x="0" y="593"/>
                  </a:lnTo>
                  <a:lnTo>
                    <a:pt x="69" y="545"/>
                  </a:lnTo>
                  <a:lnTo>
                    <a:pt x="86" y="527"/>
                  </a:lnTo>
                  <a:lnTo>
                    <a:pt x="121" y="497"/>
                  </a:lnTo>
                  <a:lnTo>
                    <a:pt x="121" y="512"/>
                  </a:lnTo>
                  <a:lnTo>
                    <a:pt x="172" y="432"/>
                  </a:lnTo>
                  <a:lnTo>
                    <a:pt x="207" y="401"/>
                  </a:lnTo>
                  <a:lnTo>
                    <a:pt x="242" y="320"/>
                  </a:lnTo>
                  <a:lnTo>
                    <a:pt x="276" y="240"/>
                  </a:lnTo>
                  <a:lnTo>
                    <a:pt x="311" y="209"/>
                  </a:lnTo>
                  <a:lnTo>
                    <a:pt x="259" y="224"/>
                  </a:lnTo>
                  <a:lnTo>
                    <a:pt x="224" y="240"/>
                  </a:lnTo>
                  <a:lnTo>
                    <a:pt x="242" y="209"/>
                  </a:lnTo>
                  <a:lnTo>
                    <a:pt x="276" y="209"/>
                  </a:lnTo>
                  <a:lnTo>
                    <a:pt x="259" y="176"/>
                  </a:lnTo>
                  <a:lnTo>
                    <a:pt x="311" y="144"/>
                  </a:lnTo>
                  <a:lnTo>
                    <a:pt x="311" y="176"/>
                  </a:lnTo>
                  <a:lnTo>
                    <a:pt x="328" y="161"/>
                  </a:lnTo>
                  <a:lnTo>
                    <a:pt x="328" y="176"/>
                  </a:lnTo>
                  <a:lnTo>
                    <a:pt x="347" y="161"/>
                  </a:lnTo>
                  <a:lnTo>
                    <a:pt x="328" y="161"/>
                  </a:lnTo>
                  <a:lnTo>
                    <a:pt x="328" y="128"/>
                  </a:lnTo>
                  <a:lnTo>
                    <a:pt x="364" y="113"/>
                  </a:lnTo>
                  <a:lnTo>
                    <a:pt x="382" y="80"/>
                  </a:lnTo>
                  <a:lnTo>
                    <a:pt x="416" y="80"/>
                  </a:lnTo>
                  <a:lnTo>
                    <a:pt x="451" y="65"/>
                  </a:lnTo>
                  <a:lnTo>
                    <a:pt x="503" y="17"/>
                  </a:lnTo>
                  <a:lnTo>
                    <a:pt x="537" y="32"/>
                  </a:lnTo>
                  <a:lnTo>
                    <a:pt x="555" y="17"/>
                  </a:lnTo>
                  <a:lnTo>
                    <a:pt x="572" y="0"/>
                  </a:lnTo>
                  <a:lnTo>
                    <a:pt x="572" y="48"/>
                  </a:lnTo>
                  <a:lnTo>
                    <a:pt x="589" y="17"/>
                  </a:lnTo>
                  <a:lnTo>
                    <a:pt x="606" y="48"/>
                  </a:lnTo>
                  <a:lnTo>
                    <a:pt x="624" y="0"/>
                  </a:lnTo>
                  <a:lnTo>
                    <a:pt x="658" y="17"/>
                  </a:lnTo>
                  <a:lnTo>
                    <a:pt x="729" y="65"/>
                  </a:lnTo>
                  <a:lnTo>
                    <a:pt x="695" y="80"/>
                  </a:lnTo>
                  <a:lnTo>
                    <a:pt x="658" y="80"/>
                  </a:lnTo>
                  <a:lnTo>
                    <a:pt x="695" y="96"/>
                  </a:lnTo>
                  <a:lnTo>
                    <a:pt x="712" y="113"/>
                  </a:lnTo>
                  <a:lnTo>
                    <a:pt x="712" y="128"/>
                  </a:lnTo>
                  <a:lnTo>
                    <a:pt x="695" y="128"/>
                  </a:lnTo>
                  <a:lnTo>
                    <a:pt x="658" y="161"/>
                  </a:lnTo>
                  <a:lnTo>
                    <a:pt x="677" y="113"/>
                  </a:lnTo>
                  <a:lnTo>
                    <a:pt x="624" y="80"/>
                  </a:lnTo>
                  <a:lnTo>
                    <a:pt x="589" y="96"/>
                  </a:lnTo>
                  <a:lnTo>
                    <a:pt x="572" y="161"/>
                  </a:lnTo>
                  <a:lnTo>
                    <a:pt x="555" y="176"/>
                  </a:lnTo>
                  <a:lnTo>
                    <a:pt x="520" y="176"/>
                  </a:lnTo>
                  <a:lnTo>
                    <a:pt x="503" y="176"/>
                  </a:lnTo>
                  <a:lnTo>
                    <a:pt x="485" y="176"/>
                  </a:lnTo>
                  <a:lnTo>
                    <a:pt x="451" y="144"/>
                  </a:lnTo>
                  <a:lnTo>
                    <a:pt x="434" y="161"/>
                  </a:lnTo>
                  <a:lnTo>
                    <a:pt x="416" y="161"/>
                  </a:lnTo>
                  <a:lnTo>
                    <a:pt x="416" y="192"/>
                  </a:lnTo>
                  <a:lnTo>
                    <a:pt x="382" y="192"/>
                  </a:lnTo>
                  <a:lnTo>
                    <a:pt x="364" y="192"/>
                  </a:lnTo>
                  <a:lnTo>
                    <a:pt x="364" y="224"/>
                  </a:lnTo>
                  <a:lnTo>
                    <a:pt x="347" y="224"/>
                  </a:lnTo>
                  <a:lnTo>
                    <a:pt x="328" y="240"/>
                  </a:lnTo>
                  <a:lnTo>
                    <a:pt x="311" y="272"/>
                  </a:lnTo>
                  <a:lnTo>
                    <a:pt x="311" y="288"/>
                  </a:lnTo>
                  <a:lnTo>
                    <a:pt x="311" y="305"/>
                  </a:lnTo>
                  <a:lnTo>
                    <a:pt x="276" y="353"/>
                  </a:lnTo>
                  <a:lnTo>
                    <a:pt x="259" y="401"/>
                  </a:lnTo>
                  <a:lnTo>
                    <a:pt x="242" y="432"/>
                  </a:lnTo>
                  <a:lnTo>
                    <a:pt x="259" y="464"/>
                  </a:lnTo>
                  <a:lnTo>
                    <a:pt x="224" y="479"/>
                  </a:lnTo>
                  <a:lnTo>
                    <a:pt x="207" y="497"/>
                  </a:lnTo>
                  <a:lnTo>
                    <a:pt x="190" y="560"/>
                  </a:lnTo>
                  <a:lnTo>
                    <a:pt x="207" y="623"/>
                  </a:lnTo>
                  <a:lnTo>
                    <a:pt x="207" y="641"/>
                  </a:lnTo>
                  <a:lnTo>
                    <a:pt x="207" y="689"/>
                  </a:lnTo>
                  <a:lnTo>
                    <a:pt x="190" y="704"/>
                  </a:lnTo>
                  <a:lnTo>
                    <a:pt x="190" y="752"/>
                  </a:lnTo>
                  <a:lnTo>
                    <a:pt x="172" y="752"/>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18" name="Freeform 263">
              <a:extLst>
                <a:ext uri="{FF2B5EF4-FFF2-40B4-BE49-F238E27FC236}">
                  <a16:creationId xmlns:a16="http://schemas.microsoft.com/office/drawing/2014/main" id="{A58A101A-0698-4E39-A93D-94131F23B1DF}"/>
                </a:ext>
              </a:extLst>
            </p:cNvPr>
            <p:cNvSpPr>
              <a:spLocks/>
            </p:cNvSpPr>
            <p:nvPr/>
          </p:nvSpPr>
          <p:spPr bwMode="auto">
            <a:xfrm>
              <a:off x="8272197" y="7839932"/>
              <a:ext cx="241609" cy="523717"/>
            </a:xfrm>
            <a:custGeom>
              <a:avLst/>
              <a:gdLst>
                <a:gd name="T0" fmla="*/ 0 w 346"/>
                <a:gd name="T1" fmla="*/ 117475 h 750"/>
                <a:gd name="T2" fmla="*/ 0 w 346"/>
                <a:gd name="T3" fmla="*/ 117475 h 750"/>
                <a:gd name="T4" fmla="*/ 3969 w 346"/>
                <a:gd name="T5" fmla="*/ 117475 h 750"/>
                <a:gd name="T6" fmla="*/ 3969 w 346"/>
                <a:gd name="T7" fmla="*/ 107950 h 750"/>
                <a:gd name="T8" fmla="*/ 7144 w 346"/>
                <a:gd name="T9" fmla="*/ 104775 h 750"/>
                <a:gd name="T10" fmla="*/ 7144 w 346"/>
                <a:gd name="T11" fmla="*/ 95250 h 750"/>
                <a:gd name="T12" fmla="*/ 7144 w 346"/>
                <a:gd name="T13" fmla="*/ 91281 h 750"/>
                <a:gd name="T14" fmla="*/ 3969 w 346"/>
                <a:gd name="T15" fmla="*/ 78581 h 750"/>
                <a:gd name="T16" fmla="*/ 7144 w 346"/>
                <a:gd name="T17" fmla="*/ 66675 h 750"/>
                <a:gd name="T18" fmla="*/ 10319 w 346"/>
                <a:gd name="T19" fmla="*/ 63500 h 750"/>
                <a:gd name="T20" fmla="*/ 17463 w 346"/>
                <a:gd name="T21" fmla="*/ 60325 h 750"/>
                <a:gd name="T22" fmla="*/ 14288 w 346"/>
                <a:gd name="T23" fmla="*/ 53975 h 750"/>
                <a:gd name="T24" fmla="*/ 17463 w 346"/>
                <a:gd name="T25" fmla="*/ 47625 h 750"/>
                <a:gd name="T26" fmla="*/ 20638 w 346"/>
                <a:gd name="T27" fmla="*/ 38100 h 750"/>
                <a:gd name="T28" fmla="*/ 27781 w 346"/>
                <a:gd name="T29" fmla="*/ 28575 h 750"/>
                <a:gd name="T30" fmla="*/ 27781 w 346"/>
                <a:gd name="T31" fmla="*/ 24606 h 750"/>
                <a:gd name="T32" fmla="*/ 27781 w 346"/>
                <a:gd name="T33" fmla="*/ 21431 h 750"/>
                <a:gd name="T34" fmla="*/ 30956 w 346"/>
                <a:gd name="T35" fmla="*/ 15875 h 750"/>
                <a:gd name="T36" fmla="*/ 34131 w 346"/>
                <a:gd name="T37" fmla="*/ 11906 h 750"/>
                <a:gd name="T38" fmla="*/ 37306 w 346"/>
                <a:gd name="T39" fmla="*/ 11906 h 750"/>
                <a:gd name="T40" fmla="*/ 37306 w 346"/>
                <a:gd name="T41" fmla="*/ 5556 h 750"/>
                <a:gd name="T42" fmla="*/ 41275 w 346"/>
                <a:gd name="T43" fmla="*/ 5556 h 750"/>
                <a:gd name="T44" fmla="*/ 47625 w 346"/>
                <a:gd name="T45" fmla="*/ 5556 h 750"/>
                <a:gd name="T46" fmla="*/ 47625 w 346"/>
                <a:gd name="T47" fmla="*/ 0 h 750"/>
                <a:gd name="T48" fmla="*/ 51594 w 346"/>
                <a:gd name="T49" fmla="*/ 0 h 750"/>
                <a:gd name="T50" fmla="*/ 65881 w 346"/>
                <a:gd name="T51" fmla="*/ 11906 h 750"/>
                <a:gd name="T52" fmla="*/ 69056 w 346"/>
                <a:gd name="T53" fmla="*/ 40481 h 750"/>
                <a:gd name="T54" fmla="*/ 61913 w 346"/>
                <a:gd name="T55" fmla="*/ 40481 h 750"/>
                <a:gd name="T56" fmla="*/ 55563 w 346"/>
                <a:gd name="T57" fmla="*/ 47625 h 750"/>
                <a:gd name="T58" fmla="*/ 55563 w 346"/>
                <a:gd name="T59" fmla="*/ 50006 h 750"/>
                <a:gd name="T60" fmla="*/ 55563 w 346"/>
                <a:gd name="T61" fmla="*/ 53975 h 750"/>
                <a:gd name="T62" fmla="*/ 58738 w 346"/>
                <a:gd name="T63" fmla="*/ 57150 h 750"/>
                <a:gd name="T64" fmla="*/ 51594 w 346"/>
                <a:gd name="T65" fmla="*/ 63500 h 750"/>
                <a:gd name="T66" fmla="*/ 41275 w 346"/>
                <a:gd name="T67" fmla="*/ 73025 h 750"/>
                <a:gd name="T68" fmla="*/ 34131 w 346"/>
                <a:gd name="T69" fmla="*/ 81756 h 750"/>
                <a:gd name="T70" fmla="*/ 34131 w 346"/>
                <a:gd name="T71" fmla="*/ 97631 h 750"/>
                <a:gd name="T72" fmla="*/ 41275 w 346"/>
                <a:gd name="T73" fmla="*/ 107950 h 750"/>
                <a:gd name="T74" fmla="*/ 37306 w 346"/>
                <a:gd name="T75" fmla="*/ 111125 h 750"/>
                <a:gd name="T76" fmla="*/ 37306 w 346"/>
                <a:gd name="T77" fmla="*/ 114300 h 750"/>
                <a:gd name="T78" fmla="*/ 30956 w 346"/>
                <a:gd name="T79" fmla="*/ 120650 h 750"/>
                <a:gd name="T80" fmla="*/ 27781 w 346"/>
                <a:gd name="T81" fmla="*/ 142875 h 750"/>
                <a:gd name="T82" fmla="*/ 20638 w 346"/>
                <a:gd name="T83" fmla="*/ 142875 h 750"/>
                <a:gd name="T84" fmla="*/ 17463 w 346"/>
                <a:gd name="T85" fmla="*/ 146050 h 750"/>
                <a:gd name="T86" fmla="*/ 17463 w 346"/>
                <a:gd name="T87" fmla="*/ 149225 h 750"/>
                <a:gd name="T88" fmla="*/ 10319 w 346"/>
                <a:gd name="T89" fmla="*/ 149225 h 750"/>
                <a:gd name="T90" fmla="*/ 7144 w 346"/>
                <a:gd name="T91" fmla="*/ 142875 h 750"/>
                <a:gd name="T92" fmla="*/ 10319 w 346"/>
                <a:gd name="T93" fmla="*/ 139700 h 750"/>
                <a:gd name="T94" fmla="*/ 7144 w 346"/>
                <a:gd name="T95" fmla="*/ 136525 h 750"/>
                <a:gd name="T96" fmla="*/ 0 w 346"/>
                <a:gd name="T97" fmla="*/ 117475 h 7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6"/>
                <a:gd name="T148" fmla="*/ 0 h 750"/>
                <a:gd name="T149" fmla="*/ 346 w 346"/>
                <a:gd name="T150" fmla="*/ 750 h 7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6" h="750">
                  <a:moveTo>
                    <a:pt x="0" y="591"/>
                  </a:moveTo>
                  <a:lnTo>
                    <a:pt x="0" y="591"/>
                  </a:lnTo>
                  <a:lnTo>
                    <a:pt x="18" y="591"/>
                  </a:lnTo>
                  <a:lnTo>
                    <a:pt x="18" y="543"/>
                  </a:lnTo>
                  <a:lnTo>
                    <a:pt x="35" y="528"/>
                  </a:lnTo>
                  <a:lnTo>
                    <a:pt x="35" y="480"/>
                  </a:lnTo>
                  <a:lnTo>
                    <a:pt x="35" y="462"/>
                  </a:lnTo>
                  <a:lnTo>
                    <a:pt x="18" y="399"/>
                  </a:lnTo>
                  <a:lnTo>
                    <a:pt x="35" y="336"/>
                  </a:lnTo>
                  <a:lnTo>
                    <a:pt x="52" y="318"/>
                  </a:lnTo>
                  <a:lnTo>
                    <a:pt x="87" y="303"/>
                  </a:lnTo>
                  <a:lnTo>
                    <a:pt x="70" y="271"/>
                  </a:lnTo>
                  <a:lnTo>
                    <a:pt x="87" y="240"/>
                  </a:lnTo>
                  <a:lnTo>
                    <a:pt x="104" y="192"/>
                  </a:lnTo>
                  <a:lnTo>
                    <a:pt x="139" y="144"/>
                  </a:lnTo>
                  <a:lnTo>
                    <a:pt x="139" y="127"/>
                  </a:lnTo>
                  <a:lnTo>
                    <a:pt x="139" y="111"/>
                  </a:lnTo>
                  <a:lnTo>
                    <a:pt x="156" y="79"/>
                  </a:lnTo>
                  <a:lnTo>
                    <a:pt x="173" y="63"/>
                  </a:lnTo>
                  <a:lnTo>
                    <a:pt x="190" y="63"/>
                  </a:lnTo>
                  <a:lnTo>
                    <a:pt x="190" y="31"/>
                  </a:lnTo>
                  <a:lnTo>
                    <a:pt x="208" y="31"/>
                  </a:lnTo>
                  <a:lnTo>
                    <a:pt x="242" y="31"/>
                  </a:lnTo>
                  <a:lnTo>
                    <a:pt x="242" y="0"/>
                  </a:lnTo>
                  <a:lnTo>
                    <a:pt x="260" y="0"/>
                  </a:lnTo>
                  <a:lnTo>
                    <a:pt x="329" y="63"/>
                  </a:lnTo>
                  <a:lnTo>
                    <a:pt x="346" y="207"/>
                  </a:lnTo>
                  <a:lnTo>
                    <a:pt x="311" y="207"/>
                  </a:lnTo>
                  <a:lnTo>
                    <a:pt x="277" y="240"/>
                  </a:lnTo>
                  <a:lnTo>
                    <a:pt x="277" y="255"/>
                  </a:lnTo>
                  <a:lnTo>
                    <a:pt x="277" y="271"/>
                  </a:lnTo>
                  <a:lnTo>
                    <a:pt x="294" y="288"/>
                  </a:lnTo>
                  <a:lnTo>
                    <a:pt x="260" y="318"/>
                  </a:lnTo>
                  <a:lnTo>
                    <a:pt x="208" y="366"/>
                  </a:lnTo>
                  <a:lnTo>
                    <a:pt x="173" y="414"/>
                  </a:lnTo>
                  <a:lnTo>
                    <a:pt x="173" y="495"/>
                  </a:lnTo>
                  <a:lnTo>
                    <a:pt x="208" y="543"/>
                  </a:lnTo>
                  <a:lnTo>
                    <a:pt x="190" y="558"/>
                  </a:lnTo>
                  <a:lnTo>
                    <a:pt x="190" y="576"/>
                  </a:lnTo>
                  <a:lnTo>
                    <a:pt x="156" y="606"/>
                  </a:lnTo>
                  <a:lnTo>
                    <a:pt x="139" y="720"/>
                  </a:lnTo>
                  <a:lnTo>
                    <a:pt x="104" y="720"/>
                  </a:lnTo>
                  <a:lnTo>
                    <a:pt x="87" y="735"/>
                  </a:lnTo>
                  <a:lnTo>
                    <a:pt x="87" y="750"/>
                  </a:lnTo>
                  <a:lnTo>
                    <a:pt x="52" y="750"/>
                  </a:lnTo>
                  <a:lnTo>
                    <a:pt x="35" y="720"/>
                  </a:lnTo>
                  <a:lnTo>
                    <a:pt x="52" y="702"/>
                  </a:lnTo>
                  <a:lnTo>
                    <a:pt x="35" y="687"/>
                  </a:lnTo>
                  <a:lnTo>
                    <a:pt x="0" y="591"/>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19" name="Freeform 264">
              <a:extLst>
                <a:ext uri="{FF2B5EF4-FFF2-40B4-BE49-F238E27FC236}">
                  <a16:creationId xmlns:a16="http://schemas.microsoft.com/office/drawing/2014/main" id="{83038CE2-DD3F-4F8E-8638-2EBD9AB81CE3}"/>
                </a:ext>
              </a:extLst>
            </p:cNvPr>
            <p:cNvSpPr>
              <a:spLocks/>
            </p:cNvSpPr>
            <p:nvPr/>
          </p:nvSpPr>
          <p:spPr bwMode="auto">
            <a:xfrm>
              <a:off x="8286164" y="9838431"/>
              <a:ext cx="252781" cy="223452"/>
            </a:xfrm>
            <a:custGeom>
              <a:avLst/>
              <a:gdLst>
                <a:gd name="T0" fmla="*/ 23813 w 362"/>
                <a:gd name="T1" fmla="*/ 63500 h 320"/>
                <a:gd name="T2" fmla="*/ 23813 w 362"/>
                <a:gd name="T3" fmla="*/ 63500 h 320"/>
                <a:gd name="T4" fmla="*/ 19844 w 362"/>
                <a:gd name="T5" fmla="*/ 57150 h 320"/>
                <a:gd name="T6" fmla="*/ 14288 w 362"/>
                <a:gd name="T7" fmla="*/ 38100 h 320"/>
                <a:gd name="T8" fmla="*/ 14288 w 362"/>
                <a:gd name="T9" fmla="*/ 28575 h 320"/>
                <a:gd name="T10" fmla="*/ 0 w 362"/>
                <a:gd name="T11" fmla="*/ 3969 h 320"/>
                <a:gd name="T12" fmla="*/ 0 w 362"/>
                <a:gd name="T13" fmla="*/ 0 h 320"/>
                <a:gd name="T14" fmla="*/ 7144 w 362"/>
                <a:gd name="T15" fmla="*/ 0 h 320"/>
                <a:gd name="T16" fmla="*/ 14288 w 362"/>
                <a:gd name="T17" fmla="*/ 0 h 320"/>
                <a:gd name="T18" fmla="*/ 34131 w 362"/>
                <a:gd name="T19" fmla="*/ 3969 h 320"/>
                <a:gd name="T20" fmla="*/ 40481 w 362"/>
                <a:gd name="T21" fmla="*/ 3969 h 320"/>
                <a:gd name="T22" fmla="*/ 54769 w 362"/>
                <a:gd name="T23" fmla="*/ 7144 h 320"/>
                <a:gd name="T24" fmla="*/ 61913 w 362"/>
                <a:gd name="T25" fmla="*/ 3969 h 320"/>
                <a:gd name="T26" fmla="*/ 65088 w 362"/>
                <a:gd name="T27" fmla="*/ 0 h 320"/>
                <a:gd name="T28" fmla="*/ 72231 w 362"/>
                <a:gd name="T29" fmla="*/ 3969 h 320"/>
                <a:gd name="T30" fmla="*/ 65088 w 362"/>
                <a:gd name="T31" fmla="*/ 9525 h 320"/>
                <a:gd name="T32" fmla="*/ 61913 w 362"/>
                <a:gd name="T33" fmla="*/ 7144 h 320"/>
                <a:gd name="T34" fmla="*/ 51594 w 362"/>
                <a:gd name="T35" fmla="*/ 7144 h 320"/>
                <a:gd name="T36" fmla="*/ 47625 w 362"/>
                <a:gd name="T37" fmla="*/ 26194 h 320"/>
                <a:gd name="T38" fmla="*/ 44450 w 362"/>
                <a:gd name="T39" fmla="*/ 28575 h 320"/>
                <a:gd name="T40" fmla="*/ 44450 w 362"/>
                <a:gd name="T41" fmla="*/ 41275 h 320"/>
                <a:gd name="T42" fmla="*/ 44450 w 362"/>
                <a:gd name="T43" fmla="*/ 61119 h 320"/>
                <a:gd name="T44" fmla="*/ 37306 w 362"/>
                <a:gd name="T45" fmla="*/ 63500 h 320"/>
                <a:gd name="T46" fmla="*/ 30956 w 362"/>
                <a:gd name="T47" fmla="*/ 63500 h 320"/>
                <a:gd name="T48" fmla="*/ 27781 w 362"/>
                <a:gd name="T49" fmla="*/ 61119 h 320"/>
                <a:gd name="T50" fmla="*/ 23813 w 362"/>
                <a:gd name="T51" fmla="*/ 63500 h 3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2"/>
                <a:gd name="T79" fmla="*/ 0 h 320"/>
                <a:gd name="T80" fmla="*/ 362 w 362"/>
                <a:gd name="T81" fmla="*/ 320 h 3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2" h="320">
                  <a:moveTo>
                    <a:pt x="121" y="320"/>
                  </a:moveTo>
                  <a:lnTo>
                    <a:pt x="121" y="320"/>
                  </a:lnTo>
                  <a:lnTo>
                    <a:pt x="103" y="288"/>
                  </a:lnTo>
                  <a:lnTo>
                    <a:pt x="69" y="192"/>
                  </a:lnTo>
                  <a:lnTo>
                    <a:pt x="69" y="144"/>
                  </a:lnTo>
                  <a:lnTo>
                    <a:pt x="0" y="17"/>
                  </a:lnTo>
                  <a:lnTo>
                    <a:pt x="0" y="0"/>
                  </a:lnTo>
                  <a:lnTo>
                    <a:pt x="34" y="0"/>
                  </a:lnTo>
                  <a:lnTo>
                    <a:pt x="69" y="0"/>
                  </a:lnTo>
                  <a:lnTo>
                    <a:pt x="172" y="17"/>
                  </a:lnTo>
                  <a:lnTo>
                    <a:pt x="207" y="17"/>
                  </a:lnTo>
                  <a:lnTo>
                    <a:pt x="276" y="33"/>
                  </a:lnTo>
                  <a:lnTo>
                    <a:pt x="311" y="17"/>
                  </a:lnTo>
                  <a:lnTo>
                    <a:pt x="328" y="0"/>
                  </a:lnTo>
                  <a:lnTo>
                    <a:pt x="362" y="17"/>
                  </a:lnTo>
                  <a:lnTo>
                    <a:pt x="328" y="48"/>
                  </a:lnTo>
                  <a:lnTo>
                    <a:pt x="311" y="33"/>
                  </a:lnTo>
                  <a:lnTo>
                    <a:pt x="259" y="33"/>
                  </a:lnTo>
                  <a:lnTo>
                    <a:pt x="241" y="129"/>
                  </a:lnTo>
                  <a:lnTo>
                    <a:pt x="224" y="144"/>
                  </a:lnTo>
                  <a:lnTo>
                    <a:pt x="224" y="209"/>
                  </a:lnTo>
                  <a:lnTo>
                    <a:pt x="224" y="305"/>
                  </a:lnTo>
                  <a:lnTo>
                    <a:pt x="190" y="320"/>
                  </a:lnTo>
                  <a:lnTo>
                    <a:pt x="155" y="320"/>
                  </a:lnTo>
                  <a:lnTo>
                    <a:pt x="138" y="305"/>
                  </a:lnTo>
                  <a:lnTo>
                    <a:pt x="121" y="32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20" name="Freeform 265">
              <a:extLst>
                <a:ext uri="{FF2B5EF4-FFF2-40B4-BE49-F238E27FC236}">
                  <a16:creationId xmlns:a16="http://schemas.microsoft.com/office/drawing/2014/main" id="{D1D45027-D730-48F0-ABFD-0201D375C4BF}"/>
                </a:ext>
              </a:extLst>
            </p:cNvPr>
            <p:cNvSpPr>
              <a:spLocks/>
            </p:cNvSpPr>
            <p:nvPr/>
          </p:nvSpPr>
          <p:spPr bwMode="auto">
            <a:xfrm>
              <a:off x="8368563" y="9927812"/>
              <a:ext cx="315627" cy="256971"/>
            </a:xfrm>
            <a:custGeom>
              <a:avLst/>
              <a:gdLst>
                <a:gd name="T0" fmla="*/ 82733 w 451"/>
                <a:gd name="T1" fmla="*/ 2381 h 368"/>
                <a:gd name="T2" fmla="*/ 86711 w 451"/>
                <a:gd name="T3" fmla="*/ 21431 h 368"/>
                <a:gd name="T4" fmla="*/ 82733 w 451"/>
                <a:gd name="T5" fmla="*/ 21431 h 368"/>
                <a:gd name="T6" fmla="*/ 79551 w 451"/>
                <a:gd name="T7" fmla="*/ 25400 h 368"/>
                <a:gd name="T8" fmla="*/ 82733 w 451"/>
                <a:gd name="T9" fmla="*/ 28575 h 368"/>
                <a:gd name="T10" fmla="*/ 86711 w 451"/>
                <a:gd name="T11" fmla="*/ 25400 h 368"/>
                <a:gd name="T12" fmla="*/ 89893 w 451"/>
                <a:gd name="T13" fmla="*/ 25400 h 368"/>
                <a:gd name="T14" fmla="*/ 89893 w 451"/>
                <a:gd name="T15" fmla="*/ 28575 h 368"/>
                <a:gd name="T16" fmla="*/ 89893 w 451"/>
                <a:gd name="T17" fmla="*/ 37306 h 368"/>
                <a:gd name="T18" fmla="*/ 82733 w 451"/>
                <a:gd name="T19" fmla="*/ 40481 h 368"/>
                <a:gd name="T20" fmla="*/ 76369 w 451"/>
                <a:gd name="T21" fmla="*/ 50006 h 368"/>
                <a:gd name="T22" fmla="*/ 66027 w 451"/>
                <a:gd name="T23" fmla="*/ 60325 h 368"/>
                <a:gd name="T24" fmla="*/ 58868 w 451"/>
                <a:gd name="T25" fmla="*/ 66675 h 368"/>
                <a:gd name="T26" fmla="*/ 48526 w 451"/>
                <a:gd name="T27" fmla="*/ 69850 h 368"/>
                <a:gd name="T28" fmla="*/ 42162 w 451"/>
                <a:gd name="T29" fmla="*/ 69850 h 368"/>
                <a:gd name="T30" fmla="*/ 31820 w 451"/>
                <a:gd name="T31" fmla="*/ 69850 h 368"/>
                <a:gd name="T32" fmla="*/ 20683 w 451"/>
                <a:gd name="T33" fmla="*/ 73025 h 368"/>
                <a:gd name="T34" fmla="*/ 17501 w 451"/>
                <a:gd name="T35" fmla="*/ 73025 h 368"/>
                <a:gd name="T36" fmla="*/ 14319 w 451"/>
                <a:gd name="T37" fmla="*/ 69850 h 368"/>
                <a:gd name="T38" fmla="*/ 10342 w 451"/>
                <a:gd name="T39" fmla="*/ 60325 h 368"/>
                <a:gd name="T40" fmla="*/ 10342 w 451"/>
                <a:gd name="T41" fmla="*/ 57150 h 368"/>
                <a:gd name="T42" fmla="*/ 3978 w 451"/>
                <a:gd name="T43" fmla="*/ 37306 h 368"/>
                <a:gd name="T44" fmla="*/ 0 w 451"/>
                <a:gd name="T45" fmla="*/ 37306 h 368"/>
                <a:gd name="T46" fmla="*/ 3978 w 451"/>
                <a:gd name="T47" fmla="*/ 34925 h 368"/>
                <a:gd name="T48" fmla="*/ 7160 w 451"/>
                <a:gd name="T49" fmla="*/ 37306 h 368"/>
                <a:gd name="T50" fmla="*/ 14319 w 451"/>
                <a:gd name="T51" fmla="*/ 37306 h 368"/>
                <a:gd name="T52" fmla="*/ 20683 w 451"/>
                <a:gd name="T53" fmla="*/ 34925 h 368"/>
                <a:gd name="T54" fmla="*/ 20683 w 451"/>
                <a:gd name="T55" fmla="*/ 15875 h 368"/>
                <a:gd name="T56" fmla="*/ 24661 w 451"/>
                <a:gd name="T57" fmla="*/ 19050 h 368"/>
                <a:gd name="T58" fmla="*/ 24661 w 451"/>
                <a:gd name="T59" fmla="*/ 25400 h 368"/>
                <a:gd name="T60" fmla="*/ 31820 w 451"/>
                <a:gd name="T61" fmla="*/ 25400 h 368"/>
                <a:gd name="T62" fmla="*/ 42162 w 451"/>
                <a:gd name="T63" fmla="*/ 19050 h 368"/>
                <a:gd name="T64" fmla="*/ 45344 w 451"/>
                <a:gd name="T65" fmla="*/ 21431 h 368"/>
                <a:gd name="T66" fmla="*/ 48526 w 451"/>
                <a:gd name="T67" fmla="*/ 19050 h 368"/>
                <a:gd name="T68" fmla="*/ 62845 w 451"/>
                <a:gd name="T69" fmla="*/ 6350 h 368"/>
                <a:gd name="T70" fmla="*/ 72391 w 451"/>
                <a:gd name="T71" fmla="*/ 0 h 368"/>
                <a:gd name="T72" fmla="*/ 79551 w 451"/>
                <a:gd name="T73" fmla="*/ 2381 h 368"/>
                <a:gd name="T74" fmla="*/ 82733 w 451"/>
                <a:gd name="T75" fmla="*/ 2381 h 3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51"/>
                <a:gd name="T115" fmla="*/ 0 h 368"/>
                <a:gd name="T116" fmla="*/ 451 w 451"/>
                <a:gd name="T117" fmla="*/ 368 h 3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51" h="368">
                  <a:moveTo>
                    <a:pt x="416" y="15"/>
                  </a:moveTo>
                  <a:lnTo>
                    <a:pt x="433" y="111"/>
                  </a:lnTo>
                  <a:lnTo>
                    <a:pt x="416" y="111"/>
                  </a:lnTo>
                  <a:lnTo>
                    <a:pt x="399" y="128"/>
                  </a:lnTo>
                  <a:lnTo>
                    <a:pt x="416" y="143"/>
                  </a:lnTo>
                  <a:lnTo>
                    <a:pt x="433" y="128"/>
                  </a:lnTo>
                  <a:lnTo>
                    <a:pt x="451" y="128"/>
                  </a:lnTo>
                  <a:lnTo>
                    <a:pt x="451" y="143"/>
                  </a:lnTo>
                  <a:lnTo>
                    <a:pt x="451" y="191"/>
                  </a:lnTo>
                  <a:lnTo>
                    <a:pt x="416" y="207"/>
                  </a:lnTo>
                  <a:lnTo>
                    <a:pt x="382" y="255"/>
                  </a:lnTo>
                  <a:lnTo>
                    <a:pt x="330" y="303"/>
                  </a:lnTo>
                  <a:lnTo>
                    <a:pt x="295" y="335"/>
                  </a:lnTo>
                  <a:lnTo>
                    <a:pt x="243" y="351"/>
                  </a:lnTo>
                  <a:lnTo>
                    <a:pt x="209" y="351"/>
                  </a:lnTo>
                  <a:lnTo>
                    <a:pt x="157" y="351"/>
                  </a:lnTo>
                  <a:lnTo>
                    <a:pt x="103" y="368"/>
                  </a:lnTo>
                  <a:lnTo>
                    <a:pt x="86" y="368"/>
                  </a:lnTo>
                  <a:lnTo>
                    <a:pt x="69" y="351"/>
                  </a:lnTo>
                  <a:lnTo>
                    <a:pt x="51" y="303"/>
                  </a:lnTo>
                  <a:lnTo>
                    <a:pt x="51" y="287"/>
                  </a:lnTo>
                  <a:lnTo>
                    <a:pt x="17" y="191"/>
                  </a:lnTo>
                  <a:lnTo>
                    <a:pt x="0" y="191"/>
                  </a:lnTo>
                  <a:lnTo>
                    <a:pt x="17" y="176"/>
                  </a:lnTo>
                  <a:lnTo>
                    <a:pt x="34" y="191"/>
                  </a:lnTo>
                  <a:lnTo>
                    <a:pt x="69" y="191"/>
                  </a:lnTo>
                  <a:lnTo>
                    <a:pt x="103" y="176"/>
                  </a:lnTo>
                  <a:lnTo>
                    <a:pt x="103" y="80"/>
                  </a:lnTo>
                  <a:lnTo>
                    <a:pt x="121" y="96"/>
                  </a:lnTo>
                  <a:lnTo>
                    <a:pt x="121" y="128"/>
                  </a:lnTo>
                  <a:lnTo>
                    <a:pt x="157" y="128"/>
                  </a:lnTo>
                  <a:lnTo>
                    <a:pt x="209" y="96"/>
                  </a:lnTo>
                  <a:lnTo>
                    <a:pt x="226" y="111"/>
                  </a:lnTo>
                  <a:lnTo>
                    <a:pt x="243" y="96"/>
                  </a:lnTo>
                  <a:lnTo>
                    <a:pt x="313" y="32"/>
                  </a:lnTo>
                  <a:lnTo>
                    <a:pt x="364" y="0"/>
                  </a:lnTo>
                  <a:lnTo>
                    <a:pt x="399" y="15"/>
                  </a:lnTo>
                  <a:lnTo>
                    <a:pt x="416" y="15"/>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21" name="Freeform 266">
              <a:extLst>
                <a:ext uri="{FF2B5EF4-FFF2-40B4-BE49-F238E27FC236}">
                  <a16:creationId xmlns:a16="http://schemas.microsoft.com/office/drawing/2014/main" id="{522EC5F6-9669-4A56-8D3E-425338292470}"/>
                </a:ext>
              </a:extLst>
            </p:cNvPr>
            <p:cNvSpPr>
              <a:spLocks/>
            </p:cNvSpPr>
            <p:nvPr/>
          </p:nvSpPr>
          <p:spPr bwMode="auto">
            <a:xfrm>
              <a:off x="8441184" y="9849604"/>
              <a:ext cx="182952" cy="167591"/>
            </a:xfrm>
            <a:custGeom>
              <a:avLst/>
              <a:gdLst>
                <a:gd name="T0" fmla="*/ 0 w 261"/>
                <a:gd name="T1" fmla="*/ 38100 h 240"/>
                <a:gd name="T2" fmla="*/ 0 w 261"/>
                <a:gd name="T3" fmla="*/ 38100 h 240"/>
                <a:gd name="T4" fmla="*/ 3984 w 261"/>
                <a:gd name="T5" fmla="*/ 41275 h 240"/>
                <a:gd name="T6" fmla="*/ 3984 w 261"/>
                <a:gd name="T7" fmla="*/ 47625 h 240"/>
                <a:gd name="T8" fmla="*/ 10358 w 261"/>
                <a:gd name="T9" fmla="*/ 47625 h 240"/>
                <a:gd name="T10" fmla="*/ 20717 w 261"/>
                <a:gd name="T11" fmla="*/ 41275 h 240"/>
                <a:gd name="T12" fmla="*/ 24701 w 261"/>
                <a:gd name="T13" fmla="*/ 44450 h 240"/>
                <a:gd name="T14" fmla="*/ 27888 w 261"/>
                <a:gd name="T15" fmla="*/ 41275 h 240"/>
                <a:gd name="T16" fmla="*/ 42230 w 261"/>
                <a:gd name="T17" fmla="*/ 28575 h 240"/>
                <a:gd name="T18" fmla="*/ 52588 w 261"/>
                <a:gd name="T19" fmla="*/ 22225 h 240"/>
                <a:gd name="T20" fmla="*/ 45417 w 261"/>
                <a:gd name="T21" fmla="*/ 22225 h 240"/>
                <a:gd name="T22" fmla="*/ 42230 w 261"/>
                <a:gd name="T23" fmla="*/ 15875 h 240"/>
                <a:gd name="T24" fmla="*/ 35059 w 261"/>
                <a:gd name="T25" fmla="*/ 9525 h 240"/>
                <a:gd name="T26" fmla="*/ 27888 w 261"/>
                <a:gd name="T27" fmla="*/ 0 h 240"/>
                <a:gd name="T28" fmla="*/ 20717 w 261"/>
                <a:gd name="T29" fmla="*/ 6350 h 240"/>
                <a:gd name="T30" fmla="*/ 17529 w 261"/>
                <a:gd name="T31" fmla="*/ 3175 h 240"/>
                <a:gd name="T32" fmla="*/ 7171 w 261"/>
                <a:gd name="T33" fmla="*/ 3175 h 240"/>
                <a:gd name="T34" fmla="*/ 3984 w 261"/>
                <a:gd name="T35" fmla="*/ 22225 h 240"/>
                <a:gd name="T36" fmla="*/ 0 w 261"/>
                <a:gd name="T37" fmla="*/ 24606 h 240"/>
                <a:gd name="T38" fmla="*/ 0 w 261"/>
                <a:gd name="T39" fmla="*/ 38100 h 2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1"/>
                <a:gd name="T61" fmla="*/ 0 h 240"/>
                <a:gd name="T62" fmla="*/ 261 w 261"/>
                <a:gd name="T63" fmla="*/ 240 h 2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1" h="240">
                  <a:moveTo>
                    <a:pt x="0" y="192"/>
                  </a:moveTo>
                  <a:lnTo>
                    <a:pt x="0" y="192"/>
                  </a:lnTo>
                  <a:lnTo>
                    <a:pt x="18" y="208"/>
                  </a:lnTo>
                  <a:lnTo>
                    <a:pt x="18" y="240"/>
                  </a:lnTo>
                  <a:lnTo>
                    <a:pt x="52" y="240"/>
                  </a:lnTo>
                  <a:lnTo>
                    <a:pt x="104" y="208"/>
                  </a:lnTo>
                  <a:lnTo>
                    <a:pt x="121" y="223"/>
                  </a:lnTo>
                  <a:lnTo>
                    <a:pt x="139" y="208"/>
                  </a:lnTo>
                  <a:lnTo>
                    <a:pt x="210" y="144"/>
                  </a:lnTo>
                  <a:lnTo>
                    <a:pt x="261" y="112"/>
                  </a:lnTo>
                  <a:lnTo>
                    <a:pt x="227" y="112"/>
                  </a:lnTo>
                  <a:lnTo>
                    <a:pt x="210" y="79"/>
                  </a:lnTo>
                  <a:lnTo>
                    <a:pt x="173" y="48"/>
                  </a:lnTo>
                  <a:lnTo>
                    <a:pt x="139" y="0"/>
                  </a:lnTo>
                  <a:lnTo>
                    <a:pt x="104" y="31"/>
                  </a:lnTo>
                  <a:lnTo>
                    <a:pt x="87" y="16"/>
                  </a:lnTo>
                  <a:lnTo>
                    <a:pt x="35" y="16"/>
                  </a:lnTo>
                  <a:lnTo>
                    <a:pt x="18" y="112"/>
                  </a:lnTo>
                  <a:lnTo>
                    <a:pt x="0" y="127"/>
                  </a:lnTo>
                  <a:lnTo>
                    <a:pt x="0" y="192"/>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22" name="Freeform 267">
              <a:extLst>
                <a:ext uri="{FF2B5EF4-FFF2-40B4-BE49-F238E27FC236}">
                  <a16:creationId xmlns:a16="http://schemas.microsoft.com/office/drawing/2014/main" id="{D681C352-7864-4BA4-A97C-2F30DC0B5CD1}"/>
                </a:ext>
              </a:extLst>
            </p:cNvPr>
            <p:cNvSpPr>
              <a:spLocks/>
            </p:cNvSpPr>
            <p:nvPr/>
          </p:nvSpPr>
          <p:spPr bwMode="auto">
            <a:xfrm>
              <a:off x="8538946" y="9816088"/>
              <a:ext cx="157815" cy="121503"/>
            </a:xfrm>
            <a:custGeom>
              <a:avLst/>
              <a:gdLst>
                <a:gd name="T0" fmla="*/ 27905 w 225"/>
                <a:gd name="T1" fmla="*/ 0 h 175"/>
                <a:gd name="T2" fmla="*/ 27905 w 225"/>
                <a:gd name="T3" fmla="*/ 0 h 175"/>
                <a:gd name="T4" fmla="*/ 20729 w 225"/>
                <a:gd name="T5" fmla="*/ 0 h 175"/>
                <a:gd name="T6" fmla="*/ 20729 w 225"/>
                <a:gd name="T7" fmla="*/ 3157 h 175"/>
                <a:gd name="T8" fmla="*/ 10365 w 225"/>
                <a:gd name="T9" fmla="*/ 9471 h 175"/>
                <a:gd name="T10" fmla="*/ 0 w 225"/>
                <a:gd name="T11" fmla="*/ 9471 h 175"/>
                <a:gd name="T12" fmla="*/ 7176 w 225"/>
                <a:gd name="T13" fmla="*/ 18941 h 175"/>
                <a:gd name="T14" fmla="*/ 14351 w 225"/>
                <a:gd name="T15" fmla="*/ 24466 h 175"/>
                <a:gd name="T16" fmla="*/ 17540 w 225"/>
                <a:gd name="T17" fmla="*/ 31569 h 175"/>
                <a:gd name="T18" fmla="*/ 24716 w 225"/>
                <a:gd name="T19" fmla="*/ 31569 h 175"/>
                <a:gd name="T20" fmla="*/ 31094 w 225"/>
                <a:gd name="T21" fmla="*/ 33936 h 175"/>
                <a:gd name="T22" fmla="*/ 35080 w 225"/>
                <a:gd name="T23" fmla="*/ 33936 h 175"/>
                <a:gd name="T24" fmla="*/ 41459 w 225"/>
                <a:gd name="T25" fmla="*/ 22098 h 175"/>
                <a:gd name="T26" fmla="*/ 45445 w 225"/>
                <a:gd name="T27" fmla="*/ 9471 h 175"/>
                <a:gd name="T28" fmla="*/ 41459 w 225"/>
                <a:gd name="T29" fmla="*/ 3157 h 175"/>
                <a:gd name="T30" fmla="*/ 35080 w 225"/>
                <a:gd name="T31" fmla="*/ 0 h 175"/>
                <a:gd name="T32" fmla="*/ 27905 w 225"/>
                <a:gd name="T33" fmla="*/ 0 h 1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5"/>
                <a:gd name="T52" fmla="*/ 0 h 175"/>
                <a:gd name="T53" fmla="*/ 225 w 225"/>
                <a:gd name="T54" fmla="*/ 175 h 1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5" h="175">
                  <a:moveTo>
                    <a:pt x="139" y="0"/>
                  </a:moveTo>
                  <a:lnTo>
                    <a:pt x="139" y="0"/>
                  </a:lnTo>
                  <a:lnTo>
                    <a:pt x="104" y="0"/>
                  </a:lnTo>
                  <a:lnTo>
                    <a:pt x="104" y="16"/>
                  </a:lnTo>
                  <a:lnTo>
                    <a:pt x="52" y="48"/>
                  </a:lnTo>
                  <a:lnTo>
                    <a:pt x="0" y="48"/>
                  </a:lnTo>
                  <a:lnTo>
                    <a:pt x="35" y="96"/>
                  </a:lnTo>
                  <a:lnTo>
                    <a:pt x="70" y="127"/>
                  </a:lnTo>
                  <a:lnTo>
                    <a:pt x="87" y="160"/>
                  </a:lnTo>
                  <a:lnTo>
                    <a:pt x="121" y="160"/>
                  </a:lnTo>
                  <a:lnTo>
                    <a:pt x="156" y="175"/>
                  </a:lnTo>
                  <a:lnTo>
                    <a:pt x="173" y="175"/>
                  </a:lnTo>
                  <a:lnTo>
                    <a:pt x="208" y="112"/>
                  </a:lnTo>
                  <a:lnTo>
                    <a:pt x="225" y="48"/>
                  </a:lnTo>
                  <a:lnTo>
                    <a:pt x="208" y="16"/>
                  </a:lnTo>
                  <a:lnTo>
                    <a:pt x="173" y="0"/>
                  </a:lnTo>
                  <a:lnTo>
                    <a:pt x="139" y="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23" name="Freeform 268">
              <a:extLst>
                <a:ext uri="{FF2B5EF4-FFF2-40B4-BE49-F238E27FC236}">
                  <a16:creationId xmlns:a16="http://schemas.microsoft.com/office/drawing/2014/main" id="{A9A06D11-2F53-4B93-A389-814E32943D7F}"/>
                </a:ext>
              </a:extLst>
            </p:cNvPr>
            <p:cNvSpPr>
              <a:spLocks/>
            </p:cNvSpPr>
            <p:nvPr/>
          </p:nvSpPr>
          <p:spPr bwMode="auto">
            <a:xfrm>
              <a:off x="8635308" y="9715535"/>
              <a:ext cx="205297" cy="301661"/>
            </a:xfrm>
            <a:custGeom>
              <a:avLst/>
              <a:gdLst>
                <a:gd name="T0" fmla="*/ 14336 w 293"/>
                <a:gd name="T1" fmla="*/ 85725 h 432"/>
                <a:gd name="T2" fmla="*/ 14336 w 293"/>
                <a:gd name="T3" fmla="*/ 85725 h 432"/>
                <a:gd name="T4" fmla="*/ 14336 w 293"/>
                <a:gd name="T5" fmla="*/ 82550 h 432"/>
                <a:gd name="T6" fmla="*/ 14336 w 293"/>
                <a:gd name="T7" fmla="*/ 79375 h 432"/>
                <a:gd name="T8" fmla="*/ 27876 w 293"/>
                <a:gd name="T9" fmla="*/ 76200 h 432"/>
                <a:gd name="T10" fmla="*/ 31062 w 293"/>
                <a:gd name="T11" fmla="*/ 73025 h 432"/>
                <a:gd name="T12" fmla="*/ 31062 w 293"/>
                <a:gd name="T13" fmla="*/ 63500 h 432"/>
                <a:gd name="T14" fmla="*/ 24690 w 293"/>
                <a:gd name="T15" fmla="*/ 50800 h 432"/>
                <a:gd name="T16" fmla="*/ 38230 w 293"/>
                <a:gd name="T17" fmla="*/ 38100 h 432"/>
                <a:gd name="T18" fmla="*/ 48584 w 293"/>
                <a:gd name="T19" fmla="*/ 34925 h 432"/>
                <a:gd name="T20" fmla="*/ 58938 w 293"/>
                <a:gd name="T21" fmla="*/ 24606 h 432"/>
                <a:gd name="T22" fmla="*/ 54956 w 293"/>
                <a:gd name="T23" fmla="*/ 0 h 432"/>
                <a:gd name="T24" fmla="*/ 48584 w 293"/>
                <a:gd name="T25" fmla="*/ 5556 h 432"/>
                <a:gd name="T26" fmla="*/ 34248 w 293"/>
                <a:gd name="T27" fmla="*/ 5556 h 432"/>
                <a:gd name="T28" fmla="*/ 27876 w 293"/>
                <a:gd name="T29" fmla="*/ 5556 h 432"/>
                <a:gd name="T30" fmla="*/ 24690 w 293"/>
                <a:gd name="T31" fmla="*/ 9525 h 432"/>
                <a:gd name="T32" fmla="*/ 27876 w 293"/>
                <a:gd name="T33" fmla="*/ 15875 h 432"/>
                <a:gd name="T34" fmla="*/ 31062 w 293"/>
                <a:gd name="T35" fmla="*/ 22225 h 432"/>
                <a:gd name="T36" fmla="*/ 31062 w 293"/>
                <a:gd name="T37" fmla="*/ 28575 h 432"/>
                <a:gd name="T38" fmla="*/ 27876 w 293"/>
                <a:gd name="T39" fmla="*/ 34925 h 432"/>
                <a:gd name="T40" fmla="*/ 24690 w 293"/>
                <a:gd name="T41" fmla="*/ 28575 h 432"/>
                <a:gd name="T42" fmla="*/ 24690 w 293"/>
                <a:gd name="T43" fmla="*/ 22225 h 432"/>
                <a:gd name="T44" fmla="*/ 20708 w 293"/>
                <a:gd name="T45" fmla="*/ 22225 h 432"/>
                <a:gd name="T46" fmla="*/ 17522 w 293"/>
                <a:gd name="T47" fmla="*/ 19050 h 432"/>
                <a:gd name="T48" fmla="*/ 0 w 293"/>
                <a:gd name="T49" fmla="*/ 24606 h 432"/>
                <a:gd name="T50" fmla="*/ 0 w 293"/>
                <a:gd name="T51" fmla="*/ 28575 h 432"/>
                <a:gd name="T52" fmla="*/ 7168 w 293"/>
                <a:gd name="T53" fmla="*/ 28575 h 432"/>
                <a:gd name="T54" fmla="*/ 14336 w 293"/>
                <a:gd name="T55" fmla="*/ 31750 h 432"/>
                <a:gd name="T56" fmla="*/ 17522 w 293"/>
                <a:gd name="T57" fmla="*/ 38100 h 432"/>
                <a:gd name="T58" fmla="*/ 14336 w 293"/>
                <a:gd name="T59" fmla="*/ 50800 h 432"/>
                <a:gd name="T60" fmla="*/ 7168 w 293"/>
                <a:gd name="T61" fmla="*/ 63500 h 432"/>
                <a:gd name="T62" fmla="*/ 10354 w 293"/>
                <a:gd name="T63" fmla="*/ 82550 h 432"/>
                <a:gd name="T64" fmla="*/ 10354 w 293"/>
                <a:gd name="T65" fmla="*/ 85725 h 432"/>
                <a:gd name="T66" fmla="*/ 14336 w 293"/>
                <a:gd name="T67" fmla="*/ 85725 h 4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3"/>
                <a:gd name="T103" fmla="*/ 0 h 432"/>
                <a:gd name="T104" fmla="*/ 293 w 293"/>
                <a:gd name="T105" fmla="*/ 432 h 4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3" h="432">
                  <a:moveTo>
                    <a:pt x="69" y="432"/>
                  </a:moveTo>
                  <a:lnTo>
                    <a:pt x="69" y="432"/>
                  </a:lnTo>
                  <a:lnTo>
                    <a:pt x="69" y="415"/>
                  </a:lnTo>
                  <a:lnTo>
                    <a:pt x="69" y="400"/>
                  </a:lnTo>
                  <a:lnTo>
                    <a:pt x="138" y="384"/>
                  </a:lnTo>
                  <a:lnTo>
                    <a:pt x="155" y="367"/>
                  </a:lnTo>
                  <a:lnTo>
                    <a:pt x="155" y="319"/>
                  </a:lnTo>
                  <a:lnTo>
                    <a:pt x="121" y="256"/>
                  </a:lnTo>
                  <a:lnTo>
                    <a:pt x="190" y="192"/>
                  </a:lnTo>
                  <a:lnTo>
                    <a:pt x="242" y="175"/>
                  </a:lnTo>
                  <a:lnTo>
                    <a:pt x="293" y="127"/>
                  </a:lnTo>
                  <a:lnTo>
                    <a:pt x="276" y="0"/>
                  </a:lnTo>
                  <a:lnTo>
                    <a:pt x="242" y="31"/>
                  </a:lnTo>
                  <a:lnTo>
                    <a:pt x="172" y="31"/>
                  </a:lnTo>
                  <a:lnTo>
                    <a:pt x="138" y="31"/>
                  </a:lnTo>
                  <a:lnTo>
                    <a:pt x="121" y="48"/>
                  </a:lnTo>
                  <a:lnTo>
                    <a:pt x="138" y="79"/>
                  </a:lnTo>
                  <a:lnTo>
                    <a:pt x="155" y="112"/>
                  </a:lnTo>
                  <a:lnTo>
                    <a:pt x="155" y="144"/>
                  </a:lnTo>
                  <a:lnTo>
                    <a:pt x="138" y="175"/>
                  </a:lnTo>
                  <a:lnTo>
                    <a:pt x="121" y="144"/>
                  </a:lnTo>
                  <a:lnTo>
                    <a:pt x="121" y="112"/>
                  </a:lnTo>
                  <a:lnTo>
                    <a:pt x="103" y="112"/>
                  </a:lnTo>
                  <a:lnTo>
                    <a:pt x="86" y="96"/>
                  </a:lnTo>
                  <a:lnTo>
                    <a:pt x="0" y="127"/>
                  </a:lnTo>
                  <a:lnTo>
                    <a:pt x="0" y="144"/>
                  </a:lnTo>
                  <a:lnTo>
                    <a:pt x="34" y="144"/>
                  </a:lnTo>
                  <a:lnTo>
                    <a:pt x="69" y="160"/>
                  </a:lnTo>
                  <a:lnTo>
                    <a:pt x="86" y="192"/>
                  </a:lnTo>
                  <a:lnTo>
                    <a:pt x="69" y="256"/>
                  </a:lnTo>
                  <a:lnTo>
                    <a:pt x="34" y="319"/>
                  </a:lnTo>
                  <a:lnTo>
                    <a:pt x="51" y="415"/>
                  </a:lnTo>
                  <a:lnTo>
                    <a:pt x="51" y="432"/>
                  </a:lnTo>
                  <a:lnTo>
                    <a:pt x="69" y="432"/>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24" name="Freeform 269">
              <a:extLst>
                <a:ext uri="{FF2B5EF4-FFF2-40B4-BE49-F238E27FC236}">
                  <a16:creationId xmlns:a16="http://schemas.microsoft.com/office/drawing/2014/main" id="{D086F00C-16F9-46D5-8665-D9EB32921777}"/>
                </a:ext>
              </a:extLst>
            </p:cNvPr>
            <p:cNvSpPr>
              <a:spLocks/>
            </p:cNvSpPr>
            <p:nvPr/>
          </p:nvSpPr>
          <p:spPr bwMode="auto">
            <a:xfrm>
              <a:off x="8684191" y="9704360"/>
              <a:ext cx="60055" cy="134071"/>
            </a:xfrm>
            <a:custGeom>
              <a:avLst/>
              <a:gdLst>
                <a:gd name="T0" fmla="*/ 3969 w 86"/>
                <a:gd name="T1" fmla="*/ 22225 h 192"/>
                <a:gd name="T2" fmla="*/ 3969 w 86"/>
                <a:gd name="T3" fmla="*/ 22225 h 192"/>
                <a:gd name="T4" fmla="*/ 0 w 86"/>
                <a:gd name="T5" fmla="*/ 19050 h 192"/>
                <a:gd name="T6" fmla="*/ 3969 w 86"/>
                <a:gd name="T7" fmla="*/ 13494 h 192"/>
                <a:gd name="T8" fmla="*/ 3969 w 86"/>
                <a:gd name="T9" fmla="*/ 9525 h 192"/>
                <a:gd name="T10" fmla="*/ 7144 w 86"/>
                <a:gd name="T11" fmla="*/ 7144 h 192"/>
                <a:gd name="T12" fmla="*/ 3969 w 86"/>
                <a:gd name="T13" fmla="*/ 0 h 192"/>
                <a:gd name="T14" fmla="*/ 7144 w 86"/>
                <a:gd name="T15" fmla="*/ 0 h 192"/>
                <a:gd name="T16" fmla="*/ 10319 w 86"/>
                <a:gd name="T17" fmla="*/ 0 h 192"/>
                <a:gd name="T18" fmla="*/ 14288 w 86"/>
                <a:gd name="T19" fmla="*/ 9525 h 192"/>
                <a:gd name="T20" fmla="*/ 10319 w 86"/>
                <a:gd name="T21" fmla="*/ 13494 h 192"/>
                <a:gd name="T22" fmla="*/ 14288 w 86"/>
                <a:gd name="T23" fmla="*/ 19050 h 192"/>
                <a:gd name="T24" fmla="*/ 17463 w 86"/>
                <a:gd name="T25" fmla="*/ 26194 h 192"/>
                <a:gd name="T26" fmla="*/ 17463 w 86"/>
                <a:gd name="T27" fmla="*/ 32544 h 192"/>
                <a:gd name="T28" fmla="*/ 14288 w 86"/>
                <a:gd name="T29" fmla="*/ 38100 h 192"/>
                <a:gd name="T30" fmla="*/ 10319 w 86"/>
                <a:gd name="T31" fmla="*/ 32544 h 192"/>
                <a:gd name="T32" fmla="*/ 10319 w 86"/>
                <a:gd name="T33" fmla="*/ 26194 h 192"/>
                <a:gd name="T34" fmla="*/ 7144 w 86"/>
                <a:gd name="T35" fmla="*/ 26194 h 192"/>
                <a:gd name="T36" fmla="*/ 3969 w 86"/>
                <a:gd name="T37" fmla="*/ 22225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6"/>
                <a:gd name="T58" fmla="*/ 0 h 192"/>
                <a:gd name="T59" fmla="*/ 86 w 86"/>
                <a:gd name="T60" fmla="*/ 192 h 1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6" h="192">
                  <a:moveTo>
                    <a:pt x="17" y="113"/>
                  </a:moveTo>
                  <a:lnTo>
                    <a:pt x="17" y="113"/>
                  </a:lnTo>
                  <a:lnTo>
                    <a:pt x="0" y="96"/>
                  </a:lnTo>
                  <a:lnTo>
                    <a:pt x="17" y="65"/>
                  </a:lnTo>
                  <a:lnTo>
                    <a:pt x="17" y="48"/>
                  </a:lnTo>
                  <a:lnTo>
                    <a:pt x="34" y="33"/>
                  </a:lnTo>
                  <a:lnTo>
                    <a:pt x="17" y="0"/>
                  </a:lnTo>
                  <a:lnTo>
                    <a:pt x="34" y="0"/>
                  </a:lnTo>
                  <a:lnTo>
                    <a:pt x="52" y="0"/>
                  </a:lnTo>
                  <a:lnTo>
                    <a:pt x="69" y="48"/>
                  </a:lnTo>
                  <a:lnTo>
                    <a:pt x="52" y="65"/>
                  </a:lnTo>
                  <a:lnTo>
                    <a:pt x="69" y="96"/>
                  </a:lnTo>
                  <a:lnTo>
                    <a:pt x="86" y="129"/>
                  </a:lnTo>
                  <a:lnTo>
                    <a:pt x="86" y="161"/>
                  </a:lnTo>
                  <a:lnTo>
                    <a:pt x="69" y="192"/>
                  </a:lnTo>
                  <a:lnTo>
                    <a:pt x="52" y="161"/>
                  </a:lnTo>
                  <a:lnTo>
                    <a:pt x="52" y="129"/>
                  </a:lnTo>
                  <a:lnTo>
                    <a:pt x="34" y="129"/>
                  </a:lnTo>
                  <a:lnTo>
                    <a:pt x="17" y="113"/>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25" name="Freeform 270">
              <a:extLst>
                <a:ext uri="{FF2B5EF4-FFF2-40B4-BE49-F238E27FC236}">
                  <a16:creationId xmlns:a16="http://schemas.microsoft.com/office/drawing/2014/main" id="{B43D380E-4112-44CD-B987-367D70634EAB}"/>
                </a:ext>
              </a:extLst>
            </p:cNvPr>
            <p:cNvSpPr>
              <a:spLocks/>
            </p:cNvSpPr>
            <p:nvPr/>
          </p:nvSpPr>
          <p:spPr bwMode="auto">
            <a:xfrm>
              <a:off x="8647879" y="10004627"/>
              <a:ext cx="23743" cy="23743"/>
            </a:xfrm>
            <a:custGeom>
              <a:avLst/>
              <a:gdLst>
                <a:gd name="T0" fmla="*/ 7144 w 34"/>
                <a:gd name="T1" fmla="*/ 4217 h 32"/>
                <a:gd name="T2" fmla="*/ 7144 w 34"/>
                <a:gd name="T3" fmla="*/ 4217 h 32"/>
                <a:gd name="T4" fmla="*/ 7144 w 34"/>
                <a:gd name="T5" fmla="*/ 0 h 32"/>
                <a:gd name="T6" fmla="*/ 3175 w 34"/>
                <a:gd name="T7" fmla="*/ 0 h 32"/>
                <a:gd name="T8" fmla="*/ 0 w 34"/>
                <a:gd name="T9" fmla="*/ 4217 h 32"/>
                <a:gd name="T10" fmla="*/ 3175 w 34"/>
                <a:gd name="T11" fmla="*/ 7590 h 32"/>
                <a:gd name="T12" fmla="*/ 7144 w 34"/>
                <a:gd name="T13" fmla="*/ 4217 h 32"/>
                <a:gd name="T14" fmla="*/ 0 60000 65536"/>
                <a:gd name="T15" fmla="*/ 0 60000 65536"/>
                <a:gd name="T16" fmla="*/ 0 60000 65536"/>
                <a:gd name="T17" fmla="*/ 0 60000 65536"/>
                <a:gd name="T18" fmla="*/ 0 60000 65536"/>
                <a:gd name="T19" fmla="*/ 0 60000 65536"/>
                <a:gd name="T20" fmla="*/ 0 60000 65536"/>
                <a:gd name="T21" fmla="*/ 0 w 34"/>
                <a:gd name="T22" fmla="*/ 0 h 32"/>
                <a:gd name="T23" fmla="*/ 34 w 3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2">
                  <a:moveTo>
                    <a:pt x="34" y="17"/>
                  </a:moveTo>
                  <a:lnTo>
                    <a:pt x="34" y="17"/>
                  </a:lnTo>
                  <a:lnTo>
                    <a:pt x="34" y="0"/>
                  </a:lnTo>
                  <a:lnTo>
                    <a:pt x="17" y="0"/>
                  </a:lnTo>
                  <a:lnTo>
                    <a:pt x="0" y="17"/>
                  </a:lnTo>
                  <a:lnTo>
                    <a:pt x="17" y="32"/>
                  </a:lnTo>
                  <a:lnTo>
                    <a:pt x="34" y="17"/>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26" name="Freeform 271">
              <a:extLst>
                <a:ext uri="{FF2B5EF4-FFF2-40B4-BE49-F238E27FC236}">
                  <a16:creationId xmlns:a16="http://schemas.microsoft.com/office/drawing/2014/main" id="{7B8AF35A-8D66-4F01-BDEA-4D33FA07B0F6}"/>
                </a:ext>
              </a:extLst>
            </p:cNvPr>
            <p:cNvSpPr>
              <a:spLocks/>
            </p:cNvSpPr>
            <p:nvPr/>
          </p:nvSpPr>
          <p:spPr bwMode="auto">
            <a:xfrm>
              <a:off x="8890883" y="9749051"/>
              <a:ext cx="131280" cy="245799"/>
            </a:xfrm>
            <a:custGeom>
              <a:avLst/>
              <a:gdLst>
                <a:gd name="T0" fmla="*/ 0 w 189"/>
                <a:gd name="T1" fmla="*/ 50800 h 352"/>
                <a:gd name="T2" fmla="*/ 0 w 189"/>
                <a:gd name="T3" fmla="*/ 50800 h 352"/>
                <a:gd name="T4" fmla="*/ 3158 w 189"/>
                <a:gd name="T5" fmla="*/ 63500 h 352"/>
                <a:gd name="T6" fmla="*/ 6316 w 189"/>
                <a:gd name="T7" fmla="*/ 69850 h 352"/>
                <a:gd name="T8" fmla="*/ 16581 w 189"/>
                <a:gd name="T9" fmla="*/ 69850 h 352"/>
                <a:gd name="T10" fmla="*/ 20528 w 189"/>
                <a:gd name="T11" fmla="*/ 66675 h 352"/>
                <a:gd name="T12" fmla="*/ 30792 w 189"/>
                <a:gd name="T13" fmla="*/ 31750 h 352"/>
                <a:gd name="T14" fmla="*/ 33951 w 189"/>
                <a:gd name="T15" fmla="*/ 15875 h 352"/>
                <a:gd name="T16" fmla="*/ 37109 w 189"/>
                <a:gd name="T17" fmla="*/ 19050 h 352"/>
                <a:gd name="T18" fmla="*/ 37109 w 189"/>
                <a:gd name="T19" fmla="*/ 15875 h 352"/>
                <a:gd name="T20" fmla="*/ 33951 w 189"/>
                <a:gd name="T21" fmla="*/ 3175 h 352"/>
                <a:gd name="T22" fmla="*/ 30792 w 189"/>
                <a:gd name="T23" fmla="*/ 0 h 352"/>
                <a:gd name="T24" fmla="*/ 26845 w 189"/>
                <a:gd name="T25" fmla="*/ 5556 h 352"/>
                <a:gd name="T26" fmla="*/ 23687 w 189"/>
                <a:gd name="T27" fmla="*/ 5556 h 352"/>
                <a:gd name="T28" fmla="*/ 23687 w 189"/>
                <a:gd name="T29" fmla="*/ 12700 h 352"/>
                <a:gd name="T30" fmla="*/ 6316 w 189"/>
                <a:gd name="T31" fmla="*/ 22225 h 352"/>
                <a:gd name="T32" fmla="*/ 3158 w 189"/>
                <a:gd name="T33" fmla="*/ 28575 h 352"/>
                <a:gd name="T34" fmla="*/ 6316 w 189"/>
                <a:gd name="T35" fmla="*/ 41275 h 352"/>
                <a:gd name="T36" fmla="*/ 0 w 189"/>
                <a:gd name="T37" fmla="*/ 50800 h 3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9"/>
                <a:gd name="T58" fmla="*/ 0 h 352"/>
                <a:gd name="T59" fmla="*/ 189 w 189"/>
                <a:gd name="T60" fmla="*/ 352 h 3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9" h="352">
                  <a:moveTo>
                    <a:pt x="0" y="256"/>
                  </a:moveTo>
                  <a:lnTo>
                    <a:pt x="0" y="256"/>
                  </a:lnTo>
                  <a:lnTo>
                    <a:pt x="18" y="319"/>
                  </a:lnTo>
                  <a:lnTo>
                    <a:pt x="35" y="352"/>
                  </a:lnTo>
                  <a:lnTo>
                    <a:pt x="87" y="352"/>
                  </a:lnTo>
                  <a:lnTo>
                    <a:pt x="104" y="336"/>
                  </a:lnTo>
                  <a:lnTo>
                    <a:pt x="156" y="160"/>
                  </a:lnTo>
                  <a:lnTo>
                    <a:pt x="173" y="79"/>
                  </a:lnTo>
                  <a:lnTo>
                    <a:pt x="189" y="96"/>
                  </a:lnTo>
                  <a:lnTo>
                    <a:pt x="189" y="79"/>
                  </a:lnTo>
                  <a:lnTo>
                    <a:pt x="173" y="16"/>
                  </a:lnTo>
                  <a:lnTo>
                    <a:pt x="156" y="0"/>
                  </a:lnTo>
                  <a:lnTo>
                    <a:pt x="139" y="31"/>
                  </a:lnTo>
                  <a:lnTo>
                    <a:pt x="121" y="31"/>
                  </a:lnTo>
                  <a:lnTo>
                    <a:pt x="121" y="64"/>
                  </a:lnTo>
                  <a:lnTo>
                    <a:pt x="35" y="112"/>
                  </a:lnTo>
                  <a:lnTo>
                    <a:pt x="18" y="144"/>
                  </a:lnTo>
                  <a:lnTo>
                    <a:pt x="35" y="208"/>
                  </a:lnTo>
                  <a:lnTo>
                    <a:pt x="0" y="256"/>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27" name="Freeform 272">
              <a:extLst>
                <a:ext uri="{FF2B5EF4-FFF2-40B4-BE49-F238E27FC236}">
                  <a16:creationId xmlns:a16="http://schemas.microsoft.com/office/drawing/2014/main" id="{E531555E-1A16-4DC5-BFF9-75D0E644833E}"/>
                </a:ext>
              </a:extLst>
            </p:cNvPr>
            <p:cNvSpPr>
              <a:spLocks/>
            </p:cNvSpPr>
            <p:nvPr/>
          </p:nvSpPr>
          <p:spPr bwMode="auto">
            <a:xfrm>
              <a:off x="9157628" y="9894295"/>
              <a:ext cx="9776" cy="9776"/>
            </a:xfrm>
            <a:custGeom>
              <a:avLst/>
              <a:gdLst>
                <a:gd name="T0" fmla="*/ 0 w 16"/>
                <a:gd name="T1" fmla="*/ 2223 h 15"/>
                <a:gd name="T2" fmla="*/ 0 w 16"/>
                <a:gd name="T3" fmla="*/ 2223 h 15"/>
                <a:gd name="T4" fmla="*/ 2084 w 16"/>
                <a:gd name="T5" fmla="*/ 2223 h 15"/>
                <a:gd name="T6" fmla="*/ 0 w 16"/>
                <a:gd name="T7" fmla="*/ 0 h 15"/>
                <a:gd name="T8" fmla="*/ 0 w 16"/>
                <a:gd name="T9" fmla="*/ 2223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5"/>
                  </a:moveTo>
                  <a:lnTo>
                    <a:pt x="0" y="15"/>
                  </a:lnTo>
                  <a:lnTo>
                    <a:pt x="16" y="15"/>
                  </a:lnTo>
                  <a:lnTo>
                    <a:pt x="0" y="0"/>
                  </a:lnTo>
                  <a:lnTo>
                    <a:pt x="0" y="15"/>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28" name="Freeform 273">
              <a:extLst>
                <a:ext uri="{FF2B5EF4-FFF2-40B4-BE49-F238E27FC236}">
                  <a16:creationId xmlns:a16="http://schemas.microsoft.com/office/drawing/2014/main" id="{02BEFF5D-9837-44EA-9186-2D82A91CAA46}"/>
                </a:ext>
              </a:extLst>
            </p:cNvPr>
            <p:cNvSpPr>
              <a:spLocks/>
            </p:cNvSpPr>
            <p:nvPr/>
          </p:nvSpPr>
          <p:spPr bwMode="auto">
            <a:xfrm>
              <a:off x="8223319" y="9469736"/>
              <a:ext cx="11173" cy="11173"/>
            </a:xfrm>
            <a:custGeom>
              <a:avLst/>
              <a:gdLst>
                <a:gd name="T0" fmla="*/ 0 w 18"/>
                <a:gd name="T1" fmla="*/ 2822 h 18"/>
                <a:gd name="T2" fmla="*/ 0 w 18"/>
                <a:gd name="T3" fmla="*/ 2822 h 18"/>
                <a:gd name="T4" fmla="*/ 2822 w 18"/>
                <a:gd name="T5" fmla="*/ 0 h 18"/>
                <a:gd name="T6" fmla="*/ 0 w 18"/>
                <a:gd name="T7" fmla="*/ 0 h 18"/>
                <a:gd name="T8" fmla="*/ 0 w 18"/>
                <a:gd name="T9" fmla="*/ 2822 h 18"/>
                <a:gd name="T10" fmla="*/ 0 60000 65536"/>
                <a:gd name="T11" fmla="*/ 0 60000 65536"/>
                <a:gd name="T12" fmla="*/ 0 60000 65536"/>
                <a:gd name="T13" fmla="*/ 0 60000 65536"/>
                <a:gd name="T14" fmla="*/ 0 60000 65536"/>
                <a:gd name="T15" fmla="*/ 0 w 18"/>
                <a:gd name="T16" fmla="*/ 0 h 18"/>
                <a:gd name="T17" fmla="*/ 18 w 18"/>
                <a:gd name="T18" fmla="*/ 18 h 18"/>
              </a:gdLst>
              <a:ahLst/>
              <a:cxnLst>
                <a:cxn ang="T10">
                  <a:pos x="T0" y="T1"/>
                </a:cxn>
                <a:cxn ang="T11">
                  <a:pos x="T2" y="T3"/>
                </a:cxn>
                <a:cxn ang="T12">
                  <a:pos x="T4" y="T5"/>
                </a:cxn>
                <a:cxn ang="T13">
                  <a:pos x="T6" y="T7"/>
                </a:cxn>
                <a:cxn ang="T14">
                  <a:pos x="T8" y="T9"/>
                </a:cxn>
              </a:cxnLst>
              <a:rect l="T15" t="T16" r="T17" b="T18"/>
              <a:pathLst>
                <a:path w="18" h="18">
                  <a:moveTo>
                    <a:pt x="0" y="18"/>
                  </a:moveTo>
                  <a:lnTo>
                    <a:pt x="0" y="18"/>
                  </a:lnTo>
                  <a:lnTo>
                    <a:pt x="18" y="0"/>
                  </a:lnTo>
                  <a:lnTo>
                    <a:pt x="0" y="0"/>
                  </a:lnTo>
                  <a:lnTo>
                    <a:pt x="0" y="1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29" name="Freeform 274">
              <a:extLst>
                <a:ext uri="{FF2B5EF4-FFF2-40B4-BE49-F238E27FC236}">
                  <a16:creationId xmlns:a16="http://schemas.microsoft.com/office/drawing/2014/main" id="{DA5706E7-A459-4598-90FD-749E7B7045B3}"/>
                </a:ext>
              </a:extLst>
            </p:cNvPr>
            <p:cNvSpPr>
              <a:spLocks/>
            </p:cNvSpPr>
            <p:nvPr/>
          </p:nvSpPr>
          <p:spPr bwMode="auto">
            <a:xfrm>
              <a:off x="8575255" y="10050712"/>
              <a:ext cx="48881" cy="44691"/>
            </a:xfrm>
            <a:custGeom>
              <a:avLst/>
              <a:gdLst>
                <a:gd name="T0" fmla="*/ 14495 w 69"/>
                <a:gd name="T1" fmla="*/ 6451 h 63"/>
                <a:gd name="T2" fmla="*/ 14495 w 69"/>
                <a:gd name="T3" fmla="*/ 6451 h 63"/>
                <a:gd name="T4" fmla="*/ 10468 w 69"/>
                <a:gd name="T5" fmla="*/ 9676 h 63"/>
                <a:gd name="T6" fmla="*/ 4026 w 69"/>
                <a:gd name="T7" fmla="*/ 12902 h 63"/>
                <a:gd name="T8" fmla="*/ 0 w 69"/>
                <a:gd name="T9" fmla="*/ 9676 h 63"/>
                <a:gd name="T10" fmla="*/ 7247 w 69"/>
                <a:gd name="T11" fmla="*/ 0 h 63"/>
                <a:gd name="T12" fmla="*/ 10468 w 69"/>
                <a:gd name="T13" fmla="*/ 3225 h 63"/>
                <a:gd name="T14" fmla="*/ 14495 w 69"/>
                <a:gd name="T15" fmla="*/ 6451 h 63"/>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63"/>
                <a:gd name="T26" fmla="*/ 69 w 69"/>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63">
                  <a:moveTo>
                    <a:pt x="69" y="31"/>
                  </a:moveTo>
                  <a:lnTo>
                    <a:pt x="69" y="31"/>
                  </a:lnTo>
                  <a:lnTo>
                    <a:pt x="52" y="48"/>
                  </a:lnTo>
                  <a:lnTo>
                    <a:pt x="18" y="63"/>
                  </a:lnTo>
                  <a:lnTo>
                    <a:pt x="0" y="48"/>
                  </a:lnTo>
                  <a:lnTo>
                    <a:pt x="35" y="0"/>
                  </a:lnTo>
                  <a:lnTo>
                    <a:pt x="52" y="15"/>
                  </a:lnTo>
                  <a:lnTo>
                    <a:pt x="69" y="31"/>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30" name="Freeform 275">
              <a:extLst>
                <a:ext uri="{FF2B5EF4-FFF2-40B4-BE49-F238E27FC236}">
                  <a16:creationId xmlns:a16="http://schemas.microsoft.com/office/drawing/2014/main" id="{F924A868-3D94-4A2B-BEC7-DED71EDCE516}"/>
                </a:ext>
              </a:extLst>
            </p:cNvPr>
            <p:cNvSpPr>
              <a:spLocks/>
            </p:cNvSpPr>
            <p:nvPr/>
          </p:nvSpPr>
          <p:spPr bwMode="auto">
            <a:xfrm>
              <a:off x="8624135" y="9547943"/>
              <a:ext cx="206695" cy="189935"/>
            </a:xfrm>
            <a:custGeom>
              <a:avLst/>
              <a:gdLst>
                <a:gd name="T0" fmla="*/ 20637 w 296"/>
                <a:gd name="T1" fmla="*/ 44779 h 270"/>
                <a:gd name="T2" fmla="*/ 20637 w 296"/>
                <a:gd name="T3" fmla="*/ 44779 h 270"/>
                <a:gd name="T4" fmla="*/ 10319 w 296"/>
                <a:gd name="T5" fmla="*/ 38382 h 270"/>
                <a:gd name="T6" fmla="*/ 7144 w 296"/>
                <a:gd name="T7" fmla="*/ 38382 h 270"/>
                <a:gd name="T8" fmla="*/ 0 w 296"/>
                <a:gd name="T9" fmla="*/ 28787 h 270"/>
                <a:gd name="T10" fmla="*/ 0 w 296"/>
                <a:gd name="T11" fmla="*/ 19191 h 270"/>
                <a:gd name="T12" fmla="*/ 7144 w 296"/>
                <a:gd name="T13" fmla="*/ 12794 h 270"/>
                <a:gd name="T14" fmla="*/ 7144 w 296"/>
                <a:gd name="T15" fmla="*/ 9596 h 270"/>
                <a:gd name="T16" fmla="*/ 7144 w 296"/>
                <a:gd name="T17" fmla="*/ 6397 h 270"/>
                <a:gd name="T18" fmla="*/ 7144 w 296"/>
                <a:gd name="T19" fmla="*/ 0 h 270"/>
                <a:gd name="T20" fmla="*/ 14288 w 296"/>
                <a:gd name="T21" fmla="*/ 0 h 270"/>
                <a:gd name="T22" fmla="*/ 23812 w 296"/>
                <a:gd name="T23" fmla="*/ 0 h 270"/>
                <a:gd name="T24" fmla="*/ 27781 w 296"/>
                <a:gd name="T25" fmla="*/ 0 h 270"/>
                <a:gd name="T26" fmla="*/ 44450 w 296"/>
                <a:gd name="T27" fmla="*/ 9596 h 270"/>
                <a:gd name="T28" fmla="*/ 44450 w 296"/>
                <a:gd name="T29" fmla="*/ 15993 h 270"/>
                <a:gd name="T30" fmla="*/ 55563 w 296"/>
                <a:gd name="T31" fmla="*/ 19191 h 270"/>
                <a:gd name="T32" fmla="*/ 52388 w 296"/>
                <a:gd name="T33" fmla="*/ 25588 h 270"/>
                <a:gd name="T34" fmla="*/ 55563 w 296"/>
                <a:gd name="T35" fmla="*/ 31985 h 270"/>
                <a:gd name="T36" fmla="*/ 55563 w 296"/>
                <a:gd name="T37" fmla="*/ 41581 h 270"/>
                <a:gd name="T38" fmla="*/ 55563 w 296"/>
                <a:gd name="T39" fmla="*/ 44779 h 270"/>
                <a:gd name="T40" fmla="*/ 58738 w 296"/>
                <a:gd name="T41" fmla="*/ 47978 h 270"/>
                <a:gd name="T42" fmla="*/ 52388 w 296"/>
                <a:gd name="T43" fmla="*/ 55174 h 270"/>
                <a:gd name="T44" fmla="*/ 37306 w 296"/>
                <a:gd name="T45" fmla="*/ 55174 h 270"/>
                <a:gd name="T46" fmla="*/ 30956 w 296"/>
                <a:gd name="T47" fmla="*/ 55174 h 270"/>
                <a:gd name="T48" fmla="*/ 27781 w 296"/>
                <a:gd name="T49" fmla="*/ 44779 h 270"/>
                <a:gd name="T50" fmla="*/ 23812 w 296"/>
                <a:gd name="T51" fmla="*/ 44779 h 270"/>
                <a:gd name="T52" fmla="*/ 20637 w 296"/>
                <a:gd name="T53" fmla="*/ 44779 h 2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96"/>
                <a:gd name="T82" fmla="*/ 0 h 270"/>
                <a:gd name="T83" fmla="*/ 296 w 296"/>
                <a:gd name="T84" fmla="*/ 270 h 2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96" h="270">
                  <a:moveTo>
                    <a:pt x="104" y="222"/>
                  </a:moveTo>
                  <a:lnTo>
                    <a:pt x="104" y="222"/>
                  </a:lnTo>
                  <a:lnTo>
                    <a:pt x="52" y="191"/>
                  </a:lnTo>
                  <a:lnTo>
                    <a:pt x="35" y="191"/>
                  </a:lnTo>
                  <a:lnTo>
                    <a:pt x="0" y="143"/>
                  </a:lnTo>
                  <a:lnTo>
                    <a:pt x="0" y="95"/>
                  </a:lnTo>
                  <a:lnTo>
                    <a:pt x="35" y="63"/>
                  </a:lnTo>
                  <a:lnTo>
                    <a:pt x="35" y="47"/>
                  </a:lnTo>
                  <a:lnTo>
                    <a:pt x="35" y="30"/>
                  </a:lnTo>
                  <a:lnTo>
                    <a:pt x="35" y="0"/>
                  </a:lnTo>
                  <a:lnTo>
                    <a:pt x="69" y="0"/>
                  </a:lnTo>
                  <a:lnTo>
                    <a:pt x="121" y="0"/>
                  </a:lnTo>
                  <a:lnTo>
                    <a:pt x="139" y="0"/>
                  </a:lnTo>
                  <a:lnTo>
                    <a:pt x="225" y="47"/>
                  </a:lnTo>
                  <a:lnTo>
                    <a:pt x="225" y="78"/>
                  </a:lnTo>
                  <a:lnTo>
                    <a:pt x="279" y="95"/>
                  </a:lnTo>
                  <a:lnTo>
                    <a:pt x="261" y="126"/>
                  </a:lnTo>
                  <a:lnTo>
                    <a:pt x="279" y="159"/>
                  </a:lnTo>
                  <a:lnTo>
                    <a:pt x="279" y="207"/>
                  </a:lnTo>
                  <a:lnTo>
                    <a:pt x="279" y="222"/>
                  </a:lnTo>
                  <a:lnTo>
                    <a:pt x="296" y="239"/>
                  </a:lnTo>
                  <a:lnTo>
                    <a:pt x="261" y="270"/>
                  </a:lnTo>
                  <a:lnTo>
                    <a:pt x="190" y="270"/>
                  </a:lnTo>
                  <a:lnTo>
                    <a:pt x="156" y="270"/>
                  </a:lnTo>
                  <a:lnTo>
                    <a:pt x="139" y="222"/>
                  </a:lnTo>
                  <a:lnTo>
                    <a:pt x="121" y="222"/>
                  </a:lnTo>
                  <a:lnTo>
                    <a:pt x="104" y="222"/>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31" name="Freeform 276">
              <a:extLst>
                <a:ext uri="{FF2B5EF4-FFF2-40B4-BE49-F238E27FC236}">
                  <a16:creationId xmlns:a16="http://schemas.microsoft.com/office/drawing/2014/main" id="{5C944EE4-3FD5-4C78-92C2-02C4F9929009}"/>
                </a:ext>
              </a:extLst>
            </p:cNvPr>
            <p:cNvSpPr>
              <a:spLocks/>
            </p:cNvSpPr>
            <p:nvPr/>
          </p:nvSpPr>
          <p:spPr bwMode="auto">
            <a:xfrm>
              <a:off x="8223319" y="9492080"/>
              <a:ext cx="110331" cy="111727"/>
            </a:xfrm>
            <a:custGeom>
              <a:avLst/>
              <a:gdLst>
                <a:gd name="T0" fmla="*/ 6271 w 160"/>
                <a:gd name="T1" fmla="*/ 7189 h 159"/>
                <a:gd name="T2" fmla="*/ 6271 w 160"/>
                <a:gd name="T3" fmla="*/ 7189 h 159"/>
                <a:gd name="T4" fmla="*/ 13325 w 160"/>
                <a:gd name="T5" fmla="*/ 7189 h 159"/>
                <a:gd name="T6" fmla="*/ 13325 w 160"/>
                <a:gd name="T7" fmla="*/ 0 h 159"/>
                <a:gd name="T8" fmla="*/ 23515 w 160"/>
                <a:gd name="T9" fmla="*/ 0 h 159"/>
                <a:gd name="T10" fmla="*/ 23515 w 160"/>
                <a:gd name="T11" fmla="*/ 7189 h 159"/>
                <a:gd name="T12" fmla="*/ 27434 w 160"/>
                <a:gd name="T13" fmla="*/ 3195 h 159"/>
                <a:gd name="T14" fmla="*/ 30569 w 160"/>
                <a:gd name="T15" fmla="*/ 7189 h 159"/>
                <a:gd name="T16" fmla="*/ 30569 w 160"/>
                <a:gd name="T17" fmla="*/ 9585 h 159"/>
                <a:gd name="T18" fmla="*/ 30569 w 160"/>
                <a:gd name="T19" fmla="*/ 22365 h 159"/>
                <a:gd name="T20" fmla="*/ 20380 w 160"/>
                <a:gd name="T21" fmla="*/ 22365 h 159"/>
                <a:gd name="T22" fmla="*/ 17244 w 160"/>
                <a:gd name="T23" fmla="*/ 25560 h 159"/>
                <a:gd name="T24" fmla="*/ 17244 w 160"/>
                <a:gd name="T25" fmla="*/ 28755 h 159"/>
                <a:gd name="T26" fmla="*/ 13325 w 160"/>
                <a:gd name="T27" fmla="*/ 28755 h 159"/>
                <a:gd name="T28" fmla="*/ 13325 w 160"/>
                <a:gd name="T29" fmla="*/ 31950 h 159"/>
                <a:gd name="T30" fmla="*/ 6271 w 160"/>
                <a:gd name="T31" fmla="*/ 25560 h 159"/>
                <a:gd name="T32" fmla="*/ 0 w 160"/>
                <a:gd name="T33" fmla="*/ 16774 h 159"/>
                <a:gd name="T34" fmla="*/ 3135 w 160"/>
                <a:gd name="T35" fmla="*/ 12780 h 159"/>
                <a:gd name="T36" fmla="*/ 3135 w 160"/>
                <a:gd name="T37" fmla="*/ 9585 h 159"/>
                <a:gd name="T38" fmla="*/ 6271 w 160"/>
                <a:gd name="T39" fmla="*/ 7189 h 1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0"/>
                <a:gd name="T61" fmla="*/ 0 h 159"/>
                <a:gd name="T62" fmla="*/ 160 w 160"/>
                <a:gd name="T63" fmla="*/ 159 h 1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0" h="159">
                  <a:moveTo>
                    <a:pt x="35" y="33"/>
                  </a:moveTo>
                  <a:lnTo>
                    <a:pt x="35" y="33"/>
                  </a:lnTo>
                  <a:lnTo>
                    <a:pt x="71" y="33"/>
                  </a:lnTo>
                  <a:lnTo>
                    <a:pt x="71" y="0"/>
                  </a:lnTo>
                  <a:lnTo>
                    <a:pt x="123" y="0"/>
                  </a:lnTo>
                  <a:lnTo>
                    <a:pt x="123" y="33"/>
                  </a:lnTo>
                  <a:lnTo>
                    <a:pt x="142" y="15"/>
                  </a:lnTo>
                  <a:lnTo>
                    <a:pt x="160" y="33"/>
                  </a:lnTo>
                  <a:lnTo>
                    <a:pt x="160" y="48"/>
                  </a:lnTo>
                  <a:lnTo>
                    <a:pt x="160" y="111"/>
                  </a:lnTo>
                  <a:lnTo>
                    <a:pt x="106" y="111"/>
                  </a:lnTo>
                  <a:lnTo>
                    <a:pt x="89" y="128"/>
                  </a:lnTo>
                  <a:lnTo>
                    <a:pt x="89" y="144"/>
                  </a:lnTo>
                  <a:lnTo>
                    <a:pt x="71" y="144"/>
                  </a:lnTo>
                  <a:lnTo>
                    <a:pt x="71" y="159"/>
                  </a:lnTo>
                  <a:lnTo>
                    <a:pt x="35" y="128"/>
                  </a:lnTo>
                  <a:lnTo>
                    <a:pt x="0" y="81"/>
                  </a:lnTo>
                  <a:lnTo>
                    <a:pt x="18" y="63"/>
                  </a:lnTo>
                  <a:lnTo>
                    <a:pt x="18" y="48"/>
                  </a:lnTo>
                  <a:lnTo>
                    <a:pt x="35" y="33"/>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32" name="Freeform 277">
              <a:extLst>
                <a:ext uri="{FF2B5EF4-FFF2-40B4-BE49-F238E27FC236}">
                  <a16:creationId xmlns:a16="http://schemas.microsoft.com/office/drawing/2014/main" id="{55CDAB9A-B90A-4D55-81A2-7BCEF8E28B0B}"/>
                </a:ext>
              </a:extLst>
            </p:cNvPr>
            <p:cNvSpPr>
              <a:spLocks/>
            </p:cNvSpPr>
            <p:nvPr/>
          </p:nvSpPr>
          <p:spPr bwMode="auto">
            <a:xfrm>
              <a:off x="8272197" y="9469736"/>
              <a:ext cx="145244" cy="156416"/>
            </a:xfrm>
            <a:custGeom>
              <a:avLst/>
              <a:gdLst>
                <a:gd name="T0" fmla="*/ 27781 w 208"/>
                <a:gd name="T1" fmla="*/ 3161 h 225"/>
                <a:gd name="T2" fmla="*/ 27781 w 208"/>
                <a:gd name="T3" fmla="*/ 3161 h 225"/>
                <a:gd name="T4" fmla="*/ 27781 w 208"/>
                <a:gd name="T5" fmla="*/ 9483 h 225"/>
                <a:gd name="T6" fmla="*/ 10319 w 208"/>
                <a:gd name="T7" fmla="*/ 6322 h 225"/>
                <a:gd name="T8" fmla="*/ 10319 w 208"/>
                <a:gd name="T9" fmla="*/ 12644 h 225"/>
                <a:gd name="T10" fmla="*/ 14288 w 208"/>
                <a:gd name="T11" fmla="*/ 9483 h 225"/>
                <a:gd name="T12" fmla="*/ 17463 w 208"/>
                <a:gd name="T13" fmla="*/ 12644 h 225"/>
                <a:gd name="T14" fmla="*/ 17463 w 208"/>
                <a:gd name="T15" fmla="*/ 15804 h 225"/>
                <a:gd name="T16" fmla="*/ 17463 w 208"/>
                <a:gd name="T17" fmla="*/ 28448 h 225"/>
                <a:gd name="T18" fmla="*/ 7144 w 208"/>
                <a:gd name="T19" fmla="*/ 28448 h 225"/>
                <a:gd name="T20" fmla="*/ 3969 w 208"/>
                <a:gd name="T21" fmla="*/ 31609 h 225"/>
                <a:gd name="T22" fmla="*/ 3969 w 208"/>
                <a:gd name="T23" fmla="*/ 34770 h 225"/>
                <a:gd name="T24" fmla="*/ 0 w 208"/>
                <a:gd name="T25" fmla="*/ 34770 h 225"/>
                <a:gd name="T26" fmla="*/ 0 w 208"/>
                <a:gd name="T27" fmla="*/ 37931 h 225"/>
                <a:gd name="T28" fmla="*/ 7144 w 208"/>
                <a:gd name="T29" fmla="*/ 44252 h 225"/>
                <a:gd name="T30" fmla="*/ 7144 w 208"/>
                <a:gd name="T31" fmla="*/ 41092 h 225"/>
                <a:gd name="T32" fmla="*/ 10319 w 208"/>
                <a:gd name="T33" fmla="*/ 41092 h 225"/>
                <a:gd name="T34" fmla="*/ 17463 w 208"/>
                <a:gd name="T35" fmla="*/ 41092 h 225"/>
                <a:gd name="T36" fmla="*/ 23812 w 208"/>
                <a:gd name="T37" fmla="*/ 37931 h 225"/>
                <a:gd name="T38" fmla="*/ 27781 w 208"/>
                <a:gd name="T39" fmla="*/ 28448 h 225"/>
                <a:gd name="T40" fmla="*/ 34925 w 208"/>
                <a:gd name="T41" fmla="*/ 22126 h 225"/>
                <a:gd name="T42" fmla="*/ 41275 w 208"/>
                <a:gd name="T43" fmla="*/ 0 h 225"/>
                <a:gd name="T44" fmla="*/ 30956 w 208"/>
                <a:gd name="T45" fmla="*/ 3161 h 225"/>
                <a:gd name="T46" fmla="*/ 27781 w 208"/>
                <a:gd name="T47" fmla="*/ 3161 h 2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8"/>
                <a:gd name="T73" fmla="*/ 0 h 225"/>
                <a:gd name="T74" fmla="*/ 208 w 208"/>
                <a:gd name="T75" fmla="*/ 225 h 2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8" h="225">
                  <a:moveTo>
                    <a:pt x="139" y="18"/>
                  </a:moveTo>
                  <a:lnTo>
                    <a:pt x="139" y="18"/>
                  </a:lnTo>
                  <a:lnTo>
                    <a:pt x="139" y="48"/>
                  </a:lnTo>
                  <a:lnTo>
                    <a:pt x="52" y="33"/>
                  </a:lnTo>
                  <a:lnTo>
                    <a:pt x="52" y="66"/>
                  </a:lnTo>
                  <a:lnTo>
                    <a:pt x="70" y="48"/>
                  </a:lnTo>
                  <a:lnTo>
                    <a:pt x="87" y="66"/>
                  </a:lnTo>
                  <a:lnTo>
                    <a:pt x="87" y="81"/>
                  </a:lnTo>
                  <a:lnTo>
                    <a:pt x="87" y="144"/>
                  </a:lnTo>
                  <a:lnTo>
                    <a:pt x="35" y="144"/>
                  </a:lnTo>
                  <a:lnTo>
                    <a:pt x="18" y="161"/>
                  </a:lnTo>
                  <a:lnTo>
                    <a:pt x="18" y="177"/>
                  </a:lnTo>
                  <a:lnTo>
                    <a:pt x="0" y="177"/>
                  </a:lnTo>
                  <a:lnTo>
                    <a:pt x="0" y="192"/>
                  </a:lnTo>
                  <a:lnTo>
                    <a:pt x="35" y="225"/>
                  </a:lnTo>
                  <a:lnTo>
                    <a:pt x="35" y="209"/>
                  </a:lnTo>
                  <a:lnTo>
                    <a:pt x="52" y="209"/>
                  </a:lnTo>
                  <a:lnTo>
                    <a:pt x="87" y="209"/>
                  </a:lnTo>
                  <a:lnTo>
                    <a:pt x="121" y="192"/>
                  </a:lnTo>
                  <a:lnTo>
                    <a:pt x="139" y="144"/>
                  </a:lnTo>
                  <a:lnTo>
                    <a:pt x="173" y="114"/>
                  </a:lnTo>
                  <a:lnTo>
                    <a:pt x="208" y="0"/>
                  </a:lnTo>
                  <a:lnTo>
                    <a:pt x="156" y="18"/>
                  </a:lnTo>
                  <a:lnTo>
                    <a:pt x="139" y="18"/>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33" name="Freeform 278">
              <a:extLst>
                <a:ext uri="{FF2B5EF4-FFF2-40B4-BE49-F238E27FC236}">
                  <a16:creationId xmlns:a16="http://schemas.microsoft.com/office/drawing/2014/main" id="{2C8A6568-FD87-4065-8A9E-319B5457FD64}"/>
                </a:ext>
              </a:extLst>
            </p:cNvPr>
            <p:cNvSpPr>
              <a:spLocks/>
            </p:cNvSpPr>
            <p:nvPr/>
          </p:nvSpPr>
          <p:spPr bwMode="auto">
            <a:xfrm>
              <a:off x="8295943" y="9447391"/>
              <a:ext cx="364507" cy="324005"/>
            </a:xfrm>
            <a:custGeom>
              <a:avLst/>
              <a:gdLst>
                <a:gd name="T0" fmla="*/ 83664 w 520"/>
                <a:gd name="T1" fmla="*/ 0 h 462"/>
                <a:gd name="T2" fmla="*/ 83664 w 520"/>
                <a:gd name="T3" fmla="*/ 0 h 462"/>
                <a:gd name="T4" fmla="*/ 58963 w 520"/>
                <a:gd name="T5" fmla="*/ 0 h 462"/>
                <a:gd name="T6" fmla="*/ 55776 w 520"/>
                <a:gd name="T7" fmla="*/ 3189 h 462"/>
                <a:gd name="T8" fmla="*/ 45418 w 520"/>
                <a:gd name="T9" fmla="*/ 3189 h 462"/>
                <a:gd name="T10" fmla="*/ 41434 w 520"/>
                <a:gd name="T11" fmla="*/ 0 h 462"/>
                <a:gd name="T12" fmla="*/ 38247 w 520"/>
                <a:gd name="T13" fmla="*/ 0 h 462"/>
                <a:gd name="T14" fmla="*/ 35059 w 520"/>
                <a:gd name="T15" fmla="*/ 6377 h 462"/>
                <a:gd name="T16" fmla="*/ 27888 w 520"/>
                <a:gd name="T17" fmla="*/ 28699 h 462"/>
                <a:gd name="T18" fmla="*/ 20717 w 520"/>
                <a:gd name="T19" fmla="*/ 35076 h 462"/>
                <a:gd name="T20" fmla="*/ 17530 w 520"/>
                <a:gd name="T21" fmla="*/ 44642 h 462"/>
                <a:gd name="T22" fmla="*/ 10358 w 520"/>
                <a:gd name="T23" fmla="*/ 47831 h 462"/>
                <a:gd name="T24" fmla="*/ 3984 w 520"/>
                <a:gd name="T25" fmla="*/ 47831 h 462"/>
                <a:gd name="T26" fmla="*/ 0 w 520"/>
                <a:gd name="T27" fmla="*/ 54209 h 462"/>
                <a:gd name="T28" fmla="*/ 0 w 520"/>
                <a:gd name="T29" fmla="*/ 57397 h 462"/>
                <a:gd name="T30" fmla="*/ 7171 w 520"/>
                <a:gd name="T31" fmla="*/ 54209 h 462"/>
                <a:gd name="T32" fmla="*/ 20717 w 520"/>
                <a:gd name="T33" fmla="*/ 54209 h 462"/>
                <a:gd name="T34" fmla="*/ 24701 w 520"/>
                <a:gd name="T35" fmla="*/ 54209 h 462"/>
                <a:gd name="T36" fmla="*/ 24701 w 520"/>
                <a:gd name="T37" fmla="*/ 60586 h 462"/>
                <a:gd name="T38" fmla="*/ 31075 w 520"/>
                <a:gd name="T39" fmla="*/ 66964 h 462"/>
                <a:gd name="T40" fmla="*/ 38247 w 520"/>
                <a:gd name="T41" fmla="*/ 63775 h 462"/>
                <a:gd name="T42" fmla="*/ 38247 w 520"/>
                <a:gd name="T43" fmla="*/ 60586 h 462"/>
                <a:gd name="T44" fmla="*/ 45418 w 520"/>
                <a:gd name="T45" fmla="*/ 60586 h 462"/>
                <a:gd name="T46" fmla="*/ 51792 w 520"/>
                <a:gd name="T47" fmla="*/ 63775 h 462"/>
                <a:gd name="T48" fmla="*/ 51792 w 520"/>
                <a:gd name="T49" fmla="*/ 73341 h 462"/>
                <a:gd name="T50" fmla="*/ 55776 w 520"/>
                <a:gd name="T51" fmla="*/ 76530 h 462"/>
                <a:gd name="T52" fmla="*/ 51792 w 520"/>
                <a:gd name="T53" fmla="*/ 79719 h 462"/>
                <a:gd name="T54" fmla="*/ 51792 w 520"/>
                <a:gd name="T55" fmla="*/ 82907 h 462"/>
                <a:gd name="T56" fmla="*/ 62151 w 520"/>
                <a:gd name="T57" fmla="*/ 79719 h 462"/>
                <a:gd name="T58" fmla="*/ 76493 w 520"/>
                <a:gd name="T59" fmla="*/ 86096 h 462"/>
                <a:gd name="T60" fmla="*/ 79680 w 520"/>
                <a:gd name="T61" fmla="*/ 82907 h 462"/>
                <a:gd name="T62" fmla="*/ 90039 w 520"/>
                <a:gd name="T63" fmla="*/ 89285 h 462"/>
                <a:gd name="T64" fmla="*/ 94023 w 520"/>
                <a:gd name="T65" fmla="*/ 93271 h 462"/>
                <a:gd name="T66" fmla="*/ 94023 w 520"/>
                <a:gd name="T67" fmla="*/ 86096 h 462"/>
                <a:gd name="T68" fmla="*/ 90039 w 520"/>
                <a:gd name="T69" fmla="*/ 86096 h 462"/>
                <a:gd name="T70" fmla="*/ 90039 w 520"/>
                <a:gd name="T71" fmla="*/ 82907 h 462"/>
                <a:gd name="T72" fmla="*/ 90039 w 520"/>
                <a:gd name="T73" fmla="*/ 70152 h 462"/>
                <a:gd name="T74" fmla="*/ 90039 w 520"/>
                <a:gd name="T75" fmla="*/ 66964 h 462"/>
                <a:gd name="T76" fmla="*/ 100397 w 520"/>
                <a:gd name="T77" fmla="*/ 66964 h 462"/>
                <a:gd name="T78" fmla="*/ 94023 w 520"/>
                <a:gd name="T79" fmla="*/ 57397 h 462"/>
                <a:gd name="T80" fmla="*/ 94023 w 520"/>
                <a:gd name="T81" fmla="*/ 47831 h 462"/>
                <a:gd name="T82" fmla="*/ 94023 w 520"/>
                <a:gd name="T83" fmla="*/ 41454 h 462"/>
                <a:gd name="T84" fmla="*/ 94023 w 520"/>
                <a:gd name="T85" fmla="*/ 38265 h 462"/>
                <a:gd name="T86" fmla="*/ 90039 w 520"/>
                <a:gd name="T87" fmla="*/ 38265 h 462"/>
                <a:gd name="T88" fmla="*/ 94023 w 520"/>
                <a:gd name="T89" fmla="*/ 31887 h 462"/>
                <a:gd name="T90" fmla="*/ 97210 w 520"/>
                <a:gd name="T91" fmla="*/ 22321 h 462"/>
                <a:gd name="T92" fmla="*/ 100397 w 520"/>
                <a:gd name="T93" fmla="*/ 19132 h 462"/>
                <a:gd name="T94" fmla="*/ 104381 w 520"/>
                <a:gd name="T95" fmla="*/ 12755 h 462"/>
                <a:gd name="T96" fmla="*/ 100397 w 520"/>
                <a:gd name="T97" fmla="*/ 12755 h 462"/>
                <a:gd name="T98" fmla="*/ 100397 w 520"/>
                <a:gd name="T99" fmla="*/ 6377 h 462"/>
                <a:gd name="T100" fmla="*/ 97210 w 520"/>
                <a:gd name="T101" fmla="*/ 3189 h 462"/>
                <a:gd name="T102" fmla="*/ 86852 w 520"/>
                <a:gd name="T103" fmla="*/ 3189 h 462"/>
                <a:gd name="T104" fmla="*/ 83664 w 520"/>
                <a:gd name="T105" fmla="*/ 0 h 4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20"/>
                <a:gd name="T160" fmla="*/ 0 h 462"/>
                <a:gd name="T161" fmla="*/ 520 w 520"/>
                <a:gd name="T162" fmla="*/ 462 h 4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20" h="462">
                  <a:moveTo>
                    <a:pt x="417" y="0"/>
                  </a:moveTo>
                  <a:lnTo>
                    <a:pt x="417" y="0"/>
                  </a:lnTo>
                  <a:lnTo>
                    <a:pt x="294" y="0"/>
                  </a:lnTo>
                  <a:lnTo>
                    <a:pt x="276" y="15"/>
                  </a:lnTo>
                  <a:lnTo>
                    <a:pt x="225" y="15"/>
                  </a:lnTo>
                  <a:lnTo>
                    <a:pt x="207" y="0"/>
                  </a:lnTo>
                  <a:lnTo>
                    <a:pt x="190" y="0"/>
                  </a:lnTo>
                  <a:lnTo>
                    <a:pt x="173" y="30"/>
                  </a:lnTo>
                  <a:lnTo>
                    <a:pt x="138" y="144"/>
                  </a:lnTo>
                  <a:lnTo>
                    <a:pt x="104" y="174"/>
                  </a:lnTo>
                  <a:lnTo>
                    <a:pt x="86" y="222"/>
                  </a:lnTo>
                  <a:lnTo>
                    <a:pt x="52" y="239"/>
                  </a:lnTo>
                  <a:lnTo>
                    <a:pt x="17" y="239"/>
                  </a:lnTo>
                  <a:lnTo>
                    <a:pt x="0" y="270"/>
                  </a:lnTo>
                  <a:lnTo>
                    <a:pt x="0" y="287"/>
                  </a:lnTo>
                  <a:lnTo>
                    <a:pt x="35" y="270"/>
                  </a:lnTo>
                  <a:lnTo>
                    <a:pt x="104" y="270"/>
                  </a:lnTo>
                  <a:lnTo>
                    <a:pt x="121" y="270"/>
                  </a:lnTo>
                  <a:lnTo>
                    <a:pt x="121" y="303"/>
                  </a:lnTo>
                  <a:lnTo>
                    <a:pt x="155" y="335"/>
                  </a:lnTo>
                  <a:lnTo>
                    <a:pt x="190" y="318"/>
                  </a:lnTo>
                  <a:lnTo>
                    <a:pt x="190" y="303"/>
                  </a:lnTo>
                  <a:lnTo>
                    <a:pt x="225" y="303"/>
                  </a:lnTo>
                  <a:lnTo>
                    <a:pt x="259" y="318"/>
                  </a:lnTo>
                  <a:lnTo>
                    <a:pt x="259" y="366"/>
                  </a:lnTo>
                  <a:lnTo>
                    <a:pt x="276" y="383"/>
                  </a:lnTo>
                  <a:lnTo>
                    <a:pt x="259" y="399"/>
                  </a:lnTo>
                  <a:lnTo>
                    <a:pt x="259" y="414"/>
                  </a:lnTo>
                  <a:lnTo>
                    <a:pt x="311" y="399"/>
                  </a:lnTo>
                  <a:lnTo>
                    <a:pt x="380" y="431"/>
                  </a:lnTo>
                  <a:lnTo>
                    <a:pt x="397" y="414"/>
                  </a:lnTo>
                  <a:lnTo>
                    <a:pt x="451" y="447"/>
                  </a:lnTo>
                  <a:lnTo>
                    <a:pt x="468" y="462"/>
                  </a:lnTo>
                  <a:lnTo>
                    <a:pt x="468" y="431"/>
                  </a:lnTo>
                  <a:lnTo>
                    <a:pt x="451" y="431"/>
                  </a:lnTo>
                  <a:lnTo>
                    <a:pt x="451" y="414"/>
                  </a:lnTo>
                  <a:lnTo>
                    <a:pt x="451" y="351"/>
                  </a:lnTo>
                  <a:lnTo>
                    <a:pt x="451" y="335"/>
                  </a:lnTo>
                  <a:lnTo>
                    <a:pt x="503" y="335"/>
                  </a:lnTo>
                  <a:lnTo>
                    <a:pt x="468" y="287"/>
                  </a:lnTo>
                  <a:lnTo>
                    <a:pt x="468" y="239"/>
                  </a:lnTo>
                  <a:lnTo>
                    <a:pt x="468" y="207"/>
                  </a:lnTo>
                  <a:lnTo>
                    <a:pt x="468" y="191"/>
                  </a:lnTo>
                  <a:lnTo>
                    <a:pt x="451" y="191"/>
                  </a:lnTo>
                  <a:lnTo>
                    <a:pt x="468" y="159"/>
                  </a:lnTo>
                  <a:lnTo>
                    <a:pt x="486" y="111"/>
                  </a:lnTo>
                  <a:lnTo>
                    <a:pt x="503" y="96"/>
                  </a:lnTo>
                  <a:lnTo>
                    <a:pt x="520" y="63"/>
                  </a:lnTo>
                  <a:lnTo>
                    <a:pt x="503" y="63"/>
                  </a:lnTo>
                  <a:lnTo>
                    <a:pt x="503" y="30"/>
                  </a:lnTo>
                  <a:lnTo>
                    <a:pt x="486" y="15"/>
                  </a:lnTo>
                  <a:lnTo>
                    <a:pt x="434" y="15"/>
                  </a:lnTo>
                  <a:lnTo>
                    <a:pt x="417" y="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34" name="Freeform 279">
              <a:extLst>
                <a:ext uri="{FF2B5EF4-FFF2-40B4-BE49-F238E27FC236}">
                  <a16:creationId xmlns:a16="http://schemas.microsoft.com/office/drawing/2014/main" id="{0672025B-5CE9-4C1E-B1D0-73B9FB460C11}"/>
                </a:ext>
              </a:extLst>
            </p:cNvPr>
            <p:cNvSpPr>
              <a:spLocks/>
            </p:cNvSpPr>
            <p:nvPr/>
          </p:nvSpPr>
          <p:spPr bwMode="auto">
            <a:xfrm>
              <a:off x="8477496" y="9682016"/>
              <a:ext cx="230436" cy="167591"/>
            </a:xfrm>
            <a:custGeom>
              <a:avLst/>
              <a:gdLst>
                <a:gd name="T0" fmla="*/ 10319 w 330"/>
                <a:gd name="T1" fmla="*/ 12700 h 240"/>
                <a:gd name="T2" fmla="*/ 10319 w 330"/>
                <a:gd name="T3" fmla="*/ 12700 h 240"/>
                <a:gd name="T4" fmla="*/ 23813 w 330"/>
                <a:gd name="T5" fmla="*/ 19050 h 240"/>
                <a:gd name="T6" fmla="*/ 27781 w 330"/>
                <a:gd name="T7" fmla="*/ 15875 h 240"/>
                <a:gd name="T8" fmla="*/ 38100 w 330"/>
                <a:gd name="T9" fmla="*/ 22225 h 240"/>
                <a:gd name="T10" fmla="*/ 41275 w 330"/>
                <a:gd name="T11" fmla="*/ 24606 h 240"/>
                <a:gd name="T12" fmla="*/ 41275 w 330"/>
                <a:gd name="T13" fmla="*/ 19050 h 240"/>
                <a:gd name="T14" fmla="*/ 38100 w 330"/>
                <a:gd name="T15" fmla="*/ 19050 h 240"/>
                <a:gd name="T16" fmla="*/ 38100 w 330"/>
                <a:gd name="T17" fmla="*/ 15875 h 240"/>
                <a:gd name="T18" fmla="*/ 38100 w 330"/>
                <a:gd name="T19" fmla="*/ 3175 h 240"/>
                <a:gd name="T20" fmla="*/ 38100 w 330"/>
                <a:gd name="T21" fmla="*/ 0 h 240"/>
                <a:gd name="T22" fmla="*/ 48419 w 330"/>
                <a:gd name="T23" fmla="*/ 0 h 240"/>
                <a:gd name="T24" fmla="*/ 52388 w 330"/>
                <a:gd name="T25" fmla="*/ 0 h 240"/>
                <a:gd name="T26" fmla="*/ 62706 w 330"/>
                <a:gd name="T27" fmla="*/ 6350 h 240"/>
                <a:gd name="T28" fmla="*/ 65881 w 330"/>
                <a:gd name="T29" fmla="*/ 12700 h 240"/>
                <a:gd name="T30" fmla="*/ 62706 w 330"/>
                <a:gd name="T31" fmla="*/ 15875 h 240"/>
                <a:gd name="T32" fmla="*/ 62706 w 330"/>
                <a:gd name="T33" fmla="*/ 19050 h 240"/>
                <a:gd name="T34" fmla="*/ 58738 w 330"/>
                <a:gd name="T35" fmla="*/ 24606 h 240"/>
                <a:gd name="T36" fmla="*/ 62706 w 330"/>
                <a:gd name="T37" fmla="*/ 28575 h 240"/>
                <a:gd name="T38" fmla="*/ 44450 w 330"/>
                <a:gd name="T39" fmla="*/ 34925 h 240"/>
                <a:gd name="T40" fmla="*/ 44450 w 330"/>
                <a:gd name="T41" fmla="*/ 38100 h 240"/>
                <a:gd name="T42" fmla="*/ 38100 w 330"/>
                <a:gd name="T43" fmla="*/ 38100 h 240"/>
                <a:gd name="T44" fmla="*/ 38100 w 330"/>
                <a:gd name="T45" fmla="*/ 41275 h 240"/>
                <a:gd name="T46" fmla="*/ 27781 w 330"/>
                <a:gd name="T47" fmla="*/ 47625 h 240"/>
                <a:gd name="T48" fmla="*/ 17463 w 330"/>
                <a:gd name="T49" fmla="*/ 47625 h 240"/>
                <a:gd name="T50" fmla="*/ 10319 w 330"/>
                <a:gd name="T51" fmla="*/ 44450 h 240"/>
                <a:gd name="T52" fmla="*/ 7144 w 330"/>
                <a:gd name="T53" fmla="*/ 47625 h 240"/>
                <a:gd name="T54" fmla="*/ 0 w 330"/>
                <a:gd name="T55" fmla="*/ 41275 h 240"/>
                <a:gd name="T56" fmla="*/ 0 w 330"/>
                <a:gd name="T57" fmla="*/ 24606 h 240"/>
                <a:gd name="T58" fmla="*/ 14288 w 330"/>
                <a:gd name="T59" fmla="*/ 22225 h 240"/>
                <a:gd name="T60" fmla="*/ 10319 w 330"/>
                <a:gd name="T61" fmla="*/ 12700 h 2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0"/>
                <a:gd name="T94" fmla="*/ 0 h 240"/>
                <a:gd name="T95" fmla="*/ 330 w 330"/>
                <a:gd name="T96" fmla="*/ 240 h 2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0" h="240">
                  <a:moveTo>
                    <a:pt x="52" y="64"/>
                  </a:moveTo>
                  <a:lnTo>
                    <a:pt x="52" y="64"/>
                  </a:lnTo>
                  <a:lnTo>
                    <a:pt x="123" y="96"/>
                  </a:lnTo>
                  <a:lnTo>
                    <a:pt x="140" y="79"/>
                  </a:lnTo>
                  <a:lnTo>
                    <a:pt x="192" y="112"/>
                  </a:lnTo>
                  <a:lnTo>
                    <a:pt x="209" y="127"/>
                  </a:lnTo>
                  <a:lnTo>
                    <a:pt x="209" y="96"/>
                  </a:lnTo>
                  <a:lnTo>
                    <a:pt x="192" y="96"/>
                  </a:lnTo>
                  <a:lnTo>
                    <a:pt x="192" y="79"/>
                  </a:lnTo>
                  <a:lnTo>
                    <a:pt x="192" y="16"/>
                  </a:lnTo>
                  <a:lnTo>
                    <a:pt x="192" y="0"/>
                  </a:lnTo>
                  <a:lnTo>
                    <a:pt x="244" y="0"/>
                  </a:lnTo>
                  <a:lnTo>
                    <a:pt x="261" y="0"/>
                  </a:lnTo>
                  <a:lnTo>
                    <a:pt x="313" y="31"/>
                  </a:lnTo>
                  <a:lnTo>
                    <a:pt x="330" y="64"/>
                  </a:lnTo>
                  <a:lnTo>
                    <a:pt x="313" y="79"/>
                  </a:lnTo>
                  <a:lnTo>
                    <a:pt x="313" y="96"/>
                  </a:lnTo>
                  <a:lnTo>
                    <a:pt x="296" y="127"/>
                  </a:lnTo>
                  <a:lnTo>
                    <a:pt x="313" y="144"/>
                  </a:lnTo>
                  <a:lnTo>
                    <a:pt x="227" y="175"/>
                  </a:lnTo>
                  <a:lnTo>
                    <a:pt x="227" y="192"/>
                  </a:lnTo>
                  <a:lnTo>
                    <a:pt x="192" y="192"/>
                  </a:lnTo>
                  <a:lnTo>
                    <a:pt x="192" y="208"/>
                  </a:lnTo>
                  <a:lnTo>
                    <a:pt x="140" y="240"/>
                  </a:lnTo>
                  <a:lnTo>
                    <a:pt x="88" y="240"/>
                  </a:lnTo>
                  <a:lnTo>
                    <a:pt x="52" y="223"/>
                  </a:lnTo>
                  <a:lnTo>
                    <a:pt x="35" y="240"/>
                  </a:lnTo>
                  <a:lnTo>
                    <a:pt x="0" y="208"/>
                  </a:lnTo>
                  <a:lnTo>
                    <a:pt x="0" y="127"/>
                  </a:lnTo>
                  <a:lnTo>
                    <a:pt x="69" y="112"/>
                  </a:lnTo>
                  <a:lnTo>
                    <a:pt x="52" y="64"/>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35" name="Freeform 280">
              <a:extLst>
                <a:ext uri="{FF2B5EF4-FFF2-40B4-BE49-F238E27FC236}">
                  <a16:creationId xmlns:a16="http://schemas.microsoft.com/office/drawing/2014/main" id="{A36C6F79-4121-4B99-83B9-8D924CB69DFF}"/>
                </a:ext>
              </a:extLst>
            </p:cNvPr>
            <p:cNvSpPr>
              <a:spLocks/>
            </p:cNvSpPr>
            <p:nvPr/>
          </p:nvSpPr>
          <p:spPr bwMode="auto">
            <a:xfrm>
              <a:off x="8286164" y="9637325"/>
              <a:ext cx="241609" cy="223452"/>
            </a:xfrm>
            <a:custGeom>
              <a:avLst/>
              <a:gdLst>
                <a:gd name="T0" fmla="*/ 0 w 345"/>
                <a:gd name="T1" fmla="*/ 56972 h 321"/>
                <a:gd name="T2" fmla="*/ 0 w 345"/>
                <a:gd name="T3" fmla="*/ 56972 h 321"/>
                <a:gd name="T4" fmla="*/ 7164 w 345"/>
                <a:gd name="T5" fmla="*/ 56972 h 321"/>
                <a:gd name="T6" fmla="*/ 14329 w 345"/>
                <a:gd name="T7" fmla="*/ 56972 h 321"/>
                <a:gd name="T8" fmla="*/ 34230 w 345"/>
                <a:gd name="T9" fmla="*/ 60137 h 321"/>
                <a:gd name="T10" fmla="*/ 41395 w 345"/>
                <a:gd name="T11" fmla="*/ 60137 h 321"/>
                <a:gd name="T12" fmla="*/ 54928 w 345"/>
                <a:gd name="T13" fmla="*/ 63302 h 321"/>
                <a:gd name="T14" fmla="*/ 62092 w 345"/>
                <a:gd name="T15" fmla="*/ 60137 h 321"/>
                <a:gd name="T16" fmla="*/ 54928 w 345"/>
                <a:gd name="T17" fmla="*/ 53807 h 321"/>
                <a:gd name="T18" fmla="*/ 54928 w 345"/>
                <a:gd name="T19" fmla="*/ 37981 h 321"/>
                <a:gd name="T20" fmla="*/ 69257 w 345"/>
                <a:gd name="T21" fmla="*/ 34816 h 321"/>
                <a:gd name="T22" fmla="*/ 65276 w 345"/>
                <a:gd name="T23" fmla="*/ 25321 h 321"/>
                <a:gd name="T24" fmla="*/ 54928 w 345"/>
                <a:gd name="T25" fmla="*/ 28486 h 321"/>
                <a:gd name="T26" fmla="*/ 54928 w 345"/>
                <a:gd name="T27" fmla="*/ 25321 h 321"/>
                <a:gd name="T28" fmla="*/ 58908 w 345"/>
                <a:gd name="T29" fmla="*/ 22156 h 321"/>
                <a:gd name="T30" fmla="*/ 54928 w 345"/>
                <a:gd name="T31" fmla="*/ 18991 h 321"/>
                <a:gd name="T32" fmla="*/ 54928 w 345"/>
                <a:gd name="T33" fmla="*/ 9495 h 321"/>
                <a:gd name="T34" fmla="*/ 48559 w 345"/>
                <a:gd name="T35" fmla="*/ 6330 h 321"/>
                <a:gd name="T36" fmla="*/ 41395 w 345"/>
                <a:gd name="T37" fmla="*/ 6330 h 321"/>
                <a:gd name="T38" fmla="*/ 41395 w 345"/>
                <a:gd name="T39" fmla="*/ 9495 h 321"/>
                <a:gd name="T40" fmla="*/ 34230 w 345"/>
                <a:gd name="T41" fmla="*/ 12660 h 321"/>
                <a:gd name="T42" fmla="*/ 27862 w 345"/>
                <a:gd name="T43" fmla="*/ 6330 h 321"/>
                <a:gd name="T44" fmla="*/ 27862 w 345"/>
                <a:gd name="T45" fmla="*/ 0 h 321"/>
                <a:gd name="T46" fmla="*/ 24678 w 345"/>
                <a:gd name="T47" fmla="*/ 0 h 321"/>
                <a:gd name="T48" fmla="*/ 10349 w 345"/>
                <a:gd name="T49" fmla="*/ 0 h 321"/>
                <a:gd name="T50" fmla="*/ 3980 w 345"/>
                <a:gd name="T51" fmla="*/ 3165 h 321"/>
                <a:gd name="T52" fmla="*/ 7164 w 345"/>
                <a:gd name="T53" fmla="*/ 12660 h 321"/>
                <a:gd name="T54" fmla="*/ 7164 w 345"/>
                <a:gd name="T55" fmla="*/ 15826 h 321"/>
                <a:gd name="T56" fmla="*/ 10349 w 345"/>
                <a:gd name="T57" fmla="*/ 28486 h 321"/>
                <a:gd name="T58" fmla="*/ 10349 w 345"/>
                <a:gd name="T59" fmla="*/ 34816 h 321"/>
                <a:gd name="T60" fmla="*/ 3980 w 345"/>
                <a:gd name="T61" fmla="*/ 37981 h 321"/>
                <a:gd name="T62" fmla="*/ 0 w 345"/>
                <a:gd name="T63" fmla="*/ 50642 h 321"/>
                <a:gd name="T64" fmla="*/ 0 w 345"/>
                <a:gd name="T65" fmla="*/ 56972 h 3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5"/>
                <a:gd name="T100" fmla="*/ 0 h 321"/>
                <a:gd name="T101" fmla="*/ 345 w 345"/>
                <a:gd name="T102" fmla="*/ 321 h 3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5" h="321">
                  <a:moveTo>
                    <a:pt x="0" y="288"/>
                  </a:moveTo>
                  <a:lnTo>
                    <a:pt x="0" y="288"/>
                  </a:lnTo>
                  <a:lnTo>
                    <a:pt x="34" y="288"/>
                  </a:lnTo>
                  <a:lnTo>
                    <a:pt x="69" y="288"/>
                  </a:lnTo>
                  <a:lnTo>
                    <a:pt x="172" y="305"/>
                  </a:lnTo>
                  <a:lnTo>
                    <a:pt x="207" y="305"/>
                  </a:lnTo>
                  <a:lnTo>
                    <a:pt x="276" y="321"/>
                  </a:lnTo>
                  <a:lnTo>
                    <a:pt x="311" y="305"/>
                  </a:lnTo>
                  <a:lnTo>
                    <a:pt x="276" y="273"/>
                  </a:lnTo>
                  <a:lnTo>
                    <a:pt x="276" y="192"/>
                  </a:lnTo>
                  <a:lnTo>
                    <a:pt x="345" y="177"/>
                  </a:lnTo>
                  <a:lnTo>
                    <a:pt x="328" y="129"/>
                  </a:lnTo>
                  <a:lnTo>
                    <a:pt x="276" y="144"/>
                  </a:lnTo>
                  <a:lnTo>
                    <a:pt x="276" y="129"/>
                  </a:lnTo>
                  <a:lnTo>
                    <a:pt x="293" y="113"/>
                  </a:lnTo>
                  <a:lnTo>
                    <a:pt x="276" y="96"/>
                  </a:lnTo>
                  <a:lnTo>
                    <a:pt x="276" y="48"/>
                  </a:lnTo>
                  <a:lnTo>
                    <a:pt x="241" y="33"/>
                  </a:lnTo>
                  <a:lnTo>
                    <a:pt x="207" y="33"/>
                  </a:lnTo>
                  <a:lnTo>
                    <a:pt x="207" y="48"/>
                  </a:lnTo>
                  <a:lnTo>
                    <a:pt x="172" y="65"/>
                  </a:lnTo>
                  <a:lnTo>
                    <a:pt x="138" y="33"/>
                  </a:lnTo>
                  <a:lnTo>
                    <a:pt x="138" y="0"/>
                  </a:lnTo>
                  <a:lnTo>
                    <a:pt x="121" y="0"/>
                  </a:lnTo>
                  <a:lnTo>
                    <a:pt x="51" y="0"/>
                  </a:lnTo>
                  <a:lnTo>
                    <a:pt x="17" y="17"/>
                  </a:lnTo>
                  <a:lnTo>
                    <a:pt x="34" y="65"/>
                  </a:lnTo>
                  <a:lnTo>
                    <a:pt x="34" y="81"/>
                  </a:lnTo>
                  <a:lnTo>
                    <a:pt x="51" y="144"/>
                  </a:lnTo>
                  <a:lnTo>
                    <a:pt x="51" y="177"/>
                  </a:lnTo>
                  <a:lnTo>
                    <a:pt x="17" y="192"/>
                  </a:lnTo>
                  <a:lnTo>
                    <a:pt x="0" y="257"/>
                  </a:lnTo>
                  <a:lnTo>
                    <a:pt x="0" y="288"/>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36" name="Freeform 281">
              <a:extLst>
                <a:ext uri="{FF2B5EF4-FFF2-40B4-BE49-F238E27FC236}">
                  <a16:creationId xmlns:a16="http://schemas.microsoft.com/office/drawing/2014/main" id="{3AC21023-C48F-46A0-AB73-20841CF475A5}"/>
                </a:ext>
              </a:extLst>
            </p:cNvPr>
            <p:cNvSpPr>
              <a:spLocks/>
            </p:cNvSpPr>
            <p:nvPr/>
          </p:nvSpPr>
          <p:spPr bwMode="auto">
            <a:xfrm>
              <a:off x="8234492" y="8922277"/>
              <a:ext cx="304455" cy="268144"/>
            </a:xfrm>
            <a:custGeom>
              <a:avLst/>
              <a:gdLst>
                <a:gd name="T0" fmla="*/ 14320 w 435"/>
                <a:gd name="T1" fmla="*/ 54769 h 384"/>
                <a:gd name="T2" fmla="*/ 14320 w 435"/>
                <a:gd name="T3" fmla="*/ 54769 h 384"/>
                <a:gd name="T4" fmla="*/ 10342 w 435"/>
                <a:gd name="T5" fmla="*/ 47625 h 384"/>
                <a:gd name="T6" fmla="*/ 7160 w 435"/>
                <a:gd name="T7" fmla="*/ 47625 h 384"/>
                <a:gd name="T8" fmla="*/ 0 w 435"/>
                <a:gd name="T9" fmla="*/ 38100 h 384"/>
                <a:gd name="T10" fmla="*/ 3978 w 435"/>
                <a:gd name="T11" fmla="*/ 35719 h 384"/>
                <a:gd name="T12" fmla="*/ 3978 w 435"/>
                <a:gd name="T13" fmla="*/ 28575 h 384"/>
                <a:gd name="T14" fmla="*/ 3978 w 435"/>
                <a:gd name="T15" fmla="*/ 22225 h 384"/>
                <a:gd name="T16" fmla="*/ 0 w 435"/>
                <a:gd name="T17" fmla="*/ 19050 h 384"/>
                <a:gd name="T18" fmla="*/ 0 w 435"/>
                <a:gd name="T19" fmla="*/ 16669 h 384"/>
                <a:gd name="T20" fmla="*/ 3978 w 435"/>
                <a:gd name="T21" fmla="*/ 12700 h 384"/>
                <a:gd name="T22" fmla="*/ 3978 w 435"/>
                <a:gd name="T23" fmla="*/ 9525 h 384"/>
                <a:gd name="T24" fmla="*/ 10342 w 435"/>
                <a:gd name="T25" fmla="*/ 3175 h 384"/>
                <a:gd name="T26" fmla="*/ 10342 w 435"/>
                <a:gd name="T27" fmla="*/ 0 h 384"/>
                <a:gd name="T28" fmla="*/ 17503 w 435"/>
                <a:gd name="T29" fmla="*/ 0 h 384"/>
                <a:gd name="T30" fmla="*/ 27845 w 435"/>
                <a:gd name="T31" fmla="*/ 3175 h 384"/>
                <a:gd name="T32" fmla="*/ 35005 w 435"/>
                <a:gd name="T33" fmla="*/ 3175 h 384"/>
                <a:gd name="T34" fmla="*/ 35005 w 435"/>
                <a:gd name="T35" fmla="*/ 9525 h 384"/>
                <a:gd name="T36" fmla="*/ 55690 w 435"/>
                <a:gd name="T37" fmla="*/ 16669 h 384"/>
                <a:gd name="T38" fmla="*/ 58873 w 435"/>
                <a:gd name="T39" fmla="*/ 12700 h 384"/>
                <a:gd name="T40" fmla="*/ 58873 w 435"/>
                <a:gd name="T41" fmla="*/ 7144 h 384"/>
                <a:gd name="T42" fmla="*/ 70011 w 435"/>
                <a:gd name="T43" fmla="*/ 0 h 384"/>
                <a:gd name="T44" fmla="*/ 76375 w 435"/>
                <a:gd name="T45" fmla="*/ 3175 h 384"/>
                <a:gd name="T46" fmla="*/ 76375 w 435"/>
                <a:gd name="T47" fmla="*/ 7144 h 384"/>
                <a:gd name="T48" fmla="*/ 86718 w 435"/>
                <a:gd name="T49" fmla="*/ 7144 h 384"/>
                <a:gd name="T50" fmla="*/ 83535 w 435"/>
                <a:gd name="T51" fmla="*/ 19050 h 384"/>
                <a:gd name="T52" fmla="*/ 86718 w 435"/>
                <a:gd name="T53" fmla="*/ 26194 h 384"/>
                <a:gd name="T54" fmla="*/ 86718 w 435"/>
                <a:gd name="T55" fmla="*/ 60325 h 384"/>
                <a:gd name="T56" fmla="*/ 86718 w 435"/>
                <a:gd name="T57" fmla="*/ 69850 h 384"/>
                <a:gd name="T58" fmla="*/ 83535 w 435"/>
                <a:gd name="T59" fmla="*/ 73819 h 384"/>
                <a:gd name="T60" fmla="*/ 80353 w 435"/>
                <a:gd name="T61" fmla="*/ 76200 h 384"/>
                <a:gd name="T62" fmla="*/ 38188 w 435"/>
                <a:gd name="T63" fmla="*/ 54769 h 384"/>
                <a:gd name="T64" fmla="*/ 31823 w 435"/>
                <a:gd name="T65" fmla="*/ 57150 h 384"/>
                <a:gd name="T66" fmla="*/ 27845 w 435"/>
                <a:gd name="T67" fmla="*/ 54769 h 384"/>
                <a:gd name="T68" fmla="*/ 14320 w 435"/>
                <a:gd name="T69" fmla="*/ 54769 h 3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35"/>
                <a:gd name="T106" fmla="*/ 0 h 384"/>
                <a:gd name="T107" fmla="*/ 435 w 435"/>
                <a:gd name="T108" fmla="*/ 384 h 3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35" h="384">
                  <a:moveTo>
                    <a:pt x="69" y="273"/>
                  </a:moveTo>
                  <a:lnTo>
                    <a:pt x="69" y="273"/>
                  </a:lnTo>
                  <a:lnTo>
                    <a:pt x="51" y="240"/>
                  </a:lnTo>
                  <a:lnTo>
                    <a:pt x="34" y="240"/>
                  </a:lnTo>
                  <a:lnTo>
                    <a:pt x="0" y="192"/>
                  </a:lnTo>
                  <a:lnTo>
                    <a:pt x="17" y="177"/>
                  </a:lnTo>
                  <a:lnTo>
                    <a:pt x="17" y="144"/>
                  </a:lnTo>
                  <a:lnTo>
                    <a:pt x="17" y="112"/>
                  </a:lnTo>
                  <a:lnTo>
                    <a:pt x="0" y="96"/>
                  </a:lnTo>
                  <a:lnTo>
                    <a:pt x="0" y="81"/>
                  </a:lnTo>
                  <a:lnTo>
                    <a:pt x="17" y="64"/>
                  </a:lnTo>
                  <a:lnTo>
                    <a:pt x="17" y="48"/>
                  </a:lnTo>
                  <a:lnTo>
                    <a:pt x="51" y="16"/>
                  </a:lnTo>
                  <a:lnTo>
                    <a:pt x="51" y="0"/>
                  </a:lnTo>
                  <a:lnTo>
                    <a:pt x="86" y="0"/>
                  </a:lnTo>
                  <a:lnTo>
                    <a:pt x="140" y="16"/>
                  </a:lnTo>
                  <a:lnTo>
                    <a:pt x="174" y="16"/>
                  </a:lnTo>
                  <a:lnTo>
                    <a:pt x="174" y="48"/>
                  </a:lnTo>
                  <a:lnTo>
                    <a:pt x="278" y="81"/>
                  </a:lnTo>
                  <a:lnTo>
                    <a:pt x="295" y="64"/>
                  </a:lnTo>
                  <a:lnTo>
                    <a:pt x="295" y="33"/>
                  </a:lnTo>
                  <a:lnTo>
                    <a:pt x="349" y="0"/>
                  </a:lnTo>
                  <a:lnTo>
                    <a:pt x="384" y="16"/>
                  </a:lnTo>
                  <a:lnTo>
                    <a:pt x="384" y="33"/>
                  </a:lnTo>
                  <a:lnTo>
                    <a:pt x="435" y="33"/>
                  </a:lnTo>
                  <a:lnTo>
                    <a:pt x="418" y="96"/>
                  </a:lnTo>
                  <a:lnTo>
                    <a:pt x="435" y="129"/>
                  </a:lnTo>
                  <a:lnTo>
                    <a:pt x="435" y="304"/>
                  </a:lnTo>
                  <a:lnTo>
                    <a:pt x="435" y="352"/>
                  </a:lnTo>
                  <a:lnTo>
                    <a:pt x="418" y="369"/>
                  </a:lnTo>
                  <a:lnTo>
                    <a:pt x="401" y="384"/>
                  </a:lnTo>
                  <a:lnTo>
                    <a:pt x="192" y="273"/>
                  </a:lnTo>
                  <a:lnTo>
                    <a:pt x="157" y="288"/>
                  </a:lnTo>
                  <a:lnTo>
                    <a:pt x="140" y="273"/>
                  </a:lnTo>
                  <a:lnTo>
                    <a:pt x="69" y="273"/>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37" name="Freeform 282">
              <a:extLst>
                <a:ext uri="{FF2B5EF4-FFF2-40B4-BE49-F238E27FC236}">
                  <a16:creationId xmlns:a16="http://schemas.microsoft.com/office/drawing/2014/main" id="{65EFE181-11A8-4680-9279-8E1C8FB01FD2}"/>
                </a:ext>
              </a:extLst>
            </p:cNvPr>
            <p:cNvSpPr>
              <a:spLocks/>
            </p:cNvSpPr>
            <p:nvPr/>
          </p:nvSpPr>
          <p:spPr bwMode="auto">
            <a:xfrm>
              <a:off x="8527772" y="8946020"/>
              <a:ext cx="216471" cy="199711"/>
            </a:xfrm>
            <a:custGeom>
              <a:avLst/>
              <a:gdLst>
                <a:gd name="T0" fmla="*/ 60922 w 311"/>
                <a:gd name="T1" fmla="*/ 49659 h 288"/>
                <a:gd name="T2" fmla="*/ 60922 w 311"/>
                <a:gd name="T3" fmla="*/ 49659 h 288"/>
                <a:gd name="T4" fmla="*/ 50637 w 311"/>
                <a:gd name="T5" fmla="*/ 55965 h 288"/>
                <a:gd name="T6" fmla="*/ 47472 w 311"/>
                <a:gd name="T7" fmla="*/ 52812 h 288"/>
                <a:gd name="T8" fmla="*/ 3165 w 311"/>
                <a:gd name="T9" fmla="*/ 52812 h 288"/>
                <a:gd name="T10" fmla="*/ 3165 w 311"/>
                <a:gd name="T11" fmla="*/ 18918 h 288"/>
                <a:gd name="T12" fmla="*/ 0 w 311"/>
                <a:gd name="T13" fmla="*/ 11824 h 288"/>
                <a:gd name="T14" fmla="*/ 3165 w 311"/>
                <a:gd name="T15" fmla="*/ 0 h 288"/>
                <a:gd name="T16" fmla="*/ 3165 w 311"/>
                <a:gd name="T17" fmla="*/ 2365 h 288"/>
                <a:gd name="T18" fmla="*/ 13450 w 311"/>
                <a:gd name="T19" fmla="*/ 2365 h 288"/>
                <a:gd name="T20" fmla="*/ 23736 w 311"/>
                <a:gd name="T21" fmla="*/ 5518 h 288"/>
                <a:gd name="T22" fmla="*/ 37186 w 311"/>
                <a:gd name="T23" fmla="*/ 2365 h 288"/>
                <a:gd name="T24" fmla="*/ 40351 w 311"/>
                <a:gd name="T25" fmla="*/ 2365 h 288"/>
                <a:gd name="T26" fmla="*/ 40351 w 311"/>
                <a:gd name="T27" fmla="*/ 5518 h 288"/>
                <a:gd name="T28" fmla="*/ 44307 w 311"/>
                <a:gd name="T29" fmla="*/ 2365 h 288"/>
                <a:gd name="T30" fmla="*/ 44307 w 311"/>
                <a:gd name="T31" fmla="*/ 5518 h 288"/>
                <a:gd name="T32" fmla="*/ 50637 w 311"/>
                <a:gd name="T33" fmla="*/ 2365 h 288"/>
                <a:gd name="T34" fmla="*/ 54593 w 311"/>
                <a:gd name="T35" fmla="*/ 14977 h 288"/>
                <a:gd name="T36" fmla="*/ 50637 w 311"/>
                <a:gd name="T37" fmla="*/ 24435 h 288"/>
                <a:gd name="T38" fmla="*/ 47472 w 311"/>
                <a:gd name="T39" fmla="*/ 18918 h 288"/>
                <a:gd name="T40" fmla="*/ 44307 w 311"/>
                <a:gd name="T41" fmla="*/ 9459 h 288"/>
                <a:gd name="T42" fmla="*/ 44307 w 311"/>
                <a:gd name="T43" fmla="*/ 11824 h 288"/>
                <a:gd name="T44" fmla="*/ 44307 w 311"/>
                <a:gd name="T45" fmla="*/ 14977 h 288"/>
                <a:gd name="T46" fmla="*/ 60922 w 311"/>
                <a:gd name="T47" fmla="*/ 49659 h 2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1"/>
                <a:gd name="T73" fmla="*/ 0 h 288"/>
                <a:gd name="T74" fmla="*/ 311 w 311"/>
                <a:gd name="T75" fmla="*/ 288 h 2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1" h="288">
                  <a:moveTo>
                    <a:pt x="311" y="255"/>
                  </a:moveTo>
                  <a:lnTo>
                    <a:pt x="311" y="255"/>
                  </a:lnTo>
                  <a:lnTo>
                    <a:pt x="259" y="288"/>
                  </a:lnTo>
                  <a:lnTo>
                    <a:pt x="242" y="271"/>
                  </a:lnTo>
                  <a:lnTo>
                    <a:pt x="17" y="271"/>
                  </a:lnTo>
                  <a:lnTo>
                    <a:pt x="17" y="96"/>
                  </a:lnTo>
                  <a:lnTo>
                    <a:pt x="0" y="63"/>
                  </a:lnTo>
                  <a:lnTo>
                    <a:pt x="17" y="0"/>
                  </a:lnTo>
                  <a:lnTo>
                    <a:pt x="17" y="15"/>
                  </a:lnTo>
                  <a:lnTo>
                    <a:pt x="69" y="15"/>
                  </a:lnTo>
                  <a:lnTo>
                    <a:pt x="121" y="31"/>
                  </a:lnTo>
                  <a:lnTo>
                    <a:pt x="190" y="15"/>
                  </a:lnTo>
                  <a:lnTo>
                    <a:pt x="207" y="15"/>
                  </a:lnTo>
                  <a:lnTo>
                    <a:pt x="207" y="31"/>
                  </a:lnTo>
                  <a:lnTo>
                    <a:pt x="225" y="15"/>
                  </a:lnTo>
                  <a:lnTo>
                    <a:pt x="225" y="31"/>
                  </a:lnTo>
                  <a:lnTo>
                    <a:pt x="259" y="15"/>
                  </a:lnTo>
                  <a:lnTo>
                    <a:pt x="277" y="79"/>
                  </a:lnTo>
                  <a:lnTo>
                    <a:pt x="259" y="127"/>
                  </a:lnTo>
                  <a:lnTo>
                    <a:pt x="242" y="96"/>
                  </a:lnTo>
                  <a:lnTo>
                    <a:pt x="225" y="48"/>
                  </a:lnTo>
                  <a:lnTo>
                    <a:pt x="225" y="63"/>
                  </a:lnTo>
                  <a:lnTo>
                    <a:pt x="225" y="79"/>
                  </a:lnTo>
                  <a:lnTo>
                    <a:pt x="311" y="255"/>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38" name="Freeform 283">
              <a:extLst>
                <a:ext uri="{FF2B5EF4-FFF2-40B4-BE49-F238E27FC236}">
                  <a16:creationId xmlns:a16="http://schemas.microsoft.com/office/drawing/2014/main" id="{2F75E270-165D-42BF-958E-3A26E8C8F591}"/>
                </a:ext>
              </a:extLst>
            </p:cNvPr>
            <p:cNvSpPr>
              <a:spLocks/>
            </p:cNvSpPr>
            <p:nvPr/>
          </p:nvSpPr>
          <p:spPr bwMode="auto">
            <a:xfrm>
              <a:off x="8840606" y="9324492"/>
              <a:ext cx="194125" cy="234625"/>
            </a:xfrm>
            <a:custGeom>
              <a:avLst/>
              <a:gdLst>
                <a:gd name="T0" fmla="*/ 6327 w 279"/>
                <a:gd name="T1" fmla="*/ 40481 h 336"/>
                <a:gd name="T2" fmla="*/ 6327 w 279"/>
                <a:gd name="T3" fmla="*/ 40481 h 336"/>
                <a:gd name="T4" fmla="*/ 0 w 279"/>
                <a:gd name="T5" fmla="*/ 47625 h 336"/>
                <a:gd name="T6" fmla="*/ 0 w 279"/>
                <a:gd name="T7" fmla="*/ 64294 h 336"/>
                <a:gd name="T8" fmla="*/ 3164 w 279"/>
                <a:gd name="T9" fmla="*/ 66675 h 336"/>
                <a:gd name="T10" fmla="*/ 13445 w 279"/>
                <a:gd name="T11" fmla="*/ 57150 h 336"/>
                <a:gd name="T12" fmla="*/ 27682 w 279"/>
                <a:gd name="T13" fmla="*/ 47625 h 336"/>
                <a:gd name="T14" fmla="*/ 37964 w 279"/>
                <a:gd name="T15" fmla="*/ 38100 h 336"/>
                <a:gd name="T16" fmla="*/ 44291 w 279"/>
                <a:gd name="T17" fmla="*/ 31750 h 336"/>
                <a:gd name="T18" fmla="*/ 54573 w 279"/>
                <a:gd name="T19" fmla="*/ 7144 h 336"/>
                <a:gd name="T20" fmla="*/ 54573 w 279"/>
                <a:gd name="T21" fmla="*/ 0 h 336"/>
                <a:gd name="T22" fmla="*/ 51409 w 279"/>
                <a:gd name="T23" fmla="*/ 0 h 336"/>
                <a:gd name="T24" fmla="*/ 44291 w 279"/>
                <a:gd name="T25" fmla="*/ 2381 h 336"/>
                <a:gd name="T26" fmla="*/ 20564 w 279"/>
                <a:gd name="T27" fmla="*/ 9525 h 336"/>
                <a:gd name="T28" fmla="*/ 16609 w 279"/>
                <a:gd name="T29" fmla="*/ 7144 h 336"/>
                <a:gd name="T30" fmla="*/ 13445 w 279"/>
                <a:gd name="T31" fmla="*/ 2381 h 336"/>
                <a:gd name="T32" fmla="*/ 10282 w 279"/>
                <a:gd name="T33" fmla="*/ 7144 h 336"/>
                <a:gd name="T34" fmla="*/ 10282 w 279"/>
                <a:gd name="T35" fmla="*/ 9525 h 336"/>
                <a:gd name="T36" fmla="*/ 16609 w 279"/>
                <a:gd name="T37" fmla="*/ 16669 h 336"/>
                <a:gd name="T38" fmla="*/ 34009 w 279"/>
                <a:gd name="T39" fmla="*/ 19050 h 336"/>
                <a:gd name="T40" fmla="*/ 37964 w 279"/>
                <a:gd name="T41" fmla="*/ 19050 h 336"/>
                <a:gd name="T42" fmla="*/ 23727 w 279"/>
                <a:gd name="T43" fmla="*/ 34925 h 336"/>
                <a:gd name="T44" fmla="*/ 13445 w 279"/>
                <a:gd name="T45" fmla="*/ 34925 h 336"/>
                <a:gd name="T46" fmla="*/ 6327 w 279"/>
                <a:gd name="T47" fmla="*/ 40481 h 3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9"/>
                <a:gd name="T73" fmla="*/ 0 h 336"/>
                <a:gd name="T74" fmla="*/ 279 w 279"/>
                <a:gd name="T75" fmla="*/ 336 h 3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9" h="336">
                  <a:moveTo>
                    <a:pt x="35" y="207"/>
                  </a:moveTo>
                  <a:lnTo>
                    <a:pt x="35" y="207"/>
                  </a:lnTo>
                  <a:lnTo>
                    <a:pt x="0" y="240"/>
                  </a:lnTo>
                  <a:lnTo>
                    <a:pt x="0" y="321"/>
                  </a:lnTo>
                  <a:lnTo>
                    <a:pt x="18" y="336"/>
                  </a:lnTo>
                  <a:lnTo>
                    <a:pt x="69" y="288"/>
                  </a:lnTo>
                  <a:lnTo>
                    <a:pt x="141" y="240"/>
                  </a:lnTo>
                  <a:lnTo>
                    <a:pt x="192" y="192"/>
                  </a:lnTo>
                  <a:lnTo>
                    <a:pt x="227" y="159"/>
                  </a:lnTo>
                  <a:lnTo>
                    <a:pt x="279" y="33"/>
                  </a:lnTo>
                  <a:lnTo>
                    <a:pt x="279" y="0"/>
                  </a:lnTo>
                  <a:lnTo>
                    <a:pt x="261" y="0"/>
                  </a:lnTo>
                  <a:lnTo>
                    <a:pt x="227" y="15"/>
                  </a:lnTo>
                  <a:lnTo>
                    <a:pt x="104" y="48"/>
                  </a:lnTo>
                  <a:lnTo>
                    <a:pt x="87" y="33"/>
                  </a:lnTo>
                  <a:lnTo>
                    <a:pt x="69" y="15"/>
                  </a:lnTo>
                  <a:lnTo>
                    <a:pt x="52" y="33"/>
                  </a:lnTo>
                  <a:lnTo>
                    <a:pt x="52" y="48"/>
                  </a:lnTo>
                  <a:lnTo>
                    <a:pt x="87" y="81"/>
                  </a:lnTo>
                  <a:lnTo>
                    <a:pt x="175" y="96"/>
                  </a:lnTo>
                  <a:lnTo>
                    <a:pt x="192" y="96"/>
                  </a:lnTo>
                  <a:lnTo>
                    <a:pt x="121" y="177"/>
                  </a:lnTo>
                  <a:lnTo>
                    <a:pt x="69" y="177"/>
                  </a:lnTo>
                  <a:lnTo>
                    <a:pt x="35" y="207"/>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39" name="Freeform 284">
              <a:extLst>
                <a:ext uri="{FF2B5EF4-FFF2-40B4-BE49-F238E27FC236}">
                  <a16:creationId xmlns:a16="http://schemas.microsoft.com/office/drawing/2014/main" id="{6A426FC4-25EF-4228-AABE-52AFFD6B55DC}"/>
                </a:ext>
              </a:extLst>
            </p:cNvPr>
            <p:cNvSpPr>
              <a:spLocks/>
            </p:cNvSpPr>
            <p:nvPr/>
          </p:nvSpPr>
          <p:spPr bwMode="auto">
            <a:xfrm>
              <a:off x="8332254" y="9335664"/>
              <a:ext cx="254177" cy="145244"/>
            </a:xfrm>
            <a:custGeom>
              <a:avLst/>
              <a:gdLst>
                <a:gd name="T0" fmla="*/ 44572 w 363"/>
                <a:gd name="T1" fmla="*/ 0 h 210"/>
                <a:gd name="T2" fmla="*/ 44572 w 363"/>
                <a:gd name="T3" fmla="*/ 0 h 210"/>
                <a:gd name="T4" fmla="*/ 51736 w 363"/>
                <a:gd name="T5" fmla="*/ 6290 h 210"/>
                <a:gd name="T6" fmla="*/ 51736 w 363"/>
                <a:gd name="T7" fmla="*/ 12579 h 210"/>
                <a:gd name="T8" fmla="*/ 58899 w 363"/>
                <a:gd name="T9" fmla="*/ 15724 h 210"/>
                <a:gd name="T10" fmla="*/ 72430 w 363"/>
                <a:gd name="T11" fmla="*/ 31448 h 210"/>
                <a:gd name="T12" fmla="*/ 48552 w 363"/>
                <a:gd name="T13" fmla="*/ 31448 h 210"/>
                <a:gd name="T14" fmla="*/ 44572 w 363"/>
                <a:gd name="T15" fmla="*/ 34592 h 210"/>
                <a:gd name="T16" fmla="*/ 35021 w 363"/>
                <a:gd name="T17" fmla="*/ 34592 h 210"/>
                <a:gd name="T18" fmla="*/ 31042 w 363"/>
                <a:gd name="T19" fmla="*/ 31448 h 210"/>
                <a:gd name="T20" fmla="*/ 27858 w 363"/>
                <a:gd name="T21" fmla="*/ 31448 h 210"/>
                <a:gd name="T22" fmla="*/ 24674 w 363"/>
                <a:gd name="T23" fmla="*/ 36951 h 210"/>
                <a:gd name="T24" fmla="*/ 14327 w 363"/>
                <a:gd name="T25" fmla="*/ 40882 h 210"/>
                <a:gd name="T26" fmla="*/ 10347 w 363"/>
                <a:gd name="T27" fmla="*/ 40882 h 210"/>
                <a:gd name="T28" fmla="*/ 3980 w 363"/>
                <a:gd name="T29" fmla="*/ 31448 h 210"/>
                <a:gd name="T30" fmla="*/ 0 w 363"/>
                <a:gd name="T31" fmla="*/ 27517 h 210"/>
                <a:gd name="T32" fmla="*/ 7163 w 363"/>
                <a:gd name="T33" fmla="*/ 18869 h 210"/>
                <a:gd name="T34" fmla="*/ 24674 w 363"/>
                <a:gd name="T35" fmla="*/ 15724 h 210"/>
                <a:gd name="T36" fmla="*/ 27858 w 363"/>
                <a:gd name="T37" fmla="*/ 12579 h 210"/>
                <a:gd name="T38" fmla="*/ 24674 w 363"/>
                <a:gd name="T39" fmla="*/ 12579 h 210"/>
                <a:gd name="T40" fmla="*/ 35021 w 363"/>
                <a:gd name="T41" fmla="*/ 9434 h 210"/>
                <a:gd name="T42" fmla="*/ 41389 w 363"/>
                <a:gd name="T43" fmla="*/ 3145 h 210"/>
                <a:gd name="T44" fmla="*/ 44572 w 363"/>
                <a:gd name="T45" fmla="*/ 0 h 2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3"/>
                <a:gd name="T70" fmla="*/ 0 h 210"/>
                <a:gd name="T71" fmla="*/ 363 w 363"/>
                <a:gd name="T72" fmla="*/ 210 h 2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3" h="210">
                  <a:moveTo>
                    <a:pt x="224" y="0"/>
                  </a:moveTo>
                  <a:lnTo>
                    <a:pt x="224" y="0"/>
                  </a:lnTo>
                  <a:lnTo>
                    <a:pt x="259" y="33"/>
                  </a:lnTo>
                  <a:lnTo>
                    <a:pt x="259" y="66"/>
                  </a:lnTo>
                  <a:lnTo>
                    <a:pt x="294" y="81"/>
                  </a:lnTo>
                  <a:lnTo>
                    <a:pt x="363" y="162"/>
                  </a:lnTo>
                  <a:lnTo>
                    <a:pt x="242" y="162"/>
                  </a:lnTo>
                  <a:lnTo>
                    <a:pt x="224" y="177"/>
                  </a:lnTo>
                  <a:lnTo>
                    <a:pt x="173" y="177"/>
                  </a:lnTo>
                  <a:lnTo>
                    <a:pt x="155" y="162"/>
                  </a:lnTo>
                  <a:lnTo>
                    <a:pt x="138" y="162"/>
                  </a:lnTo>
                  <a:lnTo>
                    <a:pt x="121" y="192"/>
                  </a:lnTo>
                  <a:lnTo>
                    <a:pt x="69" y="210"/>
                  </a:lnTo>
                  <a:lnTo>
                    <a:pt x="52" y="210"/>
                  </a:lnTo>
                  <a:lnTo>
                    <a:pt x="17" y="162"/>
                  </a:lnTo>
                  <a:lnTo>
                    <a:pt x="0" y="144"/>
                  </a:lnTo>
                  <a:lnTo>
                    <a:pt x="34" y="96"/>
                  </a:lnTo>
                  <a:lnTo>
                    <a:pt x="121" y="81"/>
                  </a:lnTo>
                  <a:lnTo>
                    <a:pt x="138" y="66"/>
                  </a:lnTo>
                  <a:lnTo>
                    <a:pt x="121" y="66"/>
                  </a:lnTo>
                  <a:lnTo>
                    <a:pt x="173" y="48"/>
                  </a:lnTo>
                  <a:lnTo>
                    <a:pt x="207" y="18"/>
                  </a:lnTo>
                  <a:lnTo>
                    <a:pt x="224" y="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40" name="Freeform 285">
              <a:extLst>
                <a:ext uri="{FF2B5EF4-FFF2-40B4-BE49-F238E27FC236}">
                  <a16:creationId xmlns:a16="http://schemas.microsoft.com/office/drawing/2014/main" id="{B311AF1C-DBE4-41B4-BD29-36CE7A39841C}"/>
                </a:ext>
              </a:extLst>
            </p:cNvPr>
            <p:cNvSpPr>
              <a:spLocks/>
            </p:cNvSpPr>
            <p:nvPr/>
          </p:nvSpPr>
          <p:spPr bwMode="auto">
            <a:xfrm>
              <a:off x="8322475" y="9112211"/>
              <a:ext cx="191331" cy="290489"/>
            </a:xfrm>
            <a:custGeom>
              <a:avLst/>
              <a:gdLst>
                <a:gd name="T0" fmla="*/ 6327 w 275"/>
                <a:gd name="T1" fmla="*/ 3190 h 414"/>
                <a:gd name="T2" fmla="*/ 6327 w 275"/>
                <a:gd name="T3" fmla="*/ 3190 h 414"/>
                <a:gd name="T4" fmla="*/ 6327 w 275"/>
                <a:gd name="T5" fmla="*/ 9571 h 414"/>
                <a:gd name="T6" fmla="*/ 13445 w 275"/>
                <a:gd name="T7" fmla="*/ 15952 h 414"/>
                <a:gd name="T8" fmla="*/ 10281 w 275"/>
                <a:gd name="T9" fmla="*/ 35094 h 414"/>
                <a:gd name="T10" fmla="*/ 0 w 275"/>
                <a:gd name="T11" fmla="*/ 48653 h 414"/>
                <a:gd name="T12" fmla="*/ 0 w 275"/>
                <a:gd name="T13" fmla="*/ 51045 h 414"/>
                <a:gd name="T14" fmla="*/ 3163 w 275"/>
                <a:gd name="T15" fmla="*/ 54236 h 414"/>
                <a:gd name="T16" fmla="*/ 3163 w 275"/>
                <a:gd name="T17" fmla="*/ 58224 h 414"/>
                <a:gd name="T18" fmla="*/ 10281 w 275"/>
                <a:gd name="T19" fmla="*/ 70187 h 414"/>
                <a:gd name="T20" fmla="*/ 3163 w 275"/>
                <a:gd name="T21" fmla="*/ 70187 h 414"/>
                <a:gd name="T22" fmla="*/ 3163 w 275"/>
                <a:gd name="T23" fmla="*/ 73378 h 414"/>
                <a:gd name="T24" fmla="*/ 6327 w 275"/>
                <a:gd name="T25" fmla="*/ 77366 h 414"/>
                <a:gd name="T26" fmla="*/ 10281 w 275"/>
                <a:gd name="T27" fmla="*/ 83746 h 414"/>
                <a:gd name="T28" fmla="*/ 26889 w 275"/>
                <a:gd name="T29" fmla="*/ 79758 h 414"/>
                <a:gd name="T30" fmla="*/ 30053 w 275"/>
                <a:gd name="T31" fmla="*/ 77366 h 414"/>
                <a:gd name="T32" fmla="*/ 26889 w 275"/>
                <a:gd name="T33" fmla="*/ 77366 h 414"/>
                <a:gd name="T34" fmla="*/ 37171 w 275"/>
                <a:gd name="T35" fmla="*/ 73378 h 414"/>
                <a:gd name="T36" fmla="*/ 43498 w 275"/>
                <a:gd name="T37" fmla="*/ 67795 h 414"/>
                <a:gd name="T38" fmla="*/ 47452 w 275"/>
                <a:gd name="T39" fmla="*/ 63807 h 414"/>
                <a:gd name="T40" fmla="*/ 50615 w 275"/>
                <a:gd name="T41" fmla="*/ 63807 h 414"/>
                <a:gd name="T42" fmla="*/ 43498 w 275"/>
                <a:gd name="T43" fmla="*/ 54236 h 414"/>
                <a:gd name="T44" fmla="*/ 50615 w 275"/>
                <a:gd name="T45" fmla="*/ 41474 h 414"/>
                <a:gd name="T46" fmla="*/ 53779 w 275"/>
                <a:gd name="T47" fmla="*/ 41474 h 414"/>
                <a:gd name="T48" fmla="*/ 53779 w 275"/>
                <a:gd name="T49" fmla="*/ 38284 h 414"/>
                <a:gd name="T50" fmla="*/ 53779 w 275"/>
                <a:gd name="T51" fmla="*/ 22332 h 414"/>
                <a:gd name="T52" fmla="*/ 13445 w 275"/>
                <a:gd name="T53" fmla="*/ 0 h 414"/>
                <a:gd name="T54" fmla="*/ 6327 w 275"/>
                <a:gd name="T55" fmla="*/ 3190 h 4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5"/>
                <a:gd name="T85" fmla="*/ 0 h 414"/>
                <a:gd name="T86" fmla="*/ 275 w 275"/>
                <a:gd name="T87" fmla="*/ 414 h 4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5" h="414">
                  <a:moveTo>
                    <a:pt x="35" y="15"/>
                  </a:moveTo>
                  <a:lnTo>
                    <a:pt x="35" y="15"/>
                  </a:lnTo>
                  <a:lnTo>
                    <a:pt x="35" y="48"/>
                  </a:lnTo>
                  <a:lnTo>
                    <a:pt x="70" y="79"/>
                  </a:lnTo>
                  <a:lnTo>
                    <a:pt x="52" y="175"/>
                  </a:lnTo>
                  <a:lnTo>
                    <a:pt x="0" y="240"/>
                  </a:lnTo>
                  <a:lnTo>
                    <a:pt x="0" y="255"/>
                  </a:lnTo>
                  <a:lnTo>
                    <a:pt x="18" y="270"/>
                  </a:lnTo>
                  <a:lnTo>
                    <a:pt x="18" y="288"/>
                  </a:lnTo>
                  <a:lnTo>
                    <a:pt x="52" y="351"/>
                  </a:lnTo>
                  <a:lnTo>
                    <a:pt x="18" y="351"/>
                  </a:lnTo>
                  <a:lnTo>
                    <a:pt x="18" y="366"/>
                  </a:lnTo>
                  <a:lnTo>
                    <a:pt x="35" y="384"/>
                  </a:lnTo>
                  <a:lnTo>
                    <a:pt x="52" y="414"/>
                  </a:lnTo>
                  <a:lnTo>
                    <a:pt x="137" y="399"/>
                  </a:lnTo>
                  <a:lnTo>
                    <a:pt x="154" y="384"/>
                  </a:lnTo>
                  <a:lnTo>
                    <a:pt x="137" y="384"/>
                  </a:lnTo>
                  <a:lnTo>
                    <a:pt x="189" y="366"/>
                  </a:lnTo>
                  <a:lnTo>
                    <a:pt x="223" y="336"/>
                  </a:lnTo>
                  <a:lnTo>
                    <a:pt x="240" y="318"/>
                  </a:lnTo>
                  <a:lnTo>
                    <a:pt x="258" y="318"/>
                  </a:lnTo>
                  <a:lnTo>
                    <a:pt x="223" y="270"/>
                  </a:lnTo>
                  <a:lnTo>
                    <a:pt x="258" y="207"/>
                  </a:lnTo>
                  <a:lnTo>
                    <a:pt x="275" y="207"/>
                  </a:lnTo>
                  <a:lnTo>
                    <a:pt x="275" y="192"/>
                  </a:lnTo>
                  <a:lnTo>
                    <a:pt x="275" y="111"/>
                  </a:lnTo>
                  <a:lnTo>
                    <a:pt x="70" y="0"/>
                  </a:lnTo>
                  <a:lnTo>
                    <a:pt x="35" y="15"/>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41" name="Freeform 286">
              <a:extLst>
                <a:ext uri="{FF2B5EF4-FFF2-40B4-BE49-F238E27FC236}">
                  <a16:creationId xmlns:a16="http://schemas.microsoft.com/office/drawing/2014/main" id="{75ABA529-5E25-4FFA-BB66-861C485836F1}"/>
                </a:ext>
              </a:extLst>
            </p:cNvPr>
            <p:cNvSpPr>
              <a:spLocks/>
            </p:cNvSpPr>
            <p:nvPr/>
          </p:nvSpPr>
          <p:spPr bwMode="auto">
            <a:xfrm>
              <a:off x="8758208" y="9212764"/>
              <a:ext cx="118709" cy="100555"/>
            </a:xfrm>
            <a:custGeom>
              <a:avLst/>
              <a:gdLst>
                <a:gd name="T0" fmla="*/ 29986 w 171"/>
                <a:gd name="T1" fmla="*/ 28575 h 144"/>
                <a:gd name="T2" fmla="*/ 29986 w 171"/>
                <a:gd name="T3" fmla="*/ 28575 h 144"/>
                <a:gd name="T4" fmla="*/ 33143 w 171"/>
                <a:gd name="T5" fmla="*/ 28575 h 144"/>
                <a:gd name="T6" fmla="*/ 22884 w 171"/>
                <a:gd name="T7" fmla="*/ 19050 h 144"/>
                <a:gd name="T8" fmla="*/ 16571 w 171"/>
                <a:gd name="T9" fmla="*/ 11906 h 144"/>
                <a:gd name="T10" fmla="*/ 10258 w 171"/>
                <a:gd name="T11" fmla="*/ 0 h 144"/>
                <a:gd name="T12" fmla="*/ 10258 w 171"/>
                <a:gd name="T13" fmla="*/ 2381 h 144"/>
                <a:gd name="T14" fmla="*/ 3156 w 171"/>
                <a:gd name="T15" fmla="*/ 5556 h 144"/>
                <a:gd name="T16" fmla="*/ 0 w 171"/>
                <a:gd name="T17" fmla="*/ 19050 h 144"/>
                <a:gd name="T18" fmla="*/ 3156 w 171"/>
                <a:gd name="T19" fmla="*/ 19050 h 144"/>
                <a:gd name="T20" fmla="*/ 6313 w 171"/>
                <a:gd name="T21" fmla="*/ 21431 h 144"/>
                <a:gd name="T22" fmla="*/ 6313 w 171"/>
                <a:gd name="T23" fmla="*/ 15081 h 144"/>
                <a:gd name="T24" fmla="*/ 10258 w 171"/>
                <a:gd name="T25" fmla="*/ 19050 h 144"/>
                <a:gd name="T26" fmla="*/ 19728 w 171"/>
                <a:gd name="T27" fmla="*/ 19050 h 144"/>
                <a:gd name="T28" fmla="*/ 29986 w 171"/>
                <a:gd name="T29" fmla="*/ 28575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144"/>
                <a:gd name="T47" fmla="*/ 171 w 171"/>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144">
                  <a:moveTo>
                    <a:pt x="154" y="144"/>
                  </a:moveTo>
                  <a:lnTo>
                    <a:pt x="154" y="144"/>
                  </a:lnTo>
                  <a:lnTo>
                    <a:pt x="171" y="144"/>
                  </a:lnTo>
                  <a:lnTo>
                    <a:pt x="119" y="96"/>
                  </a:lnTo>
                  <a:lnTo>
                    <a:pt x="85" y="63"/>
                  </a:lnTo>
                  <a:lnTo>
                    <a:pt x="52" y="0"/>
                  </a:lnTo>
                  <a:lnTo>
                    <a:pt x="52" y="15"/>
                  </a:lnTo>
                  <a:lnTo>
                    <a:pt x="18" y="31"/>
                  </a:lnTo>
                  <a:lnTo>
                    <a:pt x="0" y="96"/>
                  </a:lnTo>
                  <a:lnTo>
                    <a:pt x="18" y="96"/>
                  </a:lnTo>
                  <a:lnTo>
                    <a:pt x="35" y="111"/>
                  </a:lnTo>
                  <a:lnTo>
                    <a:pt x="35" y="78"/>
                  </a:lnTo>
                  <a:lnTo>
                    <a:pt x="52" y="96"/>
                  </a:lnTo>
                  <a:lnTo>
                    <a:pt x="102" y="96"/>
                  </a:lnTo>
                  <a:lnTo>
                    <a:pt x="154" y="144"/>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42" name="Freeform 287b">
              <a:extLst>
                <a:ext uri="{FF2B5EF4-FFF2-40B4-BE49-F238E27FC236}">
                  <a16:creationId xmlns:a16="http://schemas.microsoft.com/office/drawing/2014/main" id="{A22BDE1C-0B60-43CB-90A4-4B958533AB87}"/>
                </a:ext>
              </a:extLst>
            </p:cNvPr>
            <p:cNvSpPr>
              <a:spLocks/>
            </p:cNvSpPr>
            <p:nvPr/>
          </p:nvSpPr>
          <p:spPr bwMode="auto">
            <a:xfrm>
              <a:off x="8514687" y="9317932"/>
              <a:ext cx="232011" cy="151803"/>
            </a:xfrm>
            <a:custGeom>
              <a:avLst/>
              <a:gdLst/>
              <a:ahLst/>
              <a:cxnLst>
                <a:cxn ang="0">
                  <a:pos x="248" y="137"/>
                </a:cxn>
                <a:cxn ang="0">
                  <a:pos x="220" y="99"/>
                </a:cxn>
                <a:cxn ang="0">
                  <a:pos x="205" y="85"/>
                </a:cxn>
                <a:cxn ang="0">
                  <a:pos x="217" y="75"/>
                </a:cxn>
                <a:cxn ang="0">
                  <a:pos x="220" y="73"/>
                </a:cxn>
                <a:cxn ang="0">
                  <a:pos x="231" y="40"/>
                </a:cxn>
                <a:cxn ang="0">
                  <a:pos x="213" y="28"/>
                </a:cxn>
                <a:cxn ang="0">
                  <a:pos x="213" y="0"/>
                </a:cxn>
                <a:cxn ang="0">
                  <a:pos x="187" y="4"/>
                </a:cxn>
                <a:cxn ang="0">
                  <a:pos x="189" y="35"/>
                </a:cxn>
                <a:cxn ang="0">
                  <a:pos x="170" y="56"/>
                </a:cxn>
                <a:cxn ang="0">
                  <a:pos x="139" y="44"/>
                </a:cxn>
                <a:cxn ang="0">
                  <a:pos x="99" y="61"/>
                </a:cxn>
                <a:cxn ang="0">
                  <a:pos x="73" y="59"/>
                </a:cxn>
                <a:cxn ang="0">
                  <a:pos x="52" y="37"/>
                </a:cxn>
                <a:cxn ang="0">
                  <a:pos x="38" y="40"/>
                </a:cxn>
                <a:cxn ang="0">
                  <a:pos x="28" y="54"/>
                </a:cxn>
                <a:cxn ang="0">
                  <a:pos x="12" y="73"/>
                </a:cxn>
                <a:cxn ang="0">
                  <a:pos x="0" y="73"/>
                </a:cxn>
                <a:cxn ang="0">
                  <a:pos x="5" y="75"/>
                </a:cxn>
                <a:cxn ang="0">
                  <a:pos x="28" y="85"/>
                </a:cxn>
                <a:cxn ang="0">
                  <a:pos x="83" y="151"/>
                </a:cxn>
                <a:cxn ang="0">
                  <a:pos x="97" y="163"/>
                </a:cxn>
                <a:cxn ang="0">
                  <a:pos x="137" y="163"/>
                </a:cxn>
                <a:cxn ang="0">
                  <a:pos x="151" y="174"/>
                </a:cxn>
                <a:cxn ang="0">
                  <a:pos x="179" y="174"/>
                </a:cxn>
                <a:cxn ang="0">
                  <a:pos x="220" y="163"/>
                </a:cxn>
                <a:cxn ang="0">
                  <a:pos x="234" y="163"/>
                </a:cxn>
                <a:cxn ang="0">
                  <a:pos x="262" y="163"/>
                </a:cxn>
                <a:cxn ang="0">
                  <a:pos x="262" y="137"/>
                </a:cxn>
                <a:cxn ang="0">
                  <a:pos x="248" y="137"/>
                </a:cxn>
              </a:cxnLst>
              <a:rect l="0" t="0" r="r" b="b"/>
              <a:pathLst>
                <a:path w="262" h="174">
                  <a:moveTo>
                    <a:pt x="248" y="137"/>
                  </a:moveTo>
                  <a:lnTo>
                    <a:pt x="220" y="99"/>
                  </a:lnTo>
                  <a:lnTo>
                    <a:pt x="205" y="85"/>
                  </a:lnTo>
                  <a:lnTo>
                    <a:pt x="217" y="75"/>
                  </a:lnTo>
                  <a:lnTo>
                    <a:pt x="220" y="73"/>
                  </a:lnTo>
                  <a:lnTo>
                    <a:pt x="231" y="40"/>
                  </a:lnTo>
                  <a:lnTo>
                    <a:pt x="213" y="28"/>
                  </a:lnTo>
                  <a:lnTo>
                    <a:pt x="213" y="0"/>
                  </a:lnTo>
                  <a:lnTo>
                    <a:pt x="187" y="4"/>
                  </a:lnTo>
                  <a:lnTo>
                    <a:pt x="189" y="35"/>
                  </a:lnTo>
                  <a:lnTo>
                    <a:pt x="170" y="56"/>
                  </a:lnTo>
                  <a:lnTo>
                    <a:pt x="139" y="44"/>
                  </a:lnTo>
                  <a:lnTo>
                    <a:pt x="99" y="61"/>
                  </a:lnTo>
                  <a:lnTo>
                    <a:pt x="73" y="59"/>
                  </a:lnTo>
                  <a:lnTo>
                    <a:pt x="52" y="37"/>
                  </a:lnTo>
                  <a:lnTo>
                    <a:pt x="38" y="40"/>
                  </a:lnTo>
                  <a:lnTo>
                    <a:pt x="28" y="54"/>
                  </a:lnTo>
                  <a:lnTo>
                    <a:pt x="12" y="73"/>
                  </a:lnTo>
                  <a:lnTo>
                    <a:pt x="0" y="73"/>
                  </a:lnTo>
                  <a:lnTo>
                    <a:pt x="5" y="75"/>
                  </a:lnTo>
                  <a:lnTo>
                    <a:pt x="28" y="85"/>
                  </a:lnTo>
                  <a:lnTo>
                    <a:pt x="83" y="151"/>
                  </a:lnTo>
                  <a:lnTo>
                    <a:pt x="97" y="163"/>
                  </a:lnTo>
                  <a:lnTo>
                    <a:pt x="137" y="163"/>
                  </a:lnTo>
                  <a:lnTo>
                    <a:pt x="151" y="174"/>
                  </a:lnTo>
                  <a:lnTo>
                    <a:pt x="179" y="174"/>
                  </a:lnTo>
                  <a:lnTo>
                    <a:pt x="220" y="163"/>
                  </a:lnTo>
                  <a:lnTo>
                    <a:pt x="234" y="163"/>
                  </a:lnTo>
                  <a:lnTo>
                    <a:pt x="262" y="163"/>
                  </a:lnTo>
                  <a:lnTo>
                    <a:pt x="262" y="137"/>
                  </a:lnTo>
                  <a:lnTo>
                    <a:pt x="248" y="137"/>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43" name="Freeform 287a">
              <a:extLst>
                <a:ext uri="{FF2B5EF4-FFF2-40B4-BE49-F238E27FC236}">
                  <a16:creationId xmlns:a16="http://schemas.microsoft.com/office/drawing/2014/main" id="{45A54A4D-DAF9-4E76-883F-97874B741A51}"/>
                </a:ext>
              </a:extLst>
            </p:cNvPr>
            <p:cNvSpPr>
              <a:spLocks/>
            </p:cNvSpPr>
            <p:nvPr/>
          </p:nvSpPr>
          <p:spPr bwMode="auto">
            <a:xfrm>
              <a:off x="8477498" y="9123384"/>
              <a:ext cx="317023" cy="258237"/>
            </a:xfrm>
            <a:custGeom>
              <a:avLst/>
              <a:gdLst/>
              <a:ahLst/>
              <a:cxnLst>
                <a:cxn ang="0">
                  <a:pos x="347" y="90"/>
                </a:cxn>
                <a:cxn ang="0">
                  <a:pos x="332" y="15"/>
                </a:cxn>
                <a:cxn ang="0">
                  <a:pos x="304" y="0"/>
                </a:cxn>
                <a:cxn ang="0">
                  <a:pos x="262" y="26"/>
                </a:cxn>
                <a:cxn ang="0">
                  <a:pos x="247" y="15"/>
                </a:cxn>
                <a:cxn ang="0">
                  <a:pos x="70" y="15"/>
                </a:cxn>
                <a:cxn ang="0">
                  <a:pos x="70" y="52"/>
                </a:cxn>
                <a:cxn ang="0">
                  <a:pos x="56" y="67"/>
                </a:cxn>
                <a:cxn ang="0">
                  <a:pos x="42" y="78"/>
                </a:cxn>
                <a:cxn ang="0">
                  <a:pos x="42" y="142"/>
                </a:cxn>
                <a:cxn ang="0">
                  <a:pos x="42" y="154"/>
                </a:cxn>
                <a:cxn ang="0">
                  <a:pos x="28" y="154"/>
                </a:cxn>
                <a:cxn ang="0">
                  <a:pos x="0" y="206"/>
                </a:cxn>
                <a:cxn ang="0">
                  <a:pos x="28" y="244"/>
                </a:cxn>
                <a:cxn ang="0">
                  <a:pos x="14" y="244"/>
                </a:cxn>
                <a:cxn ang="0">
                  <a:pos x="42" y="270"/>
                </a:cxn>
                <a:cxn ang="0">
                  <a:pos x="42" y="296"/>
                </a:cxn>
                <a:cxn ang="0">
                  <a:pos x="42" y="296"/>
                </a:cxn>
                <a:cxn ang="0">
                  <a:pos x="54" y="296"/>
                </a:cxn>
                <a:cxn ang="0">
                  <a:pos x="70" y="277"/>
                </a:cxn>
                <a:cxn ang="0">
                  <a:pos x="80" y="263"/>
                </a:cxn>
                <a:cxn ang="0">
                  <a:pos x="94" y="260"/>
                </a:cxn>
                <a:cxn ang="0">
                  <a:pos x="115" y="282"/>
                </a:cxn>
                <a:cxn ang="0">
                  <a:pos x="141" y="284"/>
                </a:cxn>
                <a:cxn ang="0">
                  <a:pos x="181" y="267"/>
                </a:cxn>
                <a:cxn ang="0">
                  <a:pos x="212" y="279"/>
                </a:cxn>
                <a:cxn ang="0">
                  <a:pos x="231" y="258"/>
                </a:cxn>
                <a:cxn ang="0">
                  <a:pos x="229" y="227"/>
                </a:cxn>
                <a:cxn ang="0">
                  <a:pos x="255" y="223"/>
                </a:cxn>
                <a:cxn ang="0">
                  <a:pos x="255" y="251"/>
                </a:cxn>
                <a:cxn ang="0">
                  <a:pos x="273" y="263"/>
                </a:cxn>
                <a:cxn ang="0">
                  <a:pos x="276" y="258"/>
                </a:cxn>
                <a:cxn ang="0">
                  <a:pos x="318" y="206"/>
                </a:cxn>
                <a:cxn ang="0">
                  <a:pos x="318" y="182"/>
                </a:cxn>
                <a:cxn ang="0">
                  <a:pos x="332" y="130"/>
                </a:cxn>
                <a:cxn ang="0">
                  <a:pos x="358" y="116"/>
                </a:cxn>
                <a:cxn ang="0">
                  <a:pos x="358" y="104"/>
                </a:cxn>
                <a:cxn ang="0">
                  <a:pos x="347" y="90"/>
                </a:cxn>
              </a:cxnLst>
              <a:rect l="0" t="0" r="r" b="b"/>
              <a:pathLst>
                <a:path w="358" h="296">
                  <a:moveTo>
                    <a:pt x="347" y="90"/>
                  </a:moveTo>
                  <a:lnTo>
                    <a:pt x="332" y="15"/>
                  </a:lnTo>
                  <a:lnTo>
                    <a:pt x="304" y="0"/>
                  </a:lnTo>
                  <a:lnTo>
                    <a:pt x="262" y="26"/>
                  </a:lnTo>
                  <a:lnTo>
                    <a:pt x="247" y="15"/>
                  </a:lnTo>
                  <a:lnTo>
                    <a:pt x="70" y="15"/>
                  </a:lnTo>
                  <a:lnTo>
                    <a:pt x="70" y="52"/>
                  </a:lnTo>
                  <a:lnTo>
                    <a:pt x="56" y="67"/>
                  </a:lnTo>
                  <a:lnTo>
                    <a:pt x="42" y="78"/>
                  </a:lnTo>
                  <a:lnTo>
                    <a:pt x="42" y="142"/>
                  </a:lnTo>
                  <a:lnTo>
                    <a:pt x="42" y="154"/>
                  </a:lnTo>
                  <a:lnTo>
                    <a:pt x="28" y="154"/>
                  </a:lnTo>
                  <a:lnTo>
                    <a:pt x="0" y="206"/>
                  </a:lnTo>
                  <a:lnTo>
                    <a:pt x="28" y="244"/>
                  </a:lnTo>
                  <a:lnTo>
                    <a:pt x="14" y="244"/>
                  </a:lnTo>
                  <a:lnTo>
                    <a:pt x="42" y="270"/>
                  </a:lnTo>
                  <a:lnTo>
                    <a:pt x="42" y="296"/>
                  </a:lnTo>
                  <a:lnTo>
                    <a:pt x="42" y="296"/>
                  </a:lnTo>
                  <a:lnTo>
                    <a:pt x="54" y="296"/>
                  </a:lnTo>
                  <a:lnTo>
                    <a:pt x="70" y="277"/>
                  </a:lnTo>
                  <a:lnTo>
                    <a:pt x="80" y="263"/>
                  </a:lnTo>
                  <a:lnTo>
                    <a:pt x="94" y="260"/>
                  </a:lnTo>
                  <a:lnTo>
                    <a:pt x="115" y="282"/>
                  </a:lnTo>
                  <a:lnTo>
                    <a:pt x="141" y="284"/>
                  </a:lnTo>
                  <a:lnTo>
                    <a:pt x="181" y="267"/>
                  </a:lnTo>
                  <a:lnTo>
                    <a:pt x="212" y="279"/>
                  </a:lnTo>
                  <a:lnTo>
                    <a:pt x="231" y="258"/>
                  </a:lnTo>
                  <a:lnTo>
                    <a:pt x="229" y="227"/>
                  </a:lnTo>
                  <a:lnTo>
                    <a:pt x="255" y="223"/>
                  </a:lnTo>
                  <a:lnTo>
                    <a:pt x="255" y="251"/>
                  </a:lnTo>
                  <a:lnTo>
                    <a:pt x="273" y="263"/>
                  </a:lnTo>
                  <a:lnTo>
                    <a:pt x="276" y="258"/>
                  </a:lnTo>
                  <a:lnTo>
                    <a:pt x="318" y="206"/>
                  </a:lnTo>
                  <a:lnTo>
                    <a:pt x="318" y="182"/>
                  </a:lnTo>
                  <a:lnTo>
                    <a:pt x="332" y="130"/>
                  </a:lnTo>
                  <a:lnTo>
                    <a:pt x="358" y="116"/>
                  </a:lnTo>
                  <a:lnTo>
                    <a:pt x="358" y="104"/>
                  </a:lnTo>
                  <a:lnTo>
                    <a:pt x="347" y="9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44" name="Freeform 228">
              <a:extLst>
                <a:ext uri="{FF2B5EF4-FFF2-40B4-BE49-F238E27FC236}">
                  <a16:creationId xmlns:a16="http://schemas.microsoft.com/office/drawing/2014/main" id="{84C20ADB-3E64-4018-879E-3A18EF5A7D9D}"/>
                </a:ext>
              </a:extLst>
            </p:cNvPr>
            <p:cNvSpPr>
              <a:spLocks/>
            </p:cNvSpPr>
            <p:nvPr/>
          </p:nvSpPr>
          <p:spPr bwMode="auto">
            <a:xfrm>
              <a:off x="8223319" y="9302145"/>
              <a:ext cx="146641" cy="201107"/>
            </a:xfrm>
            <a:custGeom>
              <a:avLst/>
              <a:gdLst>
                <a:gd name="T0" fmla="*/ 0 w 212"/>
                <a:gd name="T1" fmla="*/ 41275 h 288"/>
                <a:gd name="T2" fmla="*/ 0 w 212"/>
                <a:gd name="T3" fmla="*/ 41275 h 288"/>
                <a:gd name="T4" fmla="*/ 6290 w 212"/>
                <a:gd name="T5" fmla="*/ 31750 h 288"/>
                <a:gd name="T6" fmla="*/ 10221 w 212"/>
                <a:gd name="T7" fmla="*/ 31750 h 288"/>
                <a:gd name="T8" fmla="*/ 13366 w 212"/>
                <a:gd name="T9" fmla="*/ 34925 h 288"/>
                <a:gd name="T10" fmla="*/ 17298 w 212"/>
                <a:gd name="T11" fmla="*/ 31750 h 288"/>
                <a:gd name="T12" fmla="*/ 23588 w 212"/>
                <a:gd name="T13" fmla="*/ 22225 h 288"/>
                <a:gd name="T14" fmla="*/ 27519 w 212"/>
                <a:gd name="T15" fmla="*/ 13494 h 288"/>
                <a:gd name="T16" fmla="*/ 30664 w 212"/>
                <a:gd name="T17" fmla="*/ 7144 h 288"/>
                <a:gd name="T18" fmla="*/ 30664 w 212"/>
                <a:gd name="T19" fmla="*/ 3969 h 288"/>
                <a:gd name="T20" fmla="*/ 30664 w 212"/>
                <a:gd name="T21" fmla="*/ 0 h 288"/>
                <a:gd name="T22" fmla="*/ 30664 w 212"/>
                <a:gd name="T23" fmla="*/ 3969 h 288"/>
                <a:gd name="T24" fmla="*/ 37741 w 212"/>
                <a:gd name="T25" fmla="*/ 15875 h 288"/>
                <a:gd name="T26" fmla="*/ 30664 w 212"/>
                <a:gd name="T27" fmla="*/ 15875 h 288"/>
                <a:gd name="T28" fmla="*/ 30664 w 212"/>
                <a:gd name="T29" fmla="*/ 19050 h 288"/>
                <a:gd name="T30" fmla="*/ 34596 w 212"/>
                <a:gd name="T31" fmla="*/ 22225 h 288"/>
                <a:gd name="T32" fmla="*/ 37741 w 212"/>
                <a:gd name="T33" fmla="*/ 28575 h 288"/>
                <a:gd name="T34" fmla="*/ 30664 w 212"/>
                <a:gd name="T35" fmla="*/ 38100 h 288"/>
                <a:gd name="T36" fmla="*/ 34596 w 212"/>
                <a:gd name="T37" fmla="*/ 41275 h 288"/>
                <a:gd name="T38" fmla="*/ 40886 w 212"/>
                <a:gd name="T39" fmla="*/ 51594 h 288"/>
                <a:gd name="T40" fmla="*/ 40886 w 212"/>
                <a:gd name="T41" fmla="*/ 57150 h 288"/>
                <a:gd name="T42" fmla="*/ 23588 w 212"/>
                <a:gd name="T43" fmla="*/ 54769 h 288"/>
                <a:gd name="T44" fmla="*/ 13366 w 212"/>
                <a:gd name="T45" fmla="*/ 54769 h 288"/>
                <a:gd name="T46" fmla="*/ 6290 w 212"/>
                <a:gd name="T47" fmla="*/ 54769 h 288"/>
                <a:gd name="T48" fmla="*/ 6290 w 212"/>
                <a:gd name="T49" fmla="*/ 51594 h 288"/>
                <a:gd name="T50" fmla="*/ 3145 w 212"/>
                <a:gd name="T51" fmla="*/ 47625 h 288"/>
                <a:gd name="T52" fmla="*/ 0 w 212"/>
                <a:gd name="T53" fmla="*/ 44450 h 288"/>
                <a:gd name="T54" fmla="*/ 0 w 212"/>
                <a:gd name="T55" fmla="*/ 41275 h 2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2"/>
                <a:gd name="T85" fmla="*/ 0 h 288"/>
                <a:gd name="T86" fmla="*/ 212 w 212"/>
                <a:gd name="T87" fmla="*/ 288 h 2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2" h="288">
                  <a:moveTo>
                    <a:pt x="0" y="210"/>
                  </a:moveTo>
                  <a:lnTo>
                    <a:pt x="0" y="210"/>
                  </a:lnTo>
                  <a:lnTo>
                    <a:pt x="35" y="162"/>
                  </a:lnTo>
                  <a:lnTo>
                    <a:pt x="52" y="162"/>
                  </a:lnTo>
                  <a:lnTo>
                    <a:pt x="69" y="177"/>
                  </a:lnTo>
                  <a:lnTo>
                    <a:pt x="89" y="162"/>
                  </a:lnTo>
                  <a:lnTo>
                    <a:pt x="123" y="114"/>
                  </a:lnTo>
                  <a:lnTo>
                    <a:pt x="141" y="66"/>
                  </a:lnTo>
                  <a:lnTo>
                    <a:pt x="158" y="33"/>
                  </a:lnTo>
                  <a:lnTo>
                    <a:pt x="158" y="18"/>
                  </a:lnTo>
                  <a:lnTo>
                    <a:pt x="158" y="0"/>
                  </a:lnTo>
                  <a:lnTo>
                    <a:pt x="158" y="18"/>
                  </a:lnTo>
                  <a:lnTo>
                    <a:pt x="194" y="81"/>
                  </a:lnTo>
                  <a:lnTo>
                    <a:pt x="158" y="81"/>
                  </a:lnTo>
                  <a:lnTo>
                    <a:pt x="158" y="96"/>
                  </a:lnTo>
                  <a:lnTo>
                    <a:pt x="177" y="114"/>
                  </a:lnTo>
                  <a:lnTo>
                    <a:pt x="194" y="144"/>
                  </a:lnTo>
                  <a:lnTo>
                    <a:pt x="158" y="192"/>
                  </a:lnTo>
                  <a:lnTo>
                    <a:pt x="177" y="210"/>
                  </a:lnTo>
                  <a:lnTo>
                    <a:pt x="212" y="258"/>
                  </a:lnTo>
                  <a:lnTo>
                    <a:pt x="212" y="288"/>
                  </a:lnTo>
                  <a:lnTo>
                    <a:pt x="123" y="273"/>
                  </a:lnTo>
                  <a:lnTo>
                    <a:pt x="69" y="273"/>
                  </a:lnTo>
                  <a:lnTo>
                    <a:pt x="35" y="273"/>
                  </a:lnTo>
                  <a:lnTo>
                    <a:pt x="35" y="258"/>
                  </a:lnTo>
                  <a:lnTo>
                    <a:pt x="18" y="240"/>
                  </a:lnTo>
                  <a:lnTo>
                    <a:pt x="0" y="225"/>
                  </a:lnTo>
                  <a:lnTo>
                    <a:pt x="0" y="21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45" name="Freeform 229">
              <a:extLst>
                <a:ext uri="{FF2B5EF4-FFF2-40B4-BE49-F238E27FC236}">
                  <a16:creationId xmlns:a16="http://schemas.microsoft.com/office/drawing/2014/main" id="{D63959D8-52C8-4FC6-B171-DE6921989B85}"/>
                </a:ext>
              </a:extLst>
            </p:cNvPr>
            <p:cNvSpPr>
              <a:spLocks/>
            </p:cNvSpPr>
            <p:nvPr/>
          </p:nvSpPr>
          <p:spPr bwMode="auto">
            <a:xfrm>
              <a:off x="8234492" y="9492080"/>
              <a:ext cx="37708" cy="22344"/>
            </a:xfrm>
            <a:custGeom>
              <a:avLst/>
              <a:gdLst>
                <a:gd name="T0" fmla="*/ 11322 w 53"/>
                <a:gd name="T1" fmla="*/ 0 h 33"/>
                <a:gd name="T2" fmla="*/ 11322 w 53"/>
                <a:gd name="T3" fmla="*/ 0 h 33"/>
                <a:gd name="T4" fmla="*/ 11322 w 53"/>
                <a:gd name="T5" fmla="*/ 6158 h 33"/>
                <a:gd name="T6" fmla="*/ 4044 w 53"/>
                <a:gd name="T7" fmla="*/ 6158 h 33"/>
                <a:gd name="T8" fmla="*/ 0 w 53"/>
                <a:gd name="T9" fmla="*/ 6158 h 33"/>
                <a:gd name="T10" fmla="*/ 4044 w 53"/>
                <a:gd name="T11" fmla="*/ 0 h 33"/>
                <a:gd name="T12" fmla="*/ 11322 w 53"/>
                <a:gd name="T13" fmla="*/ 0 h 33"/>
                <a:gd name="T14" fmla="*/ 0 60000 65536"/>
                <a:gd name="T15" fmla="*/ 0 60000 65536"/>
                <a:gd name="T16" fmla="*/ 0 60000 65536"/>
                <a:gd name="T17" fmla="*/ 0 60000 65536"/>
                <a:gd name="T18" fmla="*/ 0 60000 65536"/>
                <a:gd name="T19" fmla="*/ 0 60000 65536"/>
                <a:gd name="T20" fmla="*/ 0 60000 65536"/>
                <a:gd name="T21" fmla="*/ 0 w 53"/>
                <a:gd name="T22" fmla="*/ 0 h 33"/>
                <a:gd name="T23" fmla="*/ 53 w 5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33">
                  <a:moveTo>
                    <a:pt x="53" y="0"/>
                  </a:moveTo>
                  <a:lnTo>
                    <a:pt x="53" y="0"/>
                  </a:lnTo>
                  <a:lnTo>
                    <a:pt x="53" y="33"/>
                  </a:lnTo>
                  <a:lnTo>
                    <a:pt x="17" y="33"/>
                  </a:lnTo>
                  <a:lnTo>
                    <a:pt x="0" y="33"/>
                  </a:lnTo>
                  <a:lnTo>
                    <a:pt x="17" y="0"/>
                  </a:lnTo>
                  <a:lnTo>
                    <a:pt x="53"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46" name="Freeform 230">
              <a:extLst>
                <a:ext uri="{FF2B5EF4-FFF2-40B4-BE49-F238E27FC236}">
                  <a16:creationId xmlns:a16="http://schemas.microsoft.com/office/drawing/2014/main" id="{50AC1B22-17B0-4F58-8B0F-AF37AF7F6108}"/>
                </a:ext>
              </a:extLst>
            </p:cNvPr>
            <p:cNvSpPr>
              <a:spLocks/>
            </p:cNvSpPr>
            <p:nvPr/>
          </p:nvSpPr>
          <p:spPr bwMode="auto">
            <a:xfrm>
              <a:off x="8696758" y="9268628"/>
              <a:ext cx="277919" cy="201107"/>
            </a:xfrm>
            <a:custGeom>
              <a:avLst/>
              <a:gdLst>
                <a:gd name="T0" fmla="*/ 48297 w 399"/>
                <a:gd name="T1" fmla="*/ 13494 h 288"/>
                <a:gd name="T2" fmla="*/ 48297 w 399"/>
                <a:gd name="T3" fmla="*/ 13494 h 288"/>
                <a:gd name="T4" fmla="*/ 48297 w 399"/>
                <a:gd name="T5" fmla="*/ 19050 h 288"/>
                <a:gd name="T6" fmla="*/ 48297 w 399"/>
                <a:gd name="T7" fmla="*/ 22225 h 288"/>
                <a:gd name="T8" fmla="*/ 51465 w 399"/>
                <a:gd name="T9" fmla="*/ 22225 h 288"/>
                <a:gd name="T10" fmla="*/ 51465 w 399"/>
                <a:gd name="T11" fmla="*/ 26194 h 288"/>
                <a:gd name="T12" fmla="*/ 58590 w 399"/>
                <a:gd name="T13" fmla="*/ 31750 h 288"/>
                <a:gd name="T14" fmla="*/ 75217 w 399"/>
                <a:gd name="T15" fmla="*/ 34925 h 288"/>
                <a:gd name="T16" fmla="*/ 78384 w 399"/>
                <a:gd name="T17" fmla="*/ 34925 h 288"/>
                <a:gd name="T18" fmla="*/ 64924 w 399"/>
                <a:gd name="T19" fmla="*/ 51594 h 288"/>
                <a:gd name="T20" fmla="*/ 54632 w 399"/>
                <a:gd name="T21" fmla="*/ 51594 h 288"/>
                <a:gd name="T22" fmla="*/ 48297 w 399"/>
                <a:gd name="T23" fmla="*/ 57150 h 288"/>
                <a:gd name="T24" fmla="*/ 40380 w 399"/>
                <a:gd name="T25" fmla="*/ 54769 h 288"/>
                <a:gd name="T26" fmla="*/ 30879 w 399"/>
                <a:gd name="T27" fmla="*/ 57150 h 288"/>
                <a:gd name="T28" fmla="*/ 13460 w 399"/>
                <a:gd name="T29" fmla="*/ 54769 h 288"/>
                <a:gd name="T30" fmla="*/ 13460 w 399"/>
                <a:gd name="T31" fmla="*/ 47625 h 288"/>
                <a:gd name="T32" fmla="*/ 10293 w 399"/>
                <a:gd name="T33" fmla="*/ 47625 h 288"/>
                <a:gd name="T34" fmla="*/ 3167 w 399"/>
                <a:gd name="T35" fmla="*/ 38100 h 288"/>
                <a:gd name="T36" fmla="*/ 0 w 399"/>
                <a:gd name="T37" fmla="*/ 34925 h 288"/>
                <a:gd name="T38" fmla="*/ 3167 w 399"/>
                <a:gd name="T39" fmla="*/ 31750 h 288"/>
                <a:gd name="T40" fmla="*/ 6334 w 399"/>
                <a:gd name="T41" fmla="*/ 22225 h 288"/>
                <a:gd name="T42" fmla="*/ 16627 w 399"/>
                <a:gd name="T43" fmla="*/ 9525 h 288"/>
                <a:gd name="T44" fmla="*/ 16627 w 399"/>
                <a:gd name="T45" fmla="*/ 3969 h 288"/>
                <a:gd name="T46" fmla="*/ 20586 w 399"/>
                <a:gd name="T47" fmla="*/ 3969 h 288"/>
                <a:gd name="T48" fmla="*/ 23753 w 399"/>
                <a:gd name="T49" fmla="*/ 7144 h 288"/>
                <a:gd name="T50" fmla="*/ 23753 w 399"/>
                <a:gd name="T51" fmla="*/ 0 h 288"/>
                <a:gd name="T52" fmla="*/ 26920 w 399"/>
                <a:gd name="T53" fmla="*/ 3969 h 288"/>
                <a:gd name="T54" fmla="*/ 37213 w 399"/>
                <a:gd name="T55" fmla="*/ 3969 h 288"/>
                <a:gd name="T56" fmla="*/ 48297 w 399"/>
                <a:gd name="T57" fmla="*/ 13494 h 2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99"/>
                <a:gd name="T88" fmla="*/ 0 h 288"/>
                <a:gd name="T89" fmla="*/ 399 w 399"/>
                <a:gd name="T90" fmla="*/ 288 h 2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99" h="288">
                  <a:moveTo>
                    <a:pt x="244" y="66"/>
                  </a:moveTo>
                  <a:lnTo>
                    <a:pt x="244" y="66"/>
                  </a:lnTo>
                  <a:lnTo>
                    <a:pt x="244" y="96"/>
                  </a:lnTo>
                  <a:lnTo>
                    <a:pt x="244" y="114"/>
                  </a:lnTo>
                  <a:lnTo>
                    <a:pt x="261" y="114"/>
                  </a:lnTo>
                  <a:lnTo>
                    <a:pt x="261" y="129"/>
                  </a:lnTo>
                  <a:lnTo>
                    <a:pt x="296" y="162"/>
                  </a:lnTo>
                  <a:lnTo>
                    <a:pt x="382" y="177"/>
                  </a:lnTo>
                  <a:lnTo>
                    <a:pt x="399" y="177"/>
                  </a:lnTo>
                  <a:lnTo>
                    <a:pt x="330" y="258"/>
                  </a:lnTo>
                  <a:lnTo>
                    <a:pt x="278" y="258"/>
                  </a:lnTo>
                  <a:lnTo>
                    <a:pt x="244" y="288"/>
                  </a:lnTo>
                  <a:lnTo>
                    <a:pt x="207" y="273"/>
                  </a:lnTo>
                  <a:lnTo>
                    <a:pt x="156" y="288"/>
                  </a:lnTo>
                  <a:lnTo>
                    <a:pt x="69" y="273"/>
                  </a:lnTo>
                  <a:lnTo>
                    <a:pt x="69" y="240"/>
                  </a:lnTo>
                  <a:lnTo>
                    <a:pt x="52" y="240"/>
                  </a:lnTo>
                  <a:lnTo>
                    <a:pt x="17" y="192"/>
                  </a:lnTo>
                  <a:lnTo>
                    <a:pt x="0" y="177"/>
                  </a:lnTo>
                  <a:lnTo>
                    <a:pt x="17" y="162"/>
                  </a:lnTo>
                  <a:lnTo>
                    <a:pt x="35" y="114"/>
                  </a:lnTo>
                  <a:lnTo>
                    <a:pt x="86" y="48"/>
                  </a:lnTo>
                  <a:lnTo>
                    <a:pt x="86" y="18"/>
                  </a:lnTo>
                  <a:lnTo>
                    <a:pt x="104" y="18"/>
                  </a:lnTo>
                  <a:lnTo>
                    <a:pt x="121" y="33"/>
                  </a:lnTo>
                  <a:lnTo>
                    <a:pt x="121" y="0"/>
                  </a:lnTo>
                  <a:lnTo>
                    <a:pt x="138" y="18"/>
                  </a:lnTo>
                  <a:lnTo>
                    <a:pt x="190" y="18"/>
                  </a:lnTo>
                  <a:lnTo>
                    <a:pt x="244" y="66"/>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47" name="Freeform 231">
              <a:extLst>
                <a:ext uri="{FF2B5EF4-FFF2-40B4-BE49-F238E27FC236}">
                  <a16:creationId xmlns:a16="http://schemas.microsoft.com/office/drawing/2014/main" id="{1771F481-9943-41A7-9DDC-3ED1FAFEA2D2}"/>
                </a:ext>
              </a:extLst>
            </p:cNvPr>
            <p:cNvSpPr>
              <a:spLocks/>
            </p:cNvSpPr>
            <p:nvPr/>
          </p:nvSpPr>
          <p:spPr bwMode="auto">
            <a:xfrm>
              <a:off x="8865744" y="9313320"/>
              <a:ext cx="25139" cy="33519"/>
            </a:xfrm>
            <a:custGeom>
              <a:avLst/>
              <a:gdLst>
                <a:gd name="T0" fmla="*/ 4202 w 34"/>
                <a:gd name="T1" fmla="*/ 9525 h 48"/>
                <a:gd name="T2" fmla="*/ 4202 w 34"/>
                <a:gd name="T3" fmla="*/ 9525 h 48"/>
                <a:gd name="T4" fmla="*/ 0 w 34"/>
                <a:gd name="T5" fmla="*/ 9525 h 48"/>
                <a:gd name="T6" fmla="*/ 0 w 34"/>
                <a:gd name="T7" fmla="*/ 5556 h 48"/>
                <a:gd name="T8" fmla="*/ 0 w 34"/>
                <a:gd name="T9" fmla="*/ 0 h 48"/>
                <a:gd name="T10" fmla="*/ 4202 w 34"/>
                <a:gd name="T11" fmla="*/ 0 h 48"/>
                <a:gd name="T12" fmla="*/ 8404 w 34"/>
                <a:gd name="T13" fmla="*/ 0 h 48"/>
                <a:gd name="T14" fmla="*/ 8404 w 34"/>
                <a:gd name="T15" fmla="*/ 2381 h 48"/>
                <a:gd name="T16" fmla="*/ 4202 w 34"/>
                <a:gd name="T17" fmla="*/ 2381 h 48"/>
                <a:gd name="T18" fmla="*/ 8404 w 34"/>
                <a:gd name="T19" fmla="*/ 5556 h 48"/>
                <a:gd name="T20" fmla="*/ 4202 w 34"/>
                <a:gd name="T21" fmla="*/ 9525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48"/>
                <a:gd name="T35" fmla="*/ 34 w 3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48">
                  <a:moveTo>
                    <a:pt x="17" y="48"/>
                  </a:moveTo>
                  <a:lnTo>
                    <a:pt x="17" y="48"/>
                  </a:lnTo>
                  <a:lnTo>
                    <a:pt x="0" y="48"/>
                  </a:lnTo>
                  <a:lnTo>
                    <a:pt x="0" y="30"/>
                  </a:lnTo>
                  <a:lnTo>
                    <a:pt x="0" y="0"/>
                  </a:lnTo>
                  <a:lnTo>
                    <a:pt x="17" y="0"/>
                  </a:lnTo>
                  <a:lnTo>
                    <a:pt x="34" y="0"/>
                  </a:lnTo>
                  <a:lnTo>
                    <a:pt x="34" y="15"/>
                  </a:lnTo>
                  <a:lnTo>
                    <a:pt x="17" y="15"/>
                  </a:lnTo>
                  <a:lnTo>
                    <a:pt x="34" y="30"/>
                  </a:lnTo>
                  <a:lnTo>
                    <a:pt x="17" y="4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48" name="Freeform 232">
              <a:extLst>
                <a:ext uri="{FF2B5EF4-FFF2-40B4-BE49-F238E27FC236}">
                  <a16:creationId xmlns:a16="http://schemas.microsoft.com/office/drawing/2014/main" id="{787CE220-4D34-4715-BCB2-B6E716390BDE}"/>
                </a:ext>
              </a:extLst>
            </p:cNvPr>
            <p:cNvSpPr>
              <a:spLocks/>
            </p:cNvSpPr>
            <p:nvPr/>
          </p:nvSpPr>
          <p:spPr bwMode="auto">
            <a:xfrm>
              <a:off x="8707930" y="9458563"/>
              <a:ext cx="157815" cy="156416"/>
            </a:xfrm>
            <a:custGeom>
              <a:avLst/>
              <a:gdLst>
                <a:gd name="T0" fmla="*/ 44254 w 227"/>
                <a:gd name="T1" fmla="*/ 3175 h 224"/>
                <a:gd name="T2" fmla="*/ 44254 w 227"/>
                <a:gd name="T3" fmla="*/ 3175 h 224"/>
                <a:gd name="T4" fmla="*/ 37932 w 227"/>
                <a:gd name="T5" fmla="*/ 0 h 224"/>
                <a:gd name="T6" fmla="*/ 27659 w 227"/>
                <a:gd name="T7" fmla="*/ 3175 h 224"/>
                <a:gd name="T8" fmla="*/ 10273 w 227"/>
                <a:gd name="T9" fmla="*/ 0 h 224"/>
                <a:gd name="T10" fmla="*/ 3161 w 227"/>
                <a:gd name="T11" fmla="*/ 0 h 224"/>
                <a:gd name="T12" fmla="*/ 0 w 227"/>
                <a:gd name="T13" fmla="*/ 0 h 224"/>
                <a:gd name="T14" fmla="*/ 3161 w 227"/>
                <a:gd name="T15" fmla="*/ 3175 h 224"/>
                <a:gd name="T16" fmla="*/ 6322 w 227"/>
                <a:gd name="T17" fmla="*/ 11906 h 224"/>
                <a:gd name="T18" fmla="*/ 0 w 227"/>
                <a:gd name="T19" fmla="*/ 22225 h 224"/>
                <a:gd name="T20" fmla="*/ 0 w 227"/>
                <a:gd name="T21" fmla="*/ 26194 h 224"/>
                <a:gd name="T22" fmla="*/ 3161 w 227"/>
                <a:gd name="T23" fmla="*/ 26194 h 224"/>
                <a:gd name="T24" fmla="*/ 20547 w 227"/>
                <a:gd name="T25" fmla="*/ 34925 h 224"/>
                <a:gd name="T26" fmla="*/ 20547 w 227"/>
                <a:gd name="T27" fmla="*/ 41275 h 224"/>
                <a:gd name="T28" fmla="*/ 30820 w 227"/>
                <a:gd name="T29" fmla="*/ 44450 h 224"/>
                <a:gd name="T30" fmla="*/ 33981 w 227"/>
                <a:gd name="T31" fmla="*/ 34925 h 224"/>
                <a:gd name="T32" fmla="*/ 37932 w 227"/>
                <a:gd name="T33" fmla="*/ 34925 h 224"/>
                <a:gd name="T34" fmla="*/ 41093 w 227"/>
                <a:gd name="T35" fmla="*/ 28575 h 224"/>
                <a:gd name="T36" fmla="*/ 37932 w 227"/>
                <a:gd name="T37" fmla="*/ 26194 h 224"/>
                <a:gd name="T38" fmla="*/ 37932 w 227"/>
                <a:gd name="T39" fmla="*/ 9525 h 224"/>
                <a:gd name="T40" fmla="*/ 44254 w 227"/>
                <a:gd name="T41" fmla="*/ 3175 h 2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7"/>
                <a:gd name="T64" fmla="*/ 0 h 224"/>
                <a:gd name="T65" fmla="*/ 227 w 227"/>
                <a:gd name="T66" fmla="*/ 224 h 2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7" h="224">
                  <a:moveTo>
                    <a:pt x="227" y="15"/>
                  </a:moveTo>
                  <a:lnTo>
                    <a:pt x="227" y="15"/>
                  </a:lnTo>
                  <a:lnTo>
                    <a:pt x="192" y="0"/>
                  </a:lnTo>
                  <a:lnTo>
                    <a:pt x="140" y="15"/>
                  </a:lnTo>
                  <a:lnTo>
                    <a:pt x="52" y="0"/>
                  </a:lnTo>
                  <a:lnTo>
                    <a:pt x="18" y="0"/>
                  </a:lnTo>
                  <a:lnTo>
                    <a:pt x="0" y="0"/>
                  </a:lnTo>
                  <a:lnTo>
                    <a:pt x="18" y="15"/>
                  </a:lnTo>
                  <a:lnTo>
                    <a:pt x="35" y="63"/>
                  </a:lnTo>
                  <a:lnTo>
                    <a:pt x="0" y="111"/>
                  </a:lnTo>
                  <a:lnTo>
                    <a:pt x="0" y="129"/>
                  </a:lnTo>
                  <a:lnTo>
                    <a:pt x="18" y="129"/>
                  </a:lnTo>
                  <a:lnTo>
                    <a:pt x="104" y="176"/>
                  </a:lnTo>
                  <a:lnTo>
                    <a:pt x="104" y="207"/>
                  </a:lnTo>
                  <a:lnTo>
                    <a:pt x="158" y="224"/>
                  </a:lnTo>
                  <a:lnTo>
                    <a:pt x="175" y="176"/>
                  </a:lnTo>
                  <a:lnTo>
                    <a:pt x="192" y="176"/>
                  </a:lnTo>
                  <a:lnTo>
                    <a:pt x="210" y="144"/>
                  </a:lnTo>
                  <a:lnTo>
                    <a:pt x="192" y="129"/>
                  </a:lnTo>
                  <a:lnTo>
                    <a:pt x="192" y="48"/>
                  </a:lnTo>
                  <a:lnTo>
                    <a:pt x="227" y="15"/>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49" name="Freeform 233">
              <a:extLst>
                <a:ext uri="{FF2B5EF4-FFF2-40B4-BE49-F238E27FC236}">
                  <a16:creationId xmlns:a16="http://schemas.microsoft.com/office/drawing/2014/main" id="{25BB8988-9A1B-47E4-929E-8660C05F9416}"/>
                </a:ext>
              </a:extLst>
            </p:cNvPr>
            <p:cNvSpPr>
              <a:spLocks/>
            </p:cNvSpPr>
            <p:nvPr/>
          </p:nvSpPr>
          <p:spPr bwMode="auto">
            <a:xfrm>
              <a:off x="8624136" y="9458563"/>
              <a:ext cx="107537" cy="100555"/>
            </a:xfrm>
            <a:custGeom>
              <a:avLst/>
              <a:gdLst>
                <a:gd name="T0" fmla="*/ 23507 w 156"/>
                <a:gd name="T1" fmla="*/ 0 h 144"/>
                <a:gd name="T2" fmla="*/ 23507 w 156"/>
                <a:gd name="T3" fmla="*/ 0 h 144"/>
                <a:gd name="T4" fmla="*/ 26642 w 156"/>
                <a:gd name="T5" fmla="*/ 2381 h 144"/>
                <a:gd name="T6" fmla="*/ 29776 w 156"/>
                <a:gd name="T7" fmla="*/ 11906 h 144"/>
                <a:gd name="T8" fmla="*/ 23507 w 156"/>
                <a:gd name="T9" fmla="*/ 21431 h 144"/>
                <a:gd name="T10" fmla="*/ 23507 w 156"/>
                <a:gd name="T11" fmla="*/ 26194 h 144"/>
                <a:gd name="T12" fmla="*/ 13321 w 156"/>
                <a:gd name="T13" fmla="*/ 26194 h 144"/>
                <a:gd name="T14" fmla="*/ 6269 w 156"/>
                <a:gd name="T15" fmla="*/ 26194 h 144"/>
                <a:gd name="T16" fmla="*/ 0 w 156"/>
                <a:gd name="T17" fmla="*/ 28575 h 144"/>
                <a:gd name="T18" fmla="*/ 3134 w 156"/>
                <a:gd name="T19" fmla="*/ 19050 h 144"/>
                <a:gd name="T20" fmla="*/ 6269 w 156"/>
                <a:gd name="T21" fmla="*/ 15875 h 144"/>
                <a:gd name="T22" fmla="*/ 10186 w 156"/>
                <a:gd name="T23" fmla="*/ 9525 h 144"/>
                <a:gd name="T24" fmla="*/ 6269 w 156"/>
                <a:gd name="T25" fmla="*/ 9525 h 144"/>
                <a:gd name="T26" fmla="*/ 6269 w 156"/>
                <a:gd name="T27" fmla="*/ 2381 h 144"/>
                <a:gd name="T28" fmla="*/ 13321 w 156"/>
                <a:gd name="T29" fmla="*/ 2381 h 144"/>
                <a:gd name="T30" fmla="*/ 23507 w 156"/>
                <a:gd name="T31" fmla="*/ 0 h 1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6"/>
                <a:gd name="T49" fmla="*/ 0 h 144"/>
                <a:gd name="T50" fmla="*/ 156 w 156"/>
                <a:gd name="T51" fmla="*/ 144 h 1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6" h="144">
                  <a:moveTo>
                    <a:pt x="121" y="0"/>
                  </a:moveTo>
                  <a:lnTo>
                    <a:pt x="121" y="0"/>
                  </a:lnTo>
                  <a:lnTo>
                    <a:pt x="139" y="15"/>
                  </a:lnTo>
                  <a:lnTo>
                    <a:pt x="156" y="63"/>
                  </a:lnTo>
                  <a:lnTo>
                    <a:pt x="121" y="111"/>
                  </a:lnTo>
                  <a:lnTo>
                    <a:pt x="121" y="129"/>
                  </a:lnTo>
                  <a:lnTo>
                    <a:pt x="69" y="129"/>
                  </a:lnTo>
                  <a:lnTo>
                    <a:pt x="35" y="129"/>
                  </a:lnTo>
                  <a:lnTo>
                    <a:pt x="0" y="144"/>
                  </a:lnTo>
                  <a:lnTo>
                    <a:pt x="18" y="96"/>
                  </a:lnTo>
                  <a:lnTo>
                    <a:pt x="35" y="81"/>
                  </a:lnTo>
                  <a:lnTo>
                    <a:pt x="52" y="48"/>
                  </a:lnTo>
                  <a:lnTo>
                    <a:pt x="35" y="48"/>
                  </a:lnTo>
                  <a:lnTo>
                    <a:pt x="35" y="15"/>
                  </a:lnTo>
                  <a:lnTo>
                    <a:pt x="69" y="15"/>
                  </a:lnTo>
                  <a:lnTo>
                    <a:pt x="121" y="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50" name="Freeform 234">
              <a:extLst>
                <a:ext uri="{FF2B5EF4-FFF2-40B4-BE49-F238E27FC236}">
                  <a16:creationId xmlns:a16="http://schemas.microsoft.com/office/drawing/2014/main" id="{46E9A3AE-6A97-4AB1-82A5-2FF211F54859}"/>
                </a:ext>
              </a:extLst>
            </p:cNvPr>
            <p:cNvSpPr>
              <a:spLocks/>
            </p:cNvSpPr>
            <p:nvPr/>
          </p:nvSpPr>
          <p:spPr bwMode="auto">
            <a:xfrm>
              <a:off x="8611567" y="9547944"/>
              <a:ext cx="36311" cy="33519"/>
            </a:xfrm>
            <a:custGeom>
              <a:avLst/>
              <a:gdLst>
                <a:gd name="T0" fmla="*/ 10319 w 52"/>
                <a:gd name="T1" fmla="*/ 9728 h 47"/>
                <a:gd name="T2" fmla="*/ 10319 w 52"/>
                <a:gd name="T3" fmla="*/ 9728 h 47"/>
                <a:gd name="T4" fmla="*/ 3969 w 52"/>
                <a:gd name="T5" fmla="*/ 9728 h 47"/>
                <a:gd name="T6" fmla="*/ 0 w 52"/>
                <a:gd name="T7" fmla="*/ 9728 h 47"/>
                <a:gd name="T8" fmla="*/ 3969 w 52"/>
                <a:gd name="T9" fmla="*/ 3243 h 47"/>
                <a:gd name="T10" fmla="*/ 10319 w 52"/>
                <a:gd name="T11" fmla="*/ 0 h 47"/>
                <a:gd name="T12" fmla="*/ 10319 w 52"/>
                <a:gd name="T13" fmla="*/ 6485 h 47"/>
                <a:gd name="T14" fmla="*/ 10319 w 52"/>
                <a:gd name="T15" fmla="*/ 9728 h 4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47"/>
                <a:gd name="T26" fmla="*/ 52 w 52"/>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47">
                  <a:moveTo>
                    <a:pt x="52" y="47"/>
                  </a:moveTo>
                  <a:lnTo>
                    <a:pt x="52" y="47"/>
                  </a:lnTo>
                  <a:lnTo>
                    <a:pt x="17" y="47"/>
                  </a:lnTo>
                  <a:lnTo>
                    <a:pt x="0" y="47"/>
                  </a:lnTo>
                  <a:lnTo>
                    <a:pt x="17" y="15"/>
                  </a:lnTo>
                  <a:lnTo>
                    <a:pt x="52" y="0"/>
                  </a:lnTo>
                  <a:lnTo>
                    <a:pt x="52" y="30"/>
                  </a:lnTo>
                  <a:lnTo>
                    <a:pt x="52" y="47"/>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51" name="Freeform 235">
              <a:extLst>
                <a:ext uri="{FF2B5EF4-FFF2-40B4-BE49-F238E27FC236}">
                  <a16:creationId xmlns:a16="http://schemas.microsoft.com/office/drawing/2014/main" id="{37FCBB41-70E2-400B-899B-8001F7F8DD8C}"/>
                </a:ext>
              </a:extLst>
            </p:cNvPr>
            <p:cNvSpPr>
              <a:spLocks/>
            </p:cNvSpPr>
            <p:nvPr/>
          </p:nvSpPr>
          <p:spPr bwMode="auto">
            <a:xfrm>
              <a:off x="8624136" y="9581461"/>
              <a:ext cx="23743" cy="33519"/>
            </a:xfrm>
            <a:custGeom>
              <a:avLst/>
              <a:gdLst>
                <a:gd name="T0" fmla="*/ 6169 w 35"/>
                <a:gd name="T1" fmla="*/ 0 h 48"/>
                <a:gd name="T2" fmla="*/ 6169 w 35"/>
                <a:gd name="T3" fmla="*/ 0 h 48"/>
                <a:gd name="T4" fmla="*/ 6169 w 35"/>
                <a:gd name="T5" fmla="*/ 3175 h 48"/>
                <a:gd name="T6" fmla="*/ 0 w 35"/>
                <a:gd name="T7" fmla="*/ 9525 h 48"/>
                <a:gd name="T8" fmla="*/ 0 w 35"/>
                <a:gd name="T9" fmla="*/ 3175 h 48"/>
                <a:gd name="T10" fmla="*/ 0 w 35"/>
                <a:gd name="T11" fmla="*/ 0 h 48"/>
                <a:gd name="T12" fmla="*/ 6169 w 35"/>
                <a:gd name="T13" fmla="*/ 0 h 48"/>
                <a:gd name="T14" fmla="*/ 0 60000 65536"/>
                <a:gd name="T15" fmla="*/ 0 60000 65536"/>
                <a:gd name="T16" fmla="*/ 0 60000 65536"/>
                <a:gd name="T17" fmla="*/ 0 60000 65536"/>
                <a:gd name="T18" fmla="*/ 0 60000 65536"/>
                <a:gd name="T19" fmla="*/ 0 60000 65536"/>
                <a:gd name="T20" fmla="*/ 0 60000 65536"/>
                <a:gd name="T21" fmla="*/ 0 w 35"/>
                <a:gd name="T22" fmla="*/ 0 h 48"/>
                <a:gd name="T23" fmla="*/ 35 w 35"/>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8">
                  <a:moveTo>
                    <a:pt x="35" y="0"/>
                  </a:moveTo>
                  <a:lnTo>
                    <a:pt x="35" y="0"/>
                  </a:lnTo>
                  <a:lnTo>
                    <a:pt x="35" y="16"/>
                  </a:lnTo>
                  <a:lnTo>
                    <a:pt x="0" y="48"/>
                  </a:lnTo>
                  <a:lnTo>
                    <a:pt x="0" y="16"/>
                  </a:lnTo>
                  <a:lnTo>
                    <a:pt x="0" y="0"/>
                  </a:lnTo>
                  <a:lnTo>
                    <a:pt x="35"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52" name="Freeform 236">
              <a:extLst>
                <a:ext uri="{FF2B5EF4-FFF2-40B4-BE49-F238E27FC236}">
                  <a16:creationId xmlns:a16="http://schemas.microsoft.com/office/drawing/2014/main" id="{E4B6EA01-E69E-40AE-91A8-69B5686D2DFA}"/>
                </a:ext>
              </a:extLst>
            </p:cNvPr>
            <p:cNvSpPr>
              <a:spLocks/>
            </p:cNvSpPr>
            <p:nvPr/>
          </p:nvSpPr>
          <p:spPr bwMode="auto">
            <a:xfrm>
              <a:off x="7811331" y="8867810"/>
              <a:ext cx="230436" cy="167591"/>
            </a:xfrm>
            <a:custGeom>
              <a:avLst/>
              <a:gdLst>
                <a:gd name="T0" fmla="*/ 58738 w 330"/>
                <a:gd name="T1" fmla="*/ 3969 h 240"/>
                <a:gd name="T2" fmla="*/ 58738 w 330"/>
                <a:gd name="T3" fmla="*/ 3969 h 240"/>
                <a:gd name="T4" fmla="*/ 62706 w 330"/>
                <a:gd name="T5" fmla="*/ 3969 h 240"/>
                <a:gd name="T6" fmla="*/ 65881 w 330"/>
                <a:gd name="T7" fmla="*/ 19050 h 240"/>
                <a:gd name="T8" fmla="*/ 52388 w 330"/>
                <a:gd name="T9" fmla="*/ 23019 h 240"/>
                <a:gd name="T10" fmla="*/ 52388 w 330"/>
                <a:gd name="T11" fmla="*/ 25400 h 240"/>
                <a:gd name="T12" fmla="*/ 41275 w 330"/>
                <a:gd name="T13" fmla="*/ 32544 h 240"/>
                <a:gd name="T14" fmla="*/ 27781 w 330"/>
                <a:gd name="T15" fmla="*/ 38100 h 240"/>
                <a:gd name="T16" fmla="*/ 23813 w 330"/>
                <a:gd name="T17" fmla="*/ 42069 h 240"/>
                <a:gd name="T18" fmla="*/ 23813 w 330"/>
                <a:gd name="T19" fmla="*/ 47625 h 240"/>
                <a:gd name="T20" fmla="*/ 0 w 330"/>
                <a:gd name="T21" fmla="*/ 44450 h 240"/>
                <a:gd name="T22" fmla="*/ 7144 w 330"/>
                <a:gd name="T23" fmla="*/ 44450 h 240"/>
                <a:gd name="T24" fmla="*/ 14288 w 330"/>
                <a:gd name="T25" fmla="*/ 38100 h 240"/>
                <a:gd name="T26" fmla="*/ 17463 w 330"/>
                <a:gd name="T27" fmla="*/ 32544 h 240"/>
                <a:gd name="T28" fmla="*/ 17463 w 330"/>
                <a:gd name="T29" fmla="*/ 25400 h 240"/>
                <a:gd name="T30" fmla="*/ 20638 w 330"/>
                <a:gd name="T31" fmla="*/ 19050 h 240"/>
                <a:gd name="T32" fmla="*/ 23813 w 330"/>
                <a:gd name="T33" fmla="*/ 13494 h 240"/>
                <a:gd name="T34" fmla="*/ 34131 w 330"/>
                <a:gd name="T35" fmla="*/ 9525 h 240"/>
                <a:gd name="T36" fmla="*/ 38100 w 330"/>
                <a:gd name="T37" fmla="*/ 0 h 240"/>
                <a:gd name="T38" fmla="*/ 41275 w 330"/>
                <a:gd name="T39" fmla="*/ 0 h 240"/>
                <a:gd name="T40" fmla="*/ 44450 w 330"/>
                <a:gd name="T41" fmla="*/ 3969 h 240"/>
                <a:gd name="T42" fmla="*/ 55563 w 330"/>
                <a:gd name="T43" fmla="*/ 3969 h 240"/>
                <a:gd name="T44" fmla="*/ 58738 w 330"/>
                <a:gd name="T45" fmla="*/ 3969 h 2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0"/>
                <a:gd name="T70" fmla="*/ 0 h 240"/>
                <a:gd name="T71" fmla="*/ 330 w 330"/>
                <a:gd name="T72" fmla="*/ 240 h 2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0" h="240">
                  <a:moveTo>
                    <a:pt x="296" y="17"/>
                  </a:moveTo>
                  <a:lnTo>
                    <a:pt x="296" y="17"/>
                  </a:lnTo>
                  <a:lnTo>
                    <a:pt x="313" y="17"/>
                  </a:lnTo>
                  <a:lnTo>
                    <a:pt x="330" y="96"/>
                  </a:lnTo>
                  <a:lnTo>
                    <a:pt x="261" y="113"/>
                  </a:lnTo>
                  <a:lnTo>
                    <a:pt x="261" y="128"/>
                  </a:lnTo>
                  <a:lnTo>
                    <a:pt x="209" y="161"/>
                  </a:lnTo>
                  <a:lnTo>
                    <a:pt x="140" y="192"/>
                  </a:lnTo>
                  <a:lnTo>
                    <a:pt x="123" y="209"/>
                  </a:lnTo>
                  <a:lnTo>
                    <a:pt x="123" y="240"/>
                  </a:lnTo>
                  <a:lnTo>
                    <a:pt x="0" y="224"/>
                  </a:lnTo>
                  <a:lnTo>
                    <a:pt x="36" y="224"/>
                  </a:lnTo>
                  <a:lnTo>
                    <a:pt x="71" y="192"/>
                  </a:lnTo>
                  <a:lnTo>
                    <a:pt x="88" y="161"/>
                  </a:lnTo>
                  <a:lnTo>
                    <a:pt x="88" y="128"/>
                  </a:lnTo>
                  <a:lnTo>
                    <a:pt x="106" y="96"/>
                  </a:lnTo>
                  <a:lnTo>
                    <a:pt x="123" y="65"/>
                  </a:lnTo>
                  <a:lnTo>
                    <a:pt x="175" y="48"/>
                  </a:lnTo>
                  <a:lnTo>
                    <a:pt x="192" y="0"/>
                  </a:lnTo>
                  <a:lnTo>
                    <a:pt x="209" y="0"/>
                  </a:lnTo>
                  <a:lnTo>
                    <a:pt x="227" y="17"/>
                  </a:lnTo>
                  <a:lnTo>
                    <a:pt x="278" y="17"/>
                  </a:lnTo>
                  <a:lnTo>
                    <a:pt x="296" y="17"/>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53" name="Freeform 237">
              <a:extLst>
                <a:ext uri="{FF2B5EF4-FFF2-40B4-BE49-F238E27FC236}">
                  <a16:creationId xmlns:a16="http://schemas.microsoft.com/office/drawing/2014/main" id="{A8715B8E-9DB1-4906-A51D-1C102A0A8E80}"/>
                </a:ext>
              </a:extLst>
            </p:cNvPr>
            <p:cNvSpPr>
              <a:spLocks/>
            </p:cNvSpPr>
            <p:nvPr/>
          </p:nvSpPr>
          <p:spPr bwMode="auto">
            <a:xfrm>
              <a:off x="7896520" y="8834293"/>
              <a:ext cx="388248" cy="357524"/>
            </a:xfrm>
            <a:custGeom>
              <a:avLst/>
              <a:gdLst>
                <a:gd name="T0" fmla="*/ 34988 w 555"/>
                <a:gd name="T1" fmla="*/ 12700 h 512"/>
                <a:gd name="T2" fmla="*/ 34988 w 555"/>
                <a:gd name="T3" fmla="*/ 12700 h 512"/>
                <a:gd name="T4" fmla="*/ 38169 w 555"/>
                <a:gd name="T5" fmla="*/ 12700 h 512"/>
                <a:gd name="T6" fmla="*/ 42145 w 555"/>
                <a:gd name="T7" fmla="*/ 28575 h 512"/>
                <a:gd name="T8" fmla="*/ 27831 w 555"/>
                <a:gd name="T9" fmla="*/ 31750 h 512"/>
                <a:gd name="T10" fmla="*/ 27831 w 555"/>
                <a:gd name="T11" fmla="*/ 34925 h 512"/>
                <a:gd name="T12" fmla="*/ 17494 w 555"/>
                <a:gd name="T13" fmla="*/ 41275 h 512"/>
                <a:gd name="T14" fmla="*/ 3976 w 555"/>
                <a:gd name="T15" fmla="*/ 47625 h 512"/>
                <a:gd name="T16" fmla="*/ 0 w 555"/>
                <a:gd name="T17" fmla="*/ 50800 h 512"/>
                <a:gd name="T18" fmla="*/ 0 w 555"/>
                <a:gd name="T19" fmla="*/ 57150 h 512"/>
                <a:gd name="T20" fmla="*/ 20675 w 555"/>
                <a:gd name="T21" fmla="*/ 69850 h 512"/>
                <a:gd name="T22" fmla="*/ 52482 w 555"/>
                <a:gd name="T23" fmla="*/ 92075 h 512"/>
                <a:gd name="T24" fmla="*/ 55663 w 555"/>
                <a:gd name="T25" fmla="*/ 95250 h 512"/>
                <a:gd name="T26" fmla="*/ 62819 w 555"/>
                <a:gd name="T27" fmla="*/ 98425 h 512"/>
                <a:gd name="T28" fmla="*/ 66000 w 555"/>
                <a:gd name="T29" fmla="*/ 101600 h 512"/>
                <a:gd name="T30" fmla="*/ 69181 w 555"/>
                <a:gd name="T31" fmla="*/ 101600 h 512"/>
                <a:gd name="T32" fmla="*/ 76337 w 555"/>
                <a:gd name="T33" fmla="*/ 101600 h 512"/>
                <a:gd name="T34" fmla="*/ 110530 w 555"/>
                <a:gd name="T35" fmla="*/ 79375 h 512"/>
                <a:gd name="T36" fmla="*/ 107349 w 555"/>
                <a:gd name="T37" fmla="*/ 73025 h 512"/>
                <a:gd name="T38" fmla="*/ 103373 w 555"/>
                <a:gd name="T39" fmla="*/ 73025 h 512"/>
                <a:gd name="T40" fmla="*/ 97012 w 555"/>
                <a:gd name="T41" fmla="*/ 63500 h 512"/>
                <a:gd name="T42" fmla="*/ 100193 w 555"/>
                <a:gd name="T43" fmla="*/ 60325 h 512"/>
                <a:gd name="T44" fmla="*/ 100193 w 555"/>
                <a:gd name="T45" fmla="*/ 53975 h 512"/>
                <a:gd name="T46" fmla="*/ 100193 w 555"/>
                <a:gd name="T47" fmla="*/ 47625 h 512"/>
                <a:gd name="T48" fmla="*/ 97012 w 555"/>
                <a:gd name="T49" fmla="*/ 44450 h 512"/>
                <a:gd name="T50" fmla="*/ 97012 w 555"/>
                <a:gd name="T51" fmla="*/ 41275 h 512"/>
                <a:gd name="T52" fmla="*/ 97012 w 555"/>
                <a:gd name="T53" fmla="*/ 31750 h 512"/>
                <a:gd name="T54" fmla="*/ 89855 w 555"/>
                <a:gd name="T55" fmla="*/ 28575 h 512"/>
                <a:gd name="T56" fmla="*/ 86675 w 555"/>
                <a:gd name="T57" fmla="*/ 22225 h 512"/>
                <a:gd name="T58" fmla="*/ 93036 w 555"/>
                <a:gd name="T59" fmla="*/ 15875 h 512"/>
                <a:gd name="T60" fmla="*/ 89855 w 555"/>
                <a:gd name="T61" fmla="*/ 3175 h 512"/>
                <a:gd name="T62" fmla="*/ 93036 w 555"/>
                <a:gd name="T63" fmla="*/ 0 h 512"/>
                <a:gd name="T64" fmla="*/ 89855 w 555"/>
                <a:gd name="T65" fmla="*/ 3175 h 512"/>
                <a:gd name="T66" fmla="*/ 79518 w 555"/>
                <a:gd name="T67" fmla="*/ 0 h 512"/>
                <a:gd name="T68" fmla="*/ 76337 w 555"/>
                <a:gd name="T69" fmla="*/ 3175 h 512"/>
                <a:gd name="T70" fmla="*/ 69181 w 555"/>
                <a:gd name="T71" fmla="*/ 0 h 512"/>
                <a:gd name="T72" fmla="*/ 62819 w 555"/>
                <a:gd name="T73" fmla="*/ 3175 h 512"/>
                <a:gd name="T74" fmla="*/ 52482 w 555"/>
                <a:gd name="T75" fmla="*/ 3175 h 512"/>
                <a:gd name="T76" fmla="*/ 34988 w 555"/>
                <a:gd name="T77" fmla="*/ 12700 h 5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55"/>
                <a:gd name="T118" fmla="*/ 0 h 512"/>
                <a:gd name="T119" fmla="*/ 555 w 555"/>
                <a:gd name="T120" fmla="*/ 512 h 5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55" h="512">
                  <a:moveTo>
                    <a:pt x="173" y="65"/>
                  </a:moveTo>
                  <a:lnTo>
                    <a:pt x="173" y="65"/>
                  </a:lnTo>
                  <a:lnTo>
                    <a:pt x="192" y="65"/>
                  </a:lnTo>
                  <a:lnTo>
                    <a:pt x="209" y="144"/>
                  </a:lnTo>
                  <a:lnTo>
                    <a:pt x="138" y="161"/>
                  </a:lnTo>
                  <a:lnTo>
                    <a:pt x="138" y="176"/>
                  </a:lnTo>
                  <a:lnTo>
                    <a:pt x="86" y="209"/>
                  </a:lnTo>
                  <a:lnTo>
                    <a:pt x="17" y="240"/>
                  </a:lnTo>
                  <a:lnTo>
                    <a:pt x="0" y="257"/>
                  </a:lnTo>
                  <a:lnTo>
                    <a:pt x="0" y="288"/>
                  </a:lnTo>
                  <a:lnTo>
                    <a:pt x="104" y="353"/>
                  </a:lnTo>
                  <a:lnTo>
                    <a:pt x="261" y="464"/>
                  </a:lnTo>
                  <a:lnTo>
                    <a:pt x="278" y="480"/>
                  </a:lnTo>
                  <a:lnTo>
                    <a:pt x="313" y="497"/>
                  </a:lnTo>
                  <a:lnTo>
                    <a:pt x="330" y="512"/>
                  </a:lnTo>
                  <a:lnTo>
                    <a:pt x="347" y="512"/>
                  </a:lnTo>
                  <a:lnTo>
                    <a:pt x="382" y="512"/>
                  </a:lnTo>
                  <a:lnTo>
                    <a:pt x="555" y="401"/>
                  </a:lnTo>
                  <a:lnTo>
                    <a:pt x="537" y="368"/>
                  </a:lnTo>
                  <a:lnTo>
                    <a:pt x="520" y="368"/>
                  </a:lnTo>
                  <a:lnTo>
                    <a:pt x="486" y="320"/>
                  </a:lnTo>
                  <a:lnTo>
                    <a:pt x="503" y="305"/>
                  </a:lnTo>
                  <a:lnTo>
                    <a:pt x="503" y="272"/>
                  </a:lnTo>
                  <a:lnTo>
                    <a:pt x="503" y="240"/>
                  </a:lnTo>
                  <a:lnTo>
                    <a:pt x="486" y="224"/>
                  </a:lnTo>
                  <a:lnTo>
                    <a:pt x="486" y="209"/>
                  </a:lnTo>
                  <a:lnTo>
                    <a:pt x="486" y="161"/>
                  </a:lnTo>
                  <a:lnTo>
                    <a:pt x="451" y="144"/>
                  </a:lnTo>
                  <a:lnTo>
                    <a:pt x="434" y="113"/>
                  </a:lnTo>
                  <a:lnTo>
                    <a:pt x="468" y="80"/>
                  </a:lnTo>
                  <a:lnTo>
                    <a:pt x="451" y="17"/>
                  </a:lnTo>
                  <a:lnTo>
                    <a:pt x="468" y="0"/>
                  </a:lnTo>
                  <a:lnTo>
                    <a:pt x="451" y="17"/>
                  </a:lnTo>
                  <a:lnTo>
                    <a:pt x="399" y="0"/>
                  </a:lnTo>
                  <a:lnTo>
                    <a:pt x="382" y="17"/>
                  </a:lnTo>
                  <a:lnTo>
                    <a:pt x="347" y="0"/>
                  </a:lnTo>
                  <a:lnTo>
                    <a:pt x="313" y="17"/>
                  </a:lnTo>
                  <a:lnTo>
                    <a:pt x="261" y="17"/>
                  </a:lnTo>
                  <a:lnTo>
                    <a:pt x="173" y="65"/>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54" name="Freeform 238">
              <a:extLst>
                <a:ext uri="{FF2B5EF4-FFF2-40B4-BE49-F238E27FC236}">
                  <a16:creationId xmlns:a16="http://schemas.microsoft.com/office/drawing/2014/main" id="{77DB0FA6-3D78-49A3-881F-6273B3583240}"/>
                </a:ext>
              </a:extLst>
            </p:cNvPr>
            <p:cNvSpPr>
              <a:spLocks/>
            </p:cNvSpPr>
            <p:nvPr/>
          </p:nvSpPr>
          <p:spPr bwMode="auto">
            <a:xfrm>
              <a:off x="8198183" y="8834293"/>
              <a:ext cx="74019" cy="146641"/>
            </a:xfrm>
            <a:custGeom>
              <a:avLst/>
              <a:gdLst>
                <a:gd name="T0" fmla="*/ 21635 w 105"/>
                <a:gd name="T1" fmla="*/ 25522 h 209"/>
                <a:gd name="T2" fmla="*/ 21635 w 105"/>
                <a:gd name="T3" fmla="*/ 25522 h 209"/>
                <a:gd name="T4" fmla="*/ 21635 w 105"/>
                <a:gd name="T5" fmla="*/ 28712 h 209"/>
                <a:gd name="T6" fmla="*/ 14424 w 105"/>
                <a:gd name="T7" fmla="*/ 35092 h 209"/>
                <a:gd name="T8" fmla="*/ 14424 w 105"/>
                <a:gd name="T9" fmla="*/ 38282 h 209"/>
                <a:gd name="T10" fmla="*/ 11218 w 105"/>
                <a:gd name="T11" fmla="*/ 42270 h 209"/>
                <a:gd name="T12" fmla="*/ 11218 w 105"/>
                <a:gd name="T13" fmla="*/ 32700 h 209"/>
                <a:gd name="T14" fmla="*/ 4007 w 105"/>
                <a:gd name="T15" fmla="*/ 28712 h 209"/>
                <a:gd name="T16" fmla="*/ 0 w 105"/>
                <a:gd name="T17" fmla="*/ 23129 h 209"/>
                <a:gd name="T18" fmla="*/ 7212 w 105"/>
                <a:gd name="T19" fmla="*/ 15951 h 209"/>
                <a:gd name="T20" fmla="*/ 4007 w 105"/>
                <a:gd name="T21" fmla="*/ 3988 h 209"/>
                <a:gd name="T22" fmla="*/ 7212 w 105"/>
                <a:gd name="T23" fmla="*/ 0 h 209"/>
                <a:gd name="T24" fmla="*/ 14424 w 105"/>
                <a:gd name="T25" fmla="*/ 0 h 209"/>
                <a:gd name="T26" fmla="*/ 17629 w 105"/>
                <a:gd name="T27" fmla="*/ 3988 h 209"/>
                <a:gd name="T28" fmla="*/ 21635 w 105"/>
                <a:gd name="T29" fmla="*/ 0 h 209"/>
                <a:gd name="T30" fmla="*/ 17629 w 105"/>
                <a:gd name="T31" fmla="*/ 6380 h 209"/>
                <a:gd name="T32" fmla="*/ 21635 w 105"/>
                <a:gd name="T33" fmla="*/ 13558 h 209"/>
                <a:gd name="T34" fmla="*/ 14424 w 105"/>
                <a:gd name="T35" fmla="*/ 19141 h 209"/>
                <a:gd name="T36" fmla="*/ 14424 w 105"/>
                <a:gd name="T37" fmla="*/ 23129 h 209"/>
                <a:gd name="T38" fmla="*/ 21635 w 105"/>
                <a:gd name="T39" fmla="*/ 23129 h 209"/>
                <a:gd name="T40" fmla="*/ 21635 w 105"/>
                <a:gd name="T41" fmla="*/ 25522 h 2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
                <a:gd name="T64" fmla="*/ 0 h 209"/>
                <a:gd name="T65" fmla="*/ 105 w 105"/>
                <a:gd name="T66" fmla="*/ 209 h 2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 h="209">
                  <a:moveTo>
                    <a:pt x="105" y="128"/>
                  </a:moveTo>
                  <a:lnTo>
                    <a:pt x="105" y="128"/>
                  </a:lnTo>
                  <a:lnTo>
                    <a:pt x="105" y="144"/>
                  </a:lnTo>
                  <a:lnTo>
                    <a:pt x="71" y="176"/>
                  </a:lnTo>
                  <a:lnTo>
                    <a:pt x="71" y="192"/>
                  </a:lnTo>
                  <a:lnTo>
                    <a:pt x="54" y="209"/>
                  </a:lnTo>
                  <a:lnTo>
                    <a:pt x="54" y="161"/>
                  </a:lnTo>
                  <a:lnTo>
                    <a:pt x="17" y="144"/>
                  </a:lnTo>
                  <a:lnTo>
                    <a:pt x="0" y="113"/>
                  </a:lnTo>
                  <a:lnTo>
                    <a:pt x="34" y="80"/>
                  </a:lnTo>
                  <a:lnTo>
                    <a:pt x="17" y="17"/>
                  </a:lnTo>
                  <a:lnTo>
                    <a:pt x="34" y="0"/>
                  </a:lnTo>
                  <a:lnTo>
                    <a:pt x="71" y="0"/>
                  </a:lnTo>
                  <a:lnTo>
                    <a:pt x="88" y="17"/>
                  </a:lnTo>
                  <a:lnTo>
                    <a:pt x="105" y="0"/>
                  </a:lnTo>
                  <a:lnTo>
                    <a:pt x="88" y="32"/>
                  </a:lnTo>
                  <a:lnTo>
                    <a:pt x="105" y="65"/>
                  </a:lnTo>
                  <a:lnTo>
                    <a:pt x="71" y="96"/>
                  </a:lnTo>
                  <a:lnTo>
                    <a:pt x="71" y="113"/>
                  </a:lnTo>
                  <a:lnTo>
                    <a:pt x="105" y="113"/>
                  </a:lnTo>
                  <a:lnTo>
                    <a:pt x="105" y="128"/>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55" name="Freeform 239">
              <a:extLst>
                <a:ext uri="{FF2B5EF4-FFF2-40B4-BE49-F238E27FC236}">
                  <a16:creationId xmlns:a16="http://schemas.microsoft.com/office/drawing/2014/main" id="{7165E313-B399-4F6D-AD52-44D45B80CC2C}"/>
                </a:ext>
              </a:extLst>
            </p:cNvPr>
            <p:cNvSpPr>
              <a:spLocks/>
            </p:cNvSpPr>
            <p:nvPr/>
          </p:nvSpPr>
          <p:spPr bwMode="auto">
            <a:xfrm>
              <a:off x="7825295" y="9078695"/>
              <a:ext cx="312835" cy="279316"/>
            </a:xfrm>
            <a:custGeom>
              <a:avLst/>
              <a:gdLst>
                <a:gd name="T0" fmla="*/ 41183 w 449"/>
                <a:gd name="T1" fmla="*/ 0 h 399"/>
                <a:gd name="T2" fmla="*/ 41183 w 449"/>
                <a:gd name="T3" fmla="*/ 0 h 399"/>
                <a:gd name="T4" fmla="*/ 71278 w 449"/>
                <a:gd name="T5" fmla="*/ 22281 h 399"/>
                <a:gd name="T6" fmla="*/ 75238 w 449"/>
                <a:gd name="T7" fmla="*/ 25464 h 399"/>
                <a:gd name="T8" fmla="*/ 81574 w 449"/>
                <a:gd name="T9" fmla="*/ 28647 h 399"/>
                <a:gd name="T10" fmla="*/ 85534 w 449"/>
                <a:gd name="T11" fmla="*/ 31830 h 399"/>
                <a:gd name="T12" fmla="*/ 88702 w 449"/>
                <a:gd name="T13" fmla="*/ 31830 h 399"/>
                <a:gd name="T14" fmla="*/ 88702 w 449"/>
                <a:gd name="T15" fmla="*/ 47744 h 399"/>
                <a:gd name="T16" fmla="*/ 85534 w 449"/>
                <a:gd name="T17" fmla="*/ 50927 h 399"/>
                <a:gd name="T18" fmla="*/ 68110 w 449"/>
                <a:gd name="T19" fmla="*/ 54110 h 399"/>
                <a:gd name="T20" fmla="*/ 60983 w 449"/>
                <a:gd name="T21" fmla="*/ 54110 h 399"/>
                <a:gd name="T22" fmla="*/ 54647 w 449"/>
                <a:gd name="T23" fmla="*/ 60476 h 399"/>
                <a:gd name="T24" fmla="*/ 47519 w 449"/>
                <a:gd name="T25" fmla="*/ 63659 h 399"/>
                <a:gd name="T26" fmla="*/ 41183 w 449"/>
                <a:gd name="T27" fmla="*/ 73208 h 399"/>
                <a:gd name="T28" fmla="*/ 37223 w 449"/>
                <a:gd name="T29" fmla="*/ 76391 h 399"/>
                <a:gd name="T30" fmla="*/ 34055 w 449"/>
                <a:gd name="T31" fmla="*/ 79574 h 399"/>
                <a:gd name="T32" fmla="*/ 30887 w 449"/>
                <a:gd name="T33" fmla="*/ 76391 h 399"/>
                <a:gd name="T34" fmla="*/ 26927 w 449"/>
                <a:gd name="T35" fmla="*/ 79574 h 399"/>
                <a:gd name="T36" fmla="*/ 23759 w 449"/>
                <a:gd name="T37" fmla="*/ 79574 h 399"/>
                <a:gd name="T38" fmla="*/ 16632 w 449"/>
                <a:gd name="T39" fmla="*/ 66842 h 399"/>
                <a:gd name="T40" fmla="*/ 10296 w 449"/>
                <a:gd name="T41" fmla="*/ 70025 h 399"/>
                <a:gd name="T42" fmla="*/ 3168 w 449"/>
                <a:gd name="T43" fmla="*/ 70025 h 399"/>
                <a:gd name="T44" fmla="*/ 6336 w 449"/>
                <a:gd name="T45" fmla="*/ 66842 h 399"/>
                <a:gd name="T46" fmla="*/ 0 w 449"/>
                <a:gd name="T47" fmla="*/ 54110 h 399"/>
                <a:gd name="T48" fmla="*/ 6336 w 449"/>
                <a:gd name="T49" fmla="*/ 50927 h 399"/>
                <a:gd name="T50" fmla="*/ 10296 w 449"/>
                <a:gd name="T51" fmla="*/ 54110 h 399"/>
                <a:gd name="T52" fmla="*/ 13464 w 449"/>
                <a:gd name="T53" fmla="*/ 50927 h 399"/>
                <a:gd name="T54" fmla="*/ 37223 w 449"/>
                <a:gd name="T55" fmla="*/ 50927 h 399"/>
                <a:gd name="T56" fmla="*/ 30887 w 449"/>
                <a:gd name="T57" fmla="*/ 0 h 399"/>
                <a:gd name="T58" fmla="*/ 41183 w 449"/>
                <a:gd name="T59" fmla="*/ 0 h 39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49"/>
                <a:gd name="T91" fmla="*/ 0 h 399"/>
                <a:gd name="T92" fmla="*/ 449 w 449"/>
                <a:gd name="T93" fmla="*/ 399 h 39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49" h="399">
                  <a:moveTo>
                    <a:pt x="208" y="0"/>
                  </a:moveTo>
                  <a:lnTo>
                    <a:pt x="208" y="0"/>
                  </a:lnTo>
                  <a:lnTo>
                    <a:pt x="363" y="111"/>
                  </a:lnTo>
                  <a:lnTo>
                    <a:pt x="380" y="127"/>
                  </a:lnTo>
                  <a:lnTo>
                    <a:pt x="415" y="144"/>
                  </a:lnTo>
                  <a:lnTo>
                    <a:pt x="432" y="159"/>
                  </a:lnTo>
                  <a:lnTo>
                    <a:pt x="449" y="159"/>
                  </a:lnTo>
                  <a:lnTo>
                    <a:pt x="449" y="240"/>
                  </a:lnTo>
                  <a:lnTo>
                    <a:pt x="432" y="255"/>
                  </a:lnTo>
                  <a:lnTo>
                    <a:pt x="346" y="270"/>
                  </a:lnTo>
                  <a:lnTo>
                    <a:pt x="311" y="270"/>
                  </a:lnTo>
                  <a:lnTo>
                    <a:pt x="277" y="303"/>
                  </a:lnTo>
                  <a:lnTo>
                    <a:pt x="242" y="318"/>
                  </a:lnTo>
                  <a:lnTo>
                    <a:pt x="208" y="366"/>
                  </a:lnTo>
                  <a:lnTo>
                    <a:pt x="190" y="384"/>
                  </a:lnTo>
                  <a:lnTo>
                    <a:pt x="173" y="399"/>
                  </a:lnTo>
                  <a:lnTo>
                    <a:pt x="156" y="384"/>
                  </a:lnTo>
                  <a:lnTo>
                    <a:pt x="138" y="399"/>
                  </a:lnTo>
                  <a:lnTo>
                    <a:pt x="121" y="399"/>
                  </a:lnTo>
                  <a:lnTo>
                    <a:pt x="87" y="336"/>
                  </a:lnTo>
                  <a:lnTo>
                    <a:pt x="52" y="351"/>
                  </a:lnTo>
                  <a:lnTo>
                    <a:pt x="17" y="351"/>
                  </a:lnTo>
                  <a:lnTo>
                    <a:pt x="35" y="336"/>
                  </a:lnTo>
                  <a:lnTo>
                    <a:pt x="0" y="270"/>
                  </a:lnTo>
                  <a:lnTo>
                    <a:pt x="35" y="255"/>
                  </a:lnTo>
                  <a:lnTo>
                    <a:pt x="52" y="270"/>
                  </a:lnTo>
                  <a:lnTo>
                    <a:pt x="69" y="255"/>
                  </a:lnTo>
                  <a:lnTo>
                    <a:pt x="190" y="255"/>
                  </a:lnTo>
                  <a:lnTo>
                    <a:pt x="156" y="0"/>
                  </a:lnTo>
                  <a:lnTo>
                    <a:pt x="208" y="0"/>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56" name="Freeform 240">
              <a:extLst>
                <a:ext uri="{FF2B5EF4-FFF2-40B4-BE49-F238E27FC236}">
                  <a16:creationId xmlns:a16="http://schemas.microsoft.com/office/drawing/2014/main" id="{E7800720-F558-4374-AA76-C241F9917F93}"/>
                </a:ext>
              </a:extLst>
            </p:cNvPr>
            <p:cNvSpPr>
              <a:spLocks/>
            </p:cNvSpPr>
            <p:nvPr/>
          </p:nvSpPr>
          <p:spPr bwMode="auto">
            <a:xfrm>
              <a:off x="7738707" y="9035401"/>
              <a:ext cx="230436" cy="234625"/>
            </a:xfrm>
            <a:custGeom>
              <a:avLst/>
              <a:gdLst>
                <a:gd name="T0" fmla="*/ 0 w 331"/>
                <a:gd name="T1" fmla="*/ 35029 h 335"/>
                <a:gd name="T2" fmla="*/ 0 w 331"/>
                <a:gd name="T3" fmla="*/ 35029 h 335"/>
                <a:gd name="T4" fmla="*/ 3165 w 331"/>
                <a:gd name="T5" fmla="*/ 32641 h 335"/>
                <a:gd name="T6" fmla="*/ 20575 w 331"/>
                <a:gd name="T7" fmla="*/ 32641 h 335"/>
                <a:gd name="T8" fmla="*/ 20575 w 331"/>
                <a:gd name="T9" fmla="*/ 25476 h 335"/>
                <a:gd name="T10" fmla="*/ 27697 w 331"/>
                <a:gd name="T11" fmla="*/ 23087 h 335"/>
                <a:gd name="T12" fmla="*/ 27697 w 331"/>
                <a:gd name="T13" fmla="*/ 6369 h 335"/>
                <a:gd name="T14" fmla="*/ 44316 w 331"/>
                <a:gd name="T15" fmla="*/ 6369 h 335"/>
                <a:gd name="T16" fmla="*/ 44316 w 331"/>
                <a:gd name="T17" fmla="*/ 0 h 335"/>
                <a:gd name="T18" fmla="*/ 64891 w 331"/>
                <a:gd name="T19" fmla="*/ 13534 h 335"/>
                <a:gd name="T20" fmla="*/ 54603 w 331"/>
                <a:gd name="T21" fmla="*/ 13534 h 335"/>
                <a:gd name="T22" fmla="*/ 61726 w 331"/>
                <a:gd name="T23" fmla="*/ 63690 h 335"/>
                <a:gd name="T24" fmla="*/ 37985 w 331"/>
                <a:gd name="T25" fmla="*/ 63690 h 335"/>
                <a:gd name="T26" fmla="*/ 34028 w 331"/>
                <a:gd name="T27" fmla="*/ 66874 h 335"/>
                <a:gd name="T28" fmla="*/ 30863 w 331"/>
                <a:gd name="T29" fmla="*/ 63690 h 335"/>
                <a:gd name="T30" fmla="*/ 23741 w 331"/>
                <a:gd name="T31" fmla="*/ 66874 h 335"/>
                <a:gd name="T32" fmla="*/ 20575 w 331"/>
                <a:gd name="T33" fmla="*/ 61301 h 335"/>
                <a:gd name="T34" fmla="*/ 10288 w 331"/>
                <a:gd name="T35" fmla="*/ 57321 h 335"/>
                <a:gd name="T36" fmla="*/ 3165 w 331"/>
                <a:gd name="T37" fmla="*/ 57321 h 335"/>
                <a:gd name="T38" fmla="*/ 0 w 331"/>
                <a:gd name="T39" fmla="*/ 61301 h 335"/>
                <a:gd name="T40" fmla="*/ 3165 w 331"/>
                <a:gd name="T41" fmla="*/ 47767 h 335"/>
                <a:gd name="T42" fmla="*/ 0 w 331"/>
                <a:gd name="T43" fmla="*/ 44583 h 335"/>
                <a:gd name="T44" fmla="*/ 3165 w 331"/>
                <a:gd name="T45" fmla="*/ 38214 h 335"/>
                <a:gd name="T46" fmla="*/ 0 w 331"/>
                <a:gd name="T47" fmla="*/ 35029 h 3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1"/>
                <a:gd name="T73" fmla="*/ 0 h 335"/>
                <a:gd name="T74" fmla="*/ 331 w 331"/>
                <a:gd name="T75" fmla="*/ 335 h 3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1" h="335">
                  <a:moveTo>
                    <a:pt x="0" y="176"/>
                  </a:moveTo>
                  <a:lnTo>
                    <a:pt x="0" y="176"/>
                  </a:lnTo>
                  <a:lnTo>
                    <a:pt x="18" y="161"/>
                  </a:lnTo>
                  <a:lnTo>
                    <a:pt x="106" y="161"/>
                  </a:lnTo>
                  <a:lnTo>
                    <a:pt x="106" y="128"/>
                  </a:lnTo>
                  <a:lnTo>
                    <a:pt x="140" y="113"/>
                  </a:lnTo>
                  <a:lnTo>
                    <a:pt x="140" y="32"/>
                  </a:lnTo>
                  <a:lnTo>
                    <a:pt x="227" y="32"/>
                  </a:lnTo>
                  <a:lnTo>
                    <a:pt x="227" y="0"/>
                  </a:lnTo>
                  <a:lnTo>
                    <a:pt x="331" y="65"/>
                  </a:lnTo>
                  <a:lnTo>
                    <a:pt x="279" y="65"/>
                  </a:lnTo>
                  <a:lnTo>
                    <a:pt x="313" y="320"/>
                  </a:lnTo>
                  <a:lnTo>
                    <a:pt x="192" y="320"/>
                  </a:lnTo>
                  <a:lnTo>
                    <a:pt x="175" y="335"/>
                  </a:lnTo>
                  <a:lnTo>
                    <a:pt x="158" y="320"/>
                  </a:lnTo>
                  <a:lnTo>
                    <a:pt x="123" y="335"/>
                  </a:lnTo>
                  <a:lnTo>
                    <a:pt x="106" y="305"/>
                  </a:lnTo>
                  <a:lnTo>
                    <a:pt x="52" y="288"/>
                  </a:lnTo>
                  <a:lnTo>
                    <a:pt x="18" y="288"/>
                  </a:lnTo>
                  <a:lnTo>
                    <a:pt x="0" y="305"/>
                  </a:lnTo>
                  <a:lnTo>
                    <a:pt x="18" y="240"/>
                  </a:lnTo>
                  <a:lnTo>
                    <a:pt x="0" y="224"/>
                  </a:lnTo>
                  <a:lnTo>
                    <a:pt x="18" y="192"/>
                  </a:lnTo>
                  <a:lnTo>
                    <a:pt x="0" y="176"/>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57" name="Freeform 241">
              <a:extLst>
                <a:ext uri="{FF2B5EF4-FFF2-40B4-BE49-F238E27FC236}">
                  <a16:creationId xmlns:a16="http://schemas.microsoft.com/office/drawing/2014/main" id="{3C2A2553-1F6C-4D24-BA90-B9B3575E800E}"/>
                </a:ext>
              </a:extLst>
            </p:cNvPr>
            <p:cNvSpPr>
              <a:spLocks/>
            </p:cNvSpPr>
            <p:nvPr/>
          </p:nvSpPr>
          <p:spPr bwMode="auto">
            <a:xfrm>
              <a:off x="7738707" y="9024228"/>
              <a:ext cx="157815" cy="134071"/>
            </a:xfrm>
            <a:custGeom>
              <a:avLst/>
              <a:gdLst>
                <a:gd name="T0" fmla="*/ 0 w 227"/>
                <a:gd name="T1" fmla="*/ 38100 h 192"/>
                <a:gd name="T2" fmla="*/ 0 w 227"/>
                <a:gd name="T3" fmla="*/ 38100 h 192"/>
                <a:gd name="T4" fmla="*/ 3161 w 227"/>
                <a:gd name="T5" fmla="*/ 35719 h 192"/>
                <a:gd name="T6" fmla="*/ 20547 w 227"/>
                <a:gd name="T7" fmla="*/ 35719 h 192"/>
                <a:gd name="T8" fmla="*/ 20547 w 227"/>
                <a:gd name="T9" fmla="*/ 28575 h 192"/>
                <a:gd name="T10" fmla="*/ 27659 w 227"/>
                <a:gd name="T11" fmla="*/ 26194 h 192"/>
                <a:gd name="T12" fmla="*/ 27659 w 227"/>
                <a:gd name="T13" fmla="*/ 9525 h 192"/>
                <a:gd name="T14" fmla="*/ 44254 w 227"/>
                <a:gd name="T15" fmla="*/ 9525 h 192"/>
                <a:gd name="T16" fmla="*/ 44254 w 227"/>
                <a:gd name="T17" fmla="*/ 3175 h 192"/>
                <a:gd name="T18" fmla="*/ 20547 w 227"/>
                <a:gd name="T19" fmla="*/ 0 h 192"/>
                <a:gd name="T20" fmla="*/ 17386 w 227"/>
                <a:gd name="T21" fmla="*/ 7144 h 192"/>
                <a:gd name="T22" fmla="*/ 13434 w 227"/>
                <a:gd name="T23" fmla="*/ 9525 h 192"/>
                <a:gd name="T24" fmla="*/ 10273 w 227"/>
                <a:gd name="T25" fmla="*/ 19050 h 192"/>
                <a:gd name="T26" fmla="*/ 0 w 227"/>
                <a:gd name="T27" fmla="*/ 31750 h 192"/>
                <a:gd name="T28" fmla="*/ 0 w 227"/>
                <a:gd name="T29" fmla="*/ 38100 h 1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7"/>
                <a:gd name="T46" fmla="*/ 0 h 192"/>
                <a:gd name="T47" fmla="*/ 227 w 227"/>
                <a:gd name="T48" fmla="*/ 192 h 19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7" h="192">
                  <a:moveTo>
                    <a:pt x="0" y="192"/>
                  </a:moveTo>
                  <a:lnTo>
                    <a:pt x="0" y="192"/>
                  </a:lnTo>
                  <a:lnTo>
                    <a:pt x="18" y="177"/>
                  </a:lnTo>
                  <a:lnTo>
                    <a:pt x="106" y="177"/>
                  </a:lnTo>
                  <a:lnTo>
                    <a:pt x="106" y="144"/>
                  </a:lnTo>
                  <a:lnTo>
                    <a:pt x="140" y="129"/>
                  </a:lnTo>
                  <a:lnTo>
                    <a:pt x="140" y="48"/>
                  </a:lnTo>
                  <a:lnTo>
                    <a:pt x="227" y="48"/>
                  </a:lnTo>
                  <a:lnTo>
                    <a:pt x="227" y="16"/>
                  </a:lnTo>
                  <a:lnTo>
                    <a:pt x="106" y="0"/>
                  </a:lnTo>
                  <a:lnTo>
                    <a:pt x="89" y="33"/>
                  </a:lnTo>
                  <a:lnTo>
                    <a:pt x="69" y="48"/>
                  </a:lnTo>
                  <a:lnTo>
                    <a:pt x="52" y="96"/>
                  </a:lnTo>
                  <a:lnTo>
                    <a:pt x="0" y="160"/>
                  </a:lnTo>
                  <a:lnTo>
                    <a:pt x="0" y="192"/>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58" name="Freeform 242">
              <a:extLst>
                <a:ext uri="{FF2B5EF4-FFF2-40B4-BE49-F238E27FC236}">
                  <a16:creationId xmlns:a16="http://schemas.microsoft.com/office/drawing/2014/main" id="{43B603BD-E5F4-42B2-B0B5-128604A73A7B}"/>
                </a:ext>
              </a:extLst>
            </p:cNvPr>
            <p:cNvSpPr>
              <a:spLocks/>
            </p:cNvSpPr>
            <p:nvPr/>
          </p:nvSpPr>
          <p:spPr bwMode="auto">
            <a:xfrm>
              <a:off x="7737311" y="9290975"/>
              <a:ext cx="60055" cy="11173"/>
            </a:xfrm>
            <a:custGeom>
              <a:avLst/>
              <a:gdLst>
                <a:gd name="T0" fmla="*/ 0 w 87"/>
                <a:gd name="T1" fmla="*/ 3387 h 15"/>
                <a:gd name="T2" fmla="*/ 0 w 87"/>
                <a:gd name="T3" fmla="*/ 3387 h 15"/>
                <a:gd name="T4" fmla="*/ 3139 w 87"/>
                <a:gd name="T5" fmla="*/ 3387 h 15"/>
                <a:gd name="T6" fmla="*/ 10200 w 87"/>
                <a:gd name="T7" fmla="*/ 0 h 15"/>
                <a:gd name="T8" fmla="*/ 13339 w 87"/>
                <a:gd name="T9" fmla="*/ 3387 h 15"/>
                <a:gd name="T10" fmla="*/ 16477 w 87"/>
                <a:gd name="T11" fmla="*/ 0 h 15"/>
                <a:gd name="T12" fmla="*/ 10200 w 87"/>
                <a:gd name="T13" fmla="*/ 0 h 15"/>
                <a:gd name="T14" fmla="*/ 0 w 87"/>
                <a:gd name="T15" fmla="*/ 0 h 15"/>
                <a:gd name="T16" fmla="*/ 0 w 87"/>
                <a:gd name="T17" fmla="*/ 3387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5"/>
                <a:gd name="T29" fmla="*/ 87 w 87"/>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5">
                  <a:moveTo>
                    <a:pt x="0" y="15"/>
                  </a:moveTo>
                  <a:lnTo>
                    <a:pt x="0" y="15"/>
                  </a:lnTo>
                  <a:lnTo>
                    <a:pt x="18" y="15"/>
                  </a:lnTo>
                  <a:lnTo>
                    <a:pt x="52" y="0"/>
                  </a:lnTo>
                  <a:lnTo>
                    <a:pt x="69" y="15"/>
                  </a:lnTo>
                  <a:lnTo>
                    <a:pt x="87" y="0"/>
                  </a:lnTo>
                  <a:lnTo>
                    <a:pt x="52" y="0"/>
                  </a:lnTo>
                  <a:lnTo>
                    <a:pt x="0" y="0"/>
                  </a:lnTo>
                  <a:lnTo>
                    <a:pt x="0" y="15"/>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59" name="Freeform 243">
              <a:extLst>
                <a:ext uri="{FF2B5EF4-FFF2-40B4-BE49-F238E27FC236}">
                  <a16:creationId xmlns:a16="http://schemas.microsoft.com/office/drawing/2014/main" id="{00192F61-D098-41EE-9BF7-8F65ACE29825}"/>
                </a:ext>
              </a:extLst>
            </p:cNvPr>
            <p:cNvSpPr>
              <a:spLocks/>
            </p:cNvSpPr>
            <p:nvPr/>
          </p:nvSpPr>
          <p:spPr bwMode="auto">
            <a:xfrm>
              <a:off x="7737311" y="9313320"/>
              <a:ext cx="60055" cy="33519"/>
            </a:xfrm>
            <a:custGeom>
              <a:avLst/>
              <a:gdLst>
                <a:gd name="T0" fmla="*/ 10200 w 87"/>
                <a:gd name="T1" fmla="*/ 9525 h 48"/>
                <a:gd name="T2" fmla="*/ 10200 w 87"/>
                <a:gd name="T3" fmla="*/ 9525 h 48"/>
                <a:gd name="T4" fmla="*/ 16477 w 87"/>
                <a:gd name="T5" fmla="*/ 2381 h 48"/>
                <a:gd name="T6" fmla="*/ 16477 w 87"/>
                <a:gd name="T7" fmla="*/ 0 h 48"/>
                <a:gd name="T8" fmla="*/ 0 w 87"/>
                <a:gd name="T9" fmla="*/ 0 h 48"/>
                <a:gd name="T10" fmla="*/ 6277 w 87"/>
                <a:gd name="T11" fmla="*/ 2381 h 48"/>
                <a:gd name="T12" fmla="*/ 6277 w 87"/>
                <a:gd name="T13" fmla="*/ 5556 h 48"/>
                <a:gd name="T14" fmla="*/ 10200 w 87"/>
                <a:gd name="T15" fmla="*/ 9525 h 48"/>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48"/>
                <a:gd name="T26" fmla="*/ 87 w 87"/>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48">
                  <a:moveTo>
                    <a:pt x="52" y="48"/>
                  </a:moveTo>
                  <a:lnTo>
                    <a:pt x="52" y="48"/>
                  </a:lnTo>
                  <a:lnTo>
                    <a:pt x="87" y="15"/>
                  </a:lnTo>
                  <a:lnTo>
                    <a:pt x="87" y="0"/>
                  </a:lnTo>
                  <a:lnTo>
                    <a:pt x="0" y="0"/>
                  </a:lnTo>
                  <a:lnTo>
                    <a:pt x="35" y="15"/>
                  </a:lnTo>
                  <a:lnTo>
                    <a:pt x="35" y="30"/>
                  </a:lnTo>
                  <a:lnTo>
                    <a:pt x="52" y="4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60" name="Freeform 244">
              <a:extLst>
                <a:ext uri="{FF2B5EF4-FFF2-40B4-BE49-F238E27FC236}">
                  <a16:creationId xmlns:a16="http://schemas.microsoft.com/office/drawing/2014/main" id="{BF47ED68-CFD1-4A61-B580-C2645FF3504C}"/>
                </a:ext>
              </a:extLst>
            </p:cNvPr>
            <p:cNvSpPr>
              <a:spLocks/>
            </p:cNvSpPr>
            <p:nvPr/>
          </p:nvSpPr>
          <p:spPr bwMode="auto">
            <a:xfrm>
              <a:off x="7809932" y="9358009"/>
              <a:ext cx="50277" cy="55864"/>
            </a:xfrm>
            <a:custGeom>
              <a:avLst/>
              <a:gdLst>
                <a:gd name="T0" fmla="*/ 0 w 71"/>
                <a:gd name="T1" fmla="*/ 2352 h 81"/>
                <a:gd name="T2" fmla="*/ 0 w 71"/>
                <a:gd name="T3" fmla="*/ 2352 h 81"/>
                <a:gd name="T4" fmla="*/ 4025 w 71"/>
                <a:gd name="T5" fmla="*/ 0 h 81"/>
                <a:gd name="T6" fmla="*/ 7244 w 71"/>
                <a:gd name="T7" fmla="*/ 0 h 81"/>
                <a:gd name="T8" fmla="*/ 14489 w 71"/>
                <a:gd name="T9" fmla="*/ 6272 h 81"/>
                <a:gd name="T10" fmla="*/ 14489 w 71"/>
                <a:gd name="T11" fmla="*/ 9407 h 81"/>
                <a:gd name="T12" fmla="*/ 7244 w 71"/>
                <a:gd name="T13" fmla="*/ 15679 h 81"/>
                <a:gd name="T14" fmla="*/ 4025 w 71"/>
                <a:gd name="T15" fmla="*/ 11759 h 81"/>
                <a:gd name="T16" fmla="*/ 0 w 71"/>
                <a:gd name="T17" fmla="*/ 11759 h 81"/>
                <a:gd name="T18" fmla="*/ 0 w 71"/>
                <a:gd name="T19" fmla="*/ 2352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81"/>
                <a:gd name="T32" fmla="*/ 71 w 71"/>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81">
                  <a:moveTo>
                    <a:pt x="0" y="15"/>
                  </a:moveTo>
                  <a:lnTo>
                    <a:pt x="0" y="15"/>
                  </a:lnTo>
                  <a:lnTo>
                    <a:pt x="19" y="0"/>
                  </a:lnTo>
                  <a:lnTo>
                    <a:pt x="36" y="0"/>
                  </a:lnTo>
                  <a:lnTo>
                    <a:pt x="71" y="33"/>
                  </a:lnTo>
                  <a:lnTo>
                    <a:pt x="71" y="48"/>
                  </a:lnTo>
                  <a:lnTo>
                    <a:pt x="36" y="81"/>
                  </a:lnTo>
                  <a:lnTo>
                    <a:pt x="19" y="63"/>
                  </a:lnTo>
                  <a:lnTo>
                    <a:pt x="0" y="63"/>
                  </a:lnTo>
                  <a:lnTo>
                    <a:pt x="0" y="15"/>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61" name="Freeform 245">
              <a:extLst>
                <a:ext uri="{FF2B5EF4-FFF2-40B4-BE49-F238E27FC236}">
                  <a16:creationId xmlns:a16="http://schemas.microsoft.com/office/drawing/2014/main" id="{D3EFDFB2-9DDD-4183-A047-777719F71220}"/>
                </a:ext>
              </a:extLst>
            </p:cNvPr>
            <p:cNvSpPr>
              <a:spLocks/>
            </p:cNvSpPr>
            <p:nvPr/>
          </p:nvSpPr>
          <p:spPr bwMode="auto">
            <a:xfrm>
              <a:off x="7833675" y="9380355"/>
              <a:ext cx="86588" cy="78208"/>
            </a:xfrm>
            <a:custGeom>
              <a:avLst/>
              <a:gdLst>
                <a:gd name="T0" fmla="*/ 25816 w 122"/>
                <a:gd name="T1" fmla="*/ 22425 h 111"/>
                <a:gd name="T2" fmla="*/ 25816 w 122"/>
                <a:gd name="T3" fmla="*/ 22425 h 111"/>
                <a:gd name="T4" fmla="*/ 25816 w 122"/>
                <a:gd name="T5" fmla="*/ 16018 h 111"/>
                <a:gd name="T6" fmla="*/ 17749 w 122"/>
                <a:gd name="T7" fmla="*/ 12814 h 111"/>
                <a:gd name="T8" fmla="*/ 17749 w 122"/>
                <a:gd name="T9" fmla="*/ 6407 h 111"/>
                <a:gd name="T10" fmla="*/ 14522 w 122"/>
                <a:gd name="T11" fmla="*/ 6407 h 111"/>
                <a:gd name="T12" fmla="*/ 10488 w 122"/>
                <a:gd name="T13" fmla="*/ 0 h 111"/>
                <a:gd name="T14" fmla="*/ 7261 w 122"/>
                <a:gd name="T15" fmla="*/ 3204 h 111"/>
                <a:gd name="T16" fmla="*/ 0 w 122"/>
                <a:gd name="T17" fmla="*/ 9611 h 111"/>
                <a:gd name="T18" fmla="*/ 17749 w 122"/>
                <a:gd name="T19" fmla="*/ 22425 h 111"/>
                <a:gd name="T20" fmla="*/ 25816 w 122"/>
                <a:gd name="T21" fmla="*/ 22425 h 1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
                <a:gd name="T34" fmla="*/ 0 h 111"/>
                <a:gd name="T35" fmla="*/ 122 w 122"/>
                <a:gd name="T36" fmla="*/ 111 h 1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 h="111">
                  <a:moveTo>
                    <a:pt x="122" y="111"/>
                  </a:moveTo>
                  <a:lnTo>
                    <a:pt x="122" y="111"/>
                  </a:lnTo>
                  <a:lnTo>
                    <a:pt x="122" y="78"/>
                  </a:lnTo>
                  <a:lnTo>
                    <a:pt x="86" y="63"/>
                  </a:lnTo>
                  <a:lnTo>
                    <a:pt x="86" y="30"/>
                  </a:lnTo>
                  <a:lnTo>
                    <a:pt x="69" y="30"/>
                  </a:lnTo>
                  <a:lnTo>
                    <a:pt x="51" y="0"/>
                  </a:lnTo>
                  <a:lnTo>
                    <a:pt x="34" y="15"/>
                  </a:lnTo>
                  <a:lnTo>
                    <a:pt x="0" y="48"/>
                  </a:lnTo>
                  <a:lnTo>
                    <a:pt x="86" y="111"/>
                  </a:lnTo>
                  <a:lnTo>
                    <a:pt x="122" y="111"/>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62" name="Freeform 246">
              <a:extLst>
                <a:ext uri="{FF2B5EF4-FFF2-40B4-BE49-F238E27FC236}">
                  <a16:creationId xmlns:a16="http://schemas.microsoft.com/office/drawing/2014/main" id="{6E1D6344-73FB-4446-99E5-13E2D0A8B7F0}"/>
                </a:ext>
              </a:extLst>
            </p:cNvPr>
            <p:cNvSpPr>
              <a:spLocks/>
            </p:cNvSpPr>
            <p:nvPr/>
          </p:nvSpPr>
          <p:spPr bwMode="auto">
            <a:xfrm>
              <a:off x="7895124" y="9346836"/>
              <a:ext cx="121503" cy="111727"/>
            </a:xfrm>
            <a:custGeom>
              <a:avLst/>
              <a:gdLst>
                <a:gd name="T0" fmla="*/ 31135 w 173"/>
                <a:gd name="T1" fmla="*/ 28755 h 159"/>
                <a:gd name="T2" fmla="*/ 31135 w 173"/>
                <a:gd name="T3" fmla="*/ 28755 h 159"/>
                <a:gd name="T4" fmla="*/ 31135 w 173"/>
                <a:gd name="T5" fmla="*/ 19170 h 159"/>
                <a:gd name="T6" fmla="*/ 35127 w 173"/>
                <a:gd name="T7" fmla="*/ 12780 h 159"/>
                <a:gd name="T8" fmla="*/ 31135 w 173"/>
                <a:gd name="T9" fmla="*/ 6390 h 159"/>
                <a:gd name="T10" fmla="*/ 27942 w 173"/>
                <a:gd name="T11" fmla="*/ 3195 h 159"/>
                <a:gd name="T12" fmla="*/ 20757 w 173"/>
                <a:gd name="T13" fmla="*/ 3195 h 159"/>
                <a:gd name="T14" fmla="*/ 17564 w 173"/>
                <a:gd name="T15" fmla="*/ 0 h 159"/>
                <a:gd name="T16" fmla="*/ 14370 w 173"/>
                <a:gd name="T17" fmla="*/ 3195 h 159"/>
                <a:gd name="T18" fmla="*/ 10378 w 173"/>
                <a:gd name="T19" fmla="*/ 0 h 159"/>
                <a:gd name="T20" fmla="*/ 7185 w 173"/>
                <a:gd name="T21" fmla="*/ 3195 h 159"/>
                <a:gd name="T22" fmla="*/ 3992 w 173"/>
                <a:gd name="T23" fmla="*/ 3195 h 159"/>
                <a:gd name="T24" fmla="*/ 3992 w 173"/>
                <a:gd name="T25" fmla="*/ 6390 h 159"/>
                <a:gd name="T26" fmla="*/ 3992 w 173"/>
                <a:gd name="T27" fmla="*/ 9585 h 159"/>
                <a:gd name="T28" fmla="*/ 3992 w 173"/>
                <a:gd name="T29" fmla="*/ 12780 h 159"/>
                <a:gd name="T30" fmla="*/ 3992 w 173"/>
                <a:gd name="T31" fmla="*/ 15975 h 159"/>
                <a:gd name="T32" fmla="*/ 0 w 173"/>
                <a:gd name="T33" fmla="*/ 15975 h 159"/>
                <a:gd name="T34" fmla="*/ 0 w 173"/>
                <a:gd name="T35" fmla="*/ 22365 h 159"/>
                <a:gd name="T36" fmla="*/ 7185 w 173"/>
                <a:gd name="T37" fmla="*/ 25560 h 159"/>
                <a:gd name="T38" fmla="*/ 7185 w 173"/>
                <a:gd name="T39" fmla="*/ 31950 h 159"/>
                <a:gd name="T40" fmla="*/ 14370 w 173"/>
                <a:gd name="T41" fmla="*/ 28755 h 159"/>
                <a:gd name="T42" fmla="*/ 24749 w 173"/>
                <a:gd name="T43" fmla="*/ 28755 h 159"/>
                <a:gd name="T44" fmla="*/ 31135 w 173"/>
                <a:gd name="T45" fmla="*/ 28755 h 1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3"/>
                <a:gd name="T70" fmla="*/ 0 h 159"/>
                <a:gd name="T71" fmla="*/ 173 w 173"/>
                <a:gd name="T72" fmla="*/ 159 h 1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3" h="159">
                  <a:moveTo>
                    <a:pt x="155" y="144"/>
                  </a:moveTo>
                  <a:lnTo>
                    <a:pt x="155" y="144"/>
                  </a:lnTo>
                  <a:lnTo>
                    <a:pt x="155" y="96"/>
                  </a:lnTo>
                  <a:lnTo>
                    <a:pt x="173" y="63"/>
                  </a:lnTo>
                  <a:lnTo>
                    <a:pt x="155" y="30"/>
                  </a:lnTo>
                  <a:lnTo>
                    <a:pt x="138" y="15"/>
                  </a:lnTo>
                  <a:lnTo>
                    <a:pt x="104" y="15"/>
                  </a:lnTo>
                  <a:lnTo>
                    <a:pt x="86" y="0"/>
                  </a:lnTo>
                  <a:lnTo>
                    <a:pt x="69" y="15"/>
                  </a:lnTo>
                  <a:lnTo>
                    <a:pt x="52" y="0"/>
                  </a:lnTo>
                  <a:lnTo>
                    <a:pt x="34" y="15"/>
                  </a:lnTo>
                  <a:lnTo>
                    <a:pt x="17" y="15"/>
                  </a:lnTo>
                  <a:lnTo>
                    <a:pt x="17" y="30"/>
                  </a:lnTo>
                  <a:lnTo>
                    <a:pt x="17" y="48"/>
                  </a:lnTo>
                  <a:lnTo>
                    <a:pt x="17" y="63"/>
                  </a:lnTo>
                  <a:lnTo>
                    <a:pt x="17" y="78"/>
                  </a:lnTo>
                  <a:lnTo>
                    <a:pt x="0" y="78"/>
                  </a:lnTo>
                  <a:lnTo>
                    <a:pt x="0" y="111"/>
                  </a:lnTo>
                  <a:lnTo>
                    <a:pt x="34" y="126"/>
                  </a:lnTo>
                  <a:lnTo>
                    <a:pt x="34" y="159"/>
                  </a:lnTo>
                  <a:lnTo>
                    <a:pt x="69" y="144"/>
                  </a:lnTo>
                  <a:lnTo>
                    <a:pt x="121" y="144"/>
                  </a:lnTo>
                  <a:lnTo>
                    <a:pt x="155" y="144"/>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63" name="Freeform 247">
              <a:extLst>
                <a:ext uri="{FF2B5EF4-FFF2-40B4-BE49-F238E27FC236}">
                  <a16:creationId xmlns:a16="http://schemas.microsoft.com/office/drawing/2014/main" id="{874FC63E-5554-4B34-82A5-1D49B68F40FB}"/>
                </a:ext>
              </a:extLst>
            </p:cNvPr>
            <p:cNvSpPr>
              <a:spLocks/>
            </p:cNvSpPr>
            <p:nvPr/>
          </p:nvSpPr>
          <p:spPr bwMode="auto">
            <a:xfrm>
              <a:off x="7956573" y="9268628"/>
              <a:ext cx="143847" cy="100555"/>
            </a:xfrm>
            <a:custGeom>
              <a:avLst/>
              <a:gdLst>
                <a:gd name="T0" fmla="*/ 0 w 208"/>
                <a:gd name="T1" fmla="*/ 22225 h 144"/>
                <a:gd name="T2" fmla="*/ 0 w 208"/>
                <a:gd name="T3" fmla="*/ 22225 h 144"/>
                <a:gd name="T4" fmla="*/ 3144 w 208"/>
                <a:gd name="T5" fmla="*/ 19050 h 144"/>
                <a:gd name="T6" fmla="*/ 10220 w 208"/>
                <a:gd name="T7" fmla="*/ 9525 h 144"/>
                <a:gd name="T8" fmla="*/ 16509 w 208"/>
                <a:gd name="T9" fmla="*/ 7144 h 144"/>
                <a:gd name="T10" fmla="*/ 23584 w 208"/>
                <a:gd name="T11" fmla="*/ 0 h 144"/>
                <a:gd name="T12" fmla="*/ 29873 w 208"/>
                <a:gd name="T13" fmla="*/ 0 h 144"/>
                <a:gd name="T14" fmla="*/ 29873 w 208"/>
                <a:gd name="T15" fmla="*/ 7144 h 144"/>
                <a:gd name="T16" fmla="*/ 36948 w 208"/>
                <a:gd name="T17" fmla="*/ 13494 h 144"/>
                <a:gd name="T18" fmla="*/ 40092 w 208"/>
                <a:gd name="T19" fmla="*/ 13494 h 144"/>
                <a:gd name="T20" fmla="*/ 40092 w 208"/>
                <a:gd name="T21" fmla="*/ 15875 h 144"/>
                <a:gd name="T22" fmla="*/ 33803 w 208"/>
                <a:gd name="T23" fmla="*/ 19050 h 144"/>
                <a:gd name="T24" fmla="*/ 26728 w 208"/>
                <a:gd name="T25" fmla="*/ 19050 h 144"/>
                <a:gd name="T26" fmla="*/ 13364 w 208"/>
                <a:gd name="T27" fmla="*/ 19050 h 144"/>
                <a:gd name="T28" fmla="*/ 13364 w 208"/>
                <a:gd name="T29" fmla="*/ 22225 h 144"/>
                <a:gd name="T30" fmla="*/ 13364 w 208"/>
                <a:gd name="T31" fmla="*/ 28575 h 144"/>
                <a:gd name="T32" fmla="*/ 10220 w 208"/>
                <a:gd name="T33" fmla="*/ 26194 h 144"/>
                <a:gd name="T34" fmla="*/ 3144 w 208"/>
                <a:gd name="T35" fmla="*/ 26194 h 144"/>
                <a:gd name="T36" fmla="*/ 0 w 208"/>
                <a:gd name="T37" fmla="*/ 22225 h 1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8"/>
                <a:gd name="T58" fmla="*/ 0 h 144"/>
                <a:gd name="T59" fmla="*/ 208 w 208"/>
                <a:gd name="T60" fmla="*/ 144 h 1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8" h="144">
                  <a:moveTo>
                    <a:pt x="0" y="114"/>
                  </a:moveTo>
                  <a:lnTo>
                    <a:pt x="0" y="114"/>
                  </a:lnTo>
                  <a:lnTo>
                    <a:pt x="18" y="96"/>
                  </a:lnTo>
                  <a:lnTo>
                    <a:pt x="52" y="48"/>
                  </a:lnTo>
                  <a:lnTo>
                    <a:pt x="87" y="33"/>
                  </a:lnTo>
                  <a:lnTo>
                    <a:pt x="121" y="0"/>
                  </a:lnTo>
                  <a:lnTo>
                    <a:pt x="156" y="0"/>
                  </a:lnTo>
                  <a:lnTo>
                    <a:pt x="156" y="33"/>
                  </a:lnTo>
                  <a:lnTo>
                    <a:pt x="190" y="66"/>
                  </a:lnTo>
                  <a:lnTo>
                    <a:pt x="208" y="66"/>
                  </a:lnTo>
                  <a:lnTo>
                    <a:pt x="208" y="81"/>
                  </a:lnTo>
                  <a:lnTo>
                    <a:pt x="173" y="96"/>
                  </a:lnTo>
                  <a:lnTo>
                    <a:pt x="138" y="96"/>
                  </a:lnTo>
                  <a:lnTo>
                    <a:pt x="69" y="96"/>
                  </a:lnTo>
                  <a:lnTo>
                    <a:pt x="69" y="114"/>
                  </a:lnTo>
                  <a:lnTo>
                    <a:pt x="69" y="144"/>
                  </a:lnTo>
                  <a:lnTo>
                    <a:pt x="52" y="129"/>
                  </a:lnTo>
                  <a:lnTo>
                    <a:pt x="18" y="129"/>
                  </a:lnTo>
                  <a:lnTo>
                    <a:pt x="0" y="114"/>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64" name="Freeform 248">
              <a:extLst>
                <a:ext uri="{FF2B5EF4-FFF2-40B4-BE49-F238E27FC236}">
                  <a16:creationId xmlns:a16="http://schemas.microsoft.com/office/drawing/2014/main" id="{3C851417-7C65-4E7C-A988-1A6CFB99D28C}"/>
                </a:ext>
              </a:extLst>
            </p:cNvPr>
            <p:cNvSpPr>
              <a:spLocks/>
            </p:cNvSpPr>
            <p:nvPr/>
          </p:nvSpPr>
          <p:spPr bwMode="auto">
            <a:xfrm>
              <a:off x="8052937" y="9335664"/>
              <a:ext cx="36311" cy="89381"/>
            </a:xfrm>
            <a:custGeom>
              <a:avLst/>
              <a:gdLst>
                <a:gd name="T0" fmla="*/ 7144 w 52"/>
                <a:gd name="T1" fmla="*/ 0 h 129"/>
                <a:gd name="T2" fmla="*/ 7144 w 52"/>
                <a:gd name="T3" fmla="*/ 0 h 129"/>
                <a:gd name="T4" fmla="*/ 0 w 52"/>
                <a:gd name="T5" fmla="*/ 0 h 129"/>
                <a:gd name="T6" fmla="*/ 3969 w 52"/>
                <a:gd name="T7" fmla="*/ 12602 h 129"/>
                <a:gd name="T8" fmla="*/ 7144 w 52"/>
                <a:gd name="T9" fmla="*/ 22053 h 129"/>
                <a:gd name="T10" fmla="*/ 7144 w 52"/>
                <a:gd name="T11" fmla="*/ 25203 h 129"/>
                <a:gd name="T12" fmla="*/ 10319 w 52"/>
                <a:gd name="T13" fmla="*/ 25203 h 129"/>
                <a:gd name="T14" fmla="*/ 10319 w 52"/>
                <a:gd name="T15" fmla="*/ 12602 h 129"/>
                <a:gd name="T16" fmla="*/ 10319 w 52"/>
                <a:gd name="T17" fmla="*/ 6301 h 129"/>
                <a:gd name="T18" fmla="*/ 7144 w 52"/>
                <a:gd name="T19" fmla="*/ 3150 h 129"/>
                <a:gd name="T20" fmla="*/ 7144 w 52"/>
                <a:gd name="T21" fmla="*/ 0 h 1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129"/>
                <a:gd name="T35" fmla="*/ 52 w 52"/>
                <a:gd name="T36" fmla="*/ 129 h 1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129">
                  <a:moveTo>
                    <a:pt x="35" y="0"/>
                  </a:moveTo>
                  <a:lnTo>
                    <a:pt x="35" y="0"/>
                  </a:lnTo>
                  <a:lnTo>
                    <a:pt x="0" y="0"/>
                  </a:lnTo>
                  <a:lnTo>
                    <a:pt x="18" y="66"/>
                  </a:lnTo>
                  <a:lnTo>
                    <a:pt x="35" y="114"/>
                  </a:lnTo>
                  <a:lnTo>
                    <a:pt x="35" y="129"/>
                  </a:lnTo>
                  <a:lnTo>
                    <a:pt x="52" y="129"/>
                  </a:lnTo>
                  <a:lnTo>
                    <a:pt x="52" y="66"/>
                  </a:lnTo>
                  <a:lnTo>
                    <a:pt x="52" y="33"/>
                  </a:lnTo>
                  <a:lnTo>
                    <a:pt x="35" y="18"/>
                  </a:lnTo>
                  <a:lnTo>
                    <a:pt x="35" y="0"/>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65" name="Freeform 249">
              <a:extLst>
                <a:ext uri="{FF2B5EF4-FFF2-40B4-BE49-F238E27FC236}">
                  <a16:creationId xmlns:a16="http://schemas.microsoft.com/office/drawing/2014/main" id="{A7B7087A-7B93-4B97-A998-F492B666E284}"/>
                </a:ext>
              </a:extLst>
            </p:cNvPr>
            <p:cNvSpPr>
              <a:spLocks/>
            </p:cNvSpPr>
            <p:nvPr/>
          </p:nvSpPr>
          <p:spPr bwMode="auto">
            <a:xfrm>
              <a:off x="8065505" y="9112211"/>
              <a:ext cx="304455" cy="212280"/>
            </a:xfrm>
            <a:custGeom>
              <a:avLst/>
              <a:gdLst>
                <a:gd name="T0" fmla="*/ 73025 w 436"/>
                <a:gd name="T1" fmla="*/ 50968 h 303"/>
                <a:gd name="T2" fmla="*/ 73025 w 436"/>
                <a:gd name="T3" fmla="*/ 50968 h 303"/>
                <a:gd name="T4" fmla="*/ 73025 w 436"/>
                <a:gd name="T5" fmla="*/ 47782 h 303"/>
                <a:gd name="T6" fmla="*/ 83344 w 436"/>
                <a:gd name="T7" fmla="*/ 35040 h 303"/>
                <a:gd name="T8" fmla="*/ 86519 w 436"/>
                <a:gd name="T9" fmla="*/ 15927 h 303"/>
                <a:gd name="T10" fmla="*/ 80169 w 436"/>
                <a:gd name="T11" fmla="*/ 9556 h 303"/>
                <a:gd name="T12" fmla="*/ 80169 w 436"/>
                <a:gd name="T13" fmla="*/ 3185 h 303"/>
                <a:gd name="T14" fmla="*/ 76200 w 436"/>
                <a:gd name="T15" fmla="*/ 0 h 303"/>
                <a:gd name="T16" fmla="*/ 62706 w 436"/>
                <a:gd name="T17" fmla="*/ 0 h 303"/>
                <a:gd name="T18" fmla="*/ 27781 w 436"/>
                <a:gd name="T19" fmla="*/ 22298 h 303"/>
                <a:gd name="T20" fmla="*/ 21431 w 436"/>
                <a:gd name="T21" fmla="*/ 22298 h 303"/>
                <a:gd name="T22" fmla="*/ 21431 w 436"/>
                <a:gd name="T23" fmla="*/ 38226 h 303"/>
                <a:gd name="T24" fmla="*/ 17463 w 436"/>
                <a:gd name="T25" fmla="*/ 41411 h 303"/>
                <a:gd name="T26" fmla="*/ 0 w 436"/>
                <a:gd name="T27" fmla="*/ 44597 h 303"/>
                <a:gd name="T28" fmla="*/ 0 w 436"/>
                <a:gd name="T29" fmla="*/ 50968 h 303"/>
                <a:gd name="T30" fmla="*/ 7144 w 436"/>
                <a:gd name="T31" fmla="*/ 57339 h 303"/>
                <a:gd name="T32" fmla="*/ 10319 w 436"/>
                <a:gd name="T33" fmla="*/ 57339 h 303"/>
                <a:gd name="T34" fmla="*/ 10319 w 436"/>
                <a:gd name="T35" fmla="*/ 60524 h 303"/>
                <a:gd name="T36" fmla="*/ 10319 w 436"/>
                <a:gd name="T37" fmla="*/ 57339 h 303"/>
                <a:gd name="T38" fmla="*/ 14288 w 436"/>
                <a:gd name="T39" fmla="*/ 57339 h 303"/>
                <a:gd name="T40" fmla="*/ 17463 w 436"/>
                <a:gd name="T41" fmla="*/ 60524 h 303"/>
                <a:gd name="T42" fmla="*/ 17463 w 436"/>
                <a:gd name="T43" fmla="*/ 57339 h 303"/>
                <a:gd name="T44" fmla="*/ 23812 w 436"/>
                <a:gd name="T45" fmla="*/ 50968 h 303"/>
                <a:gd name="T46" fmla="*/ 27781 w 436"/>
                <a:gd name="T47" fmla="*/ 50968 h 303"/>
                <a:gd name="T48" fmla="*/ 38100 w 436"/>
                <a:gd name="T49" fmla="*/ 54153 h 303"/>
                <a:gd name="T50" fmla="*/ 42069 w 436"/>
                <a:gd name="T51" fmla="*/ 54153 h 303"/>
                <a:gd name="T52" fmla="*/ 48419 w 436"/>
                <a:gd name="T53" fmla="*/ 57339 h 303"/>
                <a:gd name="T54" fmla="*/ 55563 w 436"/>
                <a:gd name="T55" fmla="*/ 54153 h 303"/>
                <a:gd name="T56" fmla="*/ 65881 w 436"/>
                <a:gd name="T57" fmla="*/ 54153 h 303"/>
                <a:gd name="T58" fmla="*/ 69850 w 436"/>
                <a:gd name="T59" fmla="*/ 50968 h 303"/>
                <a:gd name="T60" fmla="*/ 73025 w 436"/>
                <a:gd name="T61" fmla="*/ 50968 h 30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6"/>
                <a:gd name="T94" fmla="*/ 0 h 303"/>
                <a:gd name="T95" fmla="*/ 436 w 436"/>
                <a:gd name="T96" fmla="*/ 303 h 30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6" h="303">
                  <a:moveTo>
                    <a:pt x="366" y="255"/>
                  </a:moveTo>
                  <a:lnTo>
                    <a:pt x="366" y="255"/>
                  </a:lnTo>
                  <a:lnTo>
                    <a:pt x="366" y="240"/>
                  </a:lnTo>
                  <a:lnTo>
                    <a:pt x="418" y="175"/>
                  </a:lnTo>
                  <a:lnTo>
                    <a:pt x="436" y="79"/>
                  </a:lnTo>
                  <a:lnTo>
                    <a:pt x="401" y="48"/>
                  </a:lnTo>
                  <a:lnTo>
                    <a:pt x="401" y="15"/>
                  </a:lnTo>
                  <a:lnTo>
                    <a:pt x="384" y="0"/>
                  </a:lnTo>
                  <a:lnTo>
                    <a:pt x="313" y="0"/>
                  </a:lnTo>
                  <a:lnTo>
                    <a:pt x="140" y="111"/>
                  </a:lnTo>
                  <a:lnTo>
                    <a:pt x="105" y="111"/>
                  </a:lnTo>
                  <a:lnTo>
                    <a:pt x="105" y="192"/>
                  </a:lnTo>
                  <a:lnTo>
                    <a:pt x="86" y="207"/>
                  </a:lnTo>
                  <a:lnTo>
                    <a:pt x="0" y="222"/>
                  </a:lnTo>
                  <a:lnTo>
                    <a:pt x="0" y="255"/>
                  </a:lnTo>
                  <a:lnTo>
                    <a:pt x="34" y="288"/>
                  </a:lnTo>
                  <a:lnTo>
                    <a:pt x="52" y="288"/>
                  </a:lnTo>
                  <a:lnTo>
                    <a:pt x="52" y="303"/>
                  </a:lnTo>
                  <a:lnTo>
                    <a:pt x="52" y="288"/>
                  </a:lnTo>
                  <a:lnTo>
                    <a:pt x="69" y="288"/>
                  </a:lnTo>
                  <a:lnTo>
                    <a:pt x="86" y="303"/>
                  </a:lnTo>
                  <a:lnTo>
                    <a:pt x="86" y="288"/>
                  </a:lnTo>
                  <a:lnTo>
                    <a:pt x="123" y="255"/>
                  </a:lnTo>
                  <a:lnTo>
                    <a:pt x="140" y="255"/>
                  </a:lnTo>
                  <a:lnTo>
                    <a:pt x="192" y="270"/>
                  </a:lnTo>
                  <a:lnTo>
                    <a:pt x="209" y="270"/>
                  </a:lnTo>
                  <a:lnTo>
                    <a:pt x="244" y="288"/>
                  </a:lnTo>
                  <a:lnTo>
                    <a:pt x="278" y="270"/>
                  </a:lnTo>
                  <a:lnTo>
                    <a:pt x="332" y="270"/>
                  </a:lnTo>
                  <a:lnTo>
                    <a:pt x="349" y="255"/>
                  </a:lnTo>
                  <a:lnTo>
                    <a:pt x="366" y="255"/>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66" name="Freeform 250">
              <a:extLst>
                <a:ext uri="{FF2B5EF4-FFF2-40B4-BE49-F238E27FC236}">
                  <a16:creationId xmlns:a16="http://schemas.microsoft.com/office/drawing/2014/main" id="{A8A01CAE-061B-4B54-86F1-BA86ABD07CE9}"/>
                </a:ext>
              </a:extLst>
            </p:cNvPr>
            <p:cNvSpPr>
              <a:spLocks/>
            </p:cNvSpPr>
            <p:nvPr/>
          </p:nvSpPr>
          <p:spPr bwMode="auto">
            <a:xfrm>
              <a:off x="7727533" y="9235111"/>
              <a:ext cx="120107" cy="78208"/>
            </a:xfrm>
            <a:custGeom>
              <a:avLst/>
              <a:gdLst>
                <a:gd name="T0" fmla="*/ 3157 w 173"/>
                <a:gd name="T1" fmla="*/ 18095 h 113"/>
                <a:gd name="T2" fmla="*/ 3157 w 173"/>
                <a:gd name="T3" fmla="*/ 18095 h 113"/>
                <a:gd name="T4" fmla="*/ 6313 w 173"/>
                <a:gd name="T5" fmla="*/ 18095 h 113"/>
                <a:gd name="T6" fmla="*/ 13416 w 173"/>
                <a:gd name="T7" fmla="*/ 15735 h 113"/>
                <a:gd name="T8" fmla="*/ 16572 w 173"/>
                <a:gd name="T9" fmla="*/ 18095 h 113"/>
                <a:gd name="T10" fmla="*/ 20518 w 173"/>
                <a:gd name="T11" fmla="*/ 15735 h 113"/>
                <a:gd name="T12" fmla="*/ 13416 w 173"/>
                <a:gd name="T13" fmla="*/ 15735 h 113"/>
                <a:gd name="T14" fmla="*/ 3157 w 173"/>
                <a:gd name="T15" fmla="*/ 15735 h 113"/>
                <a:gd name="T16" fmla="*/ 0 w 173"/>
                <a:gd name="T17" fmla="*/ 8654 h 113"/>
                <a:gd name="T18" fmla="*/ 3157 w 173"/>
                <a:gd name="T19" fmla="*/ 3147 h 113"/>
                <a:gd name="T20" fmla="*/ 6313 w 173"/>
                <a:gd name="T21" fmla="*/ 0 h 113"/>
                <a:gd name="T22" fmla="*/ 13416 w 173"/>
                <a:gd name="T23" fmla="*/ 0 h 113"/>
                <a:gd name="T24" fmla="*/ 23675 w 173"/>
                <a:gd name="T25" fmla="*/ 3147 h 113"/>
                <a:gd name="T26" fmla="*/ 26832 w 173"/>
                <a:gd name="T27" fmla="*/ 8654 h 113"/>
                <a:gd name="T28" fmla="*/ 33934 w 173"/>
                <a:gd name="T29" fmla="*/ 22028 h 113"/>
                <a:gd name="T30" fmla="*/ 20518 w 173"/>
                <a:gd name="T31" fmla="*/ 22028 h 113"/>
                <a:gd name="T32" fmla="*/ 3157 w 173"/>
                <a:gd name="T33" fmla="*/ 22028 h 113"/>
                <a:gd name="T34" fmla="*/ 3157 w 173"/>
                <a:gd name="T35" fmla="*/ 18095 h 1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3"/>
                <a:gd name="T55" fmla="*/ 0 h 113"/>
                <a:gd name="T56" fmla="*/ 173 w 173"/>
                <a:gd name="T57" fmla="*/ 113 h 1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3" h="113">
                  <a:moveTo>
                    <a:pt x="17" y="95"/>
                  </a:moveTo>
                  <a:lnTo>
                    <a:pt x="17" y="95"/>
                  </a:lnTo>
                  <a:lnTo>
                    <a:pt x="35" y="95"/>
                  </a:lnTo>
                  <a:lnTo>
                    <a:pt x="69" y="80"/>
                  </a:lnTo>
                  <a:lnTo>
                    <a:pt x="86" y="95"/>
                  </a:lnTo>
                  <a:lnTo>
                    <a:pt x="104" y="80"/>
                  </a:lnTo>
                  <a:lnTo>
                    <a:pt x="69" y="80"/>
                  </a:lnTo>
                  <a:lnTo>
                    <a:pt x="17" y="80"/>
                  </a:lnTo>
                  <a:lnTo>
                    <a:pt x="0" y="47"/>
                  </a:lnTo>
                  <a:lnTo>
                    <a:pt x="17" y="17"/>
                  </a:lnTo>
                  <a:lnTo>
                    <a:pt x="35" y="0"/>
                  </a:lnTo>
                  <a:lnTo>
                    <a:pt x="69" y="0"/>
                  </a:lnTo>
                  <a:lnTo>
                    <a:pt x="121" y="17"/>
                  </a:lnTo>
                  <a:lnTo>
                    <a:pt x="138" y="47"/>
                  </a:lnTo>
                  <a:lnTo>
                    <a:pt x="173" y="113"/>
                  </a:lnTo>
                  <a:lnTo>
                    <a:pt x="104" y="113"/>
                  </a:lnTo>
                  <a:lnTo>
                    <a:pt x="17" y="113"/>
                  </a:lnTo>
                  <a:lnTo>
                    <a:pt x="17" y="95"/>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67" name="Freeform 251">
              <a:extLst>
                <a:ext uri="{FF2B5EF4-FFF2-40B4-BE49-F238E27FC236}">
                  <a16:creationId xmlns:a16="http://schemas.microsoft.com/office/drawing/2014/main" id="{2374405C-F321-458F-9973-E33439BF73C7}"/>
                </a:ext>
              </a:extLst>
            </p:cNvPr>
            <p:cNvSpPr>
              <a:spLocks/>
            </p:cNvSpPr>
            <p:nvPr/>
          </p:nvSpPr>
          <p:spPr bwMode="auto">
            <a:xfrm>
              <a:off x="8005455" y="9335664"/>
              <a:ext cx="72621" cy="111727"/>
            </a:xfrm>
            <a:custGeom>
              <a:avLst/>
              <a:gdLst>
                <a:gd name="T0" fmla="*/ 0 w 104"/>
                <a:gd name="T1" fmla="*/ 9407 h 162"/>
                <a:gd name="T2" fmla="*/ 0 w 104"/>
                <a:gd name="T3" fmla="*/ 9407 h 162"/>
                <a:gd name="T4" fmla="*/ 0 w 104"/>
                <a:gd name="T5" fmla="*/ 3136 h 162"/>
                <a:gd name="T6" fmla="*/ 0 w 104"/>
                <a:gd name="T7" fmla="*/ 0 h 162"/>
                <a:gd name="T8" fmla="*/ 14288 w 104"/>
                <a:gd name="T9" fmla="*/ 0 h 162"/>
                <a:gd name="T10" fmla="*/ 17463 w 104"/>
                <a:gd name="T11" fmla="*/ 12543 h 162"/>
                <a:gd name="T12" fmla="*/ 20638 w 104"/>
                <a:gd name="T13" fmla="*/ 21951 h 162"/>
                <a:gd name="T14" fmla="*/ 20638 w 104"/>
                <a:gd name="T15" fmla="*/ 25086 h 162"/>
                <a:gd name="T16" fmla="*/ 3969 w 104"/>
                <a:gd name="T17" fmla="*/ 31358 h 162"/>
                <a:gd name="T18" fmla="*/ 0 w 104"/>
                <a:gd name="T19" fmla="*/ 31358 h 162"/>
                <a:gd name="T20" fmla="*/ 0 w 104"/>
                <a:gd name="T21" fmla="*/ 21951 h 162"/>
                <a:gd name="T22" fmla="*/ 3969 w 104"/>
                <a:gd name="T23" fmla="*/ 15679 h 162"/>
                <a:gd name="T24" fmla="*/ 0 w 104"/>
                <a:gd name="T25" fmla="*/ 9407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162"/>
                <a:gd name="T41" fmla="*/ 104 w 104"/>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162">
                  <a:moveTo>
                    <a:pt x="0" y="48"/>
                  </a:moveTo>
                  <a:lnTo>
                    <a:pt x="0" y="48"/>
                  </a:lnTo>
                  <a:lnTo>
                    <a:pt x="0" y="18"/>
                  </a:lnTo>
                  <a:lnTo>
                    <a:pt x="0" y="0"/>
                  </a:lnTo>
                  <a:lnTo>
                    <a:pt x="69" y="0"/>
                  </a:lnTo>
                  <a:lnTo>
                    <a:pt x="87" y="66"/>
                  </a:lnTo>
                  <a:lnTo>
                    <a:pt x="104" y="114"/>
                  </a:lnTo>
                  <a:lnTo>
                    <a:pt x="104" y="129"/>
                  </a:lnTo>
                  <a:lnTo>
                    <a:pt x="18" y="162"/>
                  </a:lnTo>
                  <a:lnTo>
                    <a:pt x="0" y="162"/>
                  </a:lnTo>
                  <a:lnTo>
                    <a:pt x="0" y="114"/>
                  </a:lnTo>
                  <a:lnTo>
                    <a:pt x="18" y="81"/>
                  </a:lnTo>
                  <a:lnTo>
                    <a:pt x="0" y="48"/>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68" name="Freeform 252">
              <a:extLst>
                <a:ext uri="{FF2B5EF4-FFF2-40B4-BE49-F238E27FC236}">
                  <a16:creationId xmlns:a16="http://schemas.microsoft.com/office/drawing/2014/main" id="{6D1FEBDF-3147-49E8-97BD-473620E96B54}"/>
                </a:ext>
              </a:extLst>
            </p:cNvPr>
            <p:cNvSpPr>
              <a:spLocks/>
            </p:cNvSpPr>
            <p:nvPr/>
          </p:nvSpPr>
          <p:spPr bwMode="auto">
            <a:xfrm>
              <a:off x="8112988" y="9290975"/>
              <a:ext cx="220659" cy="167591"/>
            </a:xfrm>
            <a:custGeom>
              <a:avLst/>
              <a:gdLst>
                <a:gd name="T0" fmla="*/ 30859 w 317"/>
                <a:gd name="T1" fmla="*/ 45244 h 240"/>
                <a:gd name="T2" fmla="*/ 30859 w 317"/>
                <a:gd name="T3" fmla="*/ 45244 h 240"/>
                <a:gd name="T4" fmla="*/ 37980 w 317"/>
                <a:gd name="T5" fmla="*/ 35719 h 240"/>
                <a:gd name="T6" fmla="*/ 41145 w 317"/>
                <a:gd name="T7" fmla="*/ 35719 h 240"/>
                <a:gd name="T8" fmla="*/ 45101 w 317"/>
                <a:gd name="T9" fmla="*/ 38100 h 240"/>
                <a:gd name="T10" fmla="*/ 48266 w 317"/>
                <a:gd name="T11" fmla="*/ 35719 h 240"/>
                <a:gd name="T12" fmla="*/ 55387 w 317"/>
                <a:gd name="T13" fmla="*/ 26194 h 240"/>
                <a:gd name="T14" fmla="*/ 58552 w 317"/>
                <a:gd name="T15" fmla="*/ 16669 h 240"/>
                <a:gd name="T16" fmla="*/ 62508 w 317"/>
                <a:gd name="T17" fmla="*/ 9525 h 240"/>
                <a:gd name="T18" fmla="*/ 62508 w 317"/>
                <a:gd name="T19" fmla="*/ 7144 h 240"/>
                <a:gd name="T20" fmla="*/ 62508 w 317"/>
                <a:gd name="T21" fmla="*/ 3175 h 240"/>
                <a:gd name="T22" fmla="*/ 58552 w 317"/>
                <a:gd name="T23" fmla="*/ 0 h 240"/>
                <a:gd name="T24" fmla="*/ 55387 w 317"/>
                <a:gd name="T25" fmla="*/ 0 h 240"/>
                <a:gd name="T26" fmla="*/ 52222 w 317"/>
                <a:gd name="T27" fmla="*/ 3175 h 240"/>
                <a:gd name="T28" fmla="*/ 41145 w 317"/>
                <a:gd name="T29" fmla="*/ 3175 h 240"/>
                <a:gd name="T30" fmla="*/ 34815 w 317"/>
                <a:gd name="T31" fmla="*/ 7144 h 240"/>
                <a:gd name="T32" fmla="*/ 27694 w 317"/>
                <a:gd name="T33" fmla="*/ 3175 h 240"/>
                <a:gd name="T34" fmla="*/ 23737 w 317"/>
                <a:gd name="T35" fmla="*/ 3175 h 240"/>
                <a:gd name="T36" fmla="*/ 13451 w 317"/>
                <a:gd name="T37" fmla="*/ 0 h 240"/>
                <a:gd name="T38" fmla="*/ 10286 w 317"/>
                <a:gd name="T39" fmla="*/ 0 h 240"/>
                <a:gd name="T40" fmla="*/ 3165 w 317"/>
                <a:gd name="T41" fmla="*/ 7144 h 240"/>
                <a:gd name="T42" fmla="*/ 3165 w 317"/>
                <a:gd name="T43" fmla="*/ 9525 h 240"/>
                <a:gd name="T44" fmla="*/ 3165 w 317"/>
                <a:gd name="T45" fmla="*/ 16669 h 240"/>
                <a:gd name="T46" fmla="*/ 0 w 317"/>
                <a:gd name="T47" fmla="*/ 28575 h 240"/>
                <a:gd name="T48" fmla="*/ 0 w 317"/>
                <a:gd name="T49" fmla="*/ 38100 h 240"/>
                <a:gd name="T50" fmla="*/ 10286 w 317"/>
                <a:gd name="T51" fmla="*/ 38100 h 240"/>
                <a:gd name="T52" fmla="*/ 10286 w 317"/>
                <a:gd name="T53" fmla="*/ 41275 h 240"/>
                <a:gd name="T54" fmla="*/ 13451 w 317"/>
                <a:gd name="T55" fmla="*/ 47625 h 240"/>
                <a:gd name="T56" fmla="*/ 17407 w 317"/>
                <a:gd name="T57" fmla="*/ 47625 h 240"/>
                <a:gd name="T58" fmla="*/ 30859 w 317"/>
                <a:gd name="T59" fmla="*/ 47625 h 240"/>
                <a:gd name="T60" fmla="*/ 30859 w 317"/>
                <a:gd name="T61" fmla="*/ 45244 h 2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7"/>
                <a:gd name="T94" fmla="*/ 0 h 240"/>
                <a:gd name="T95" fmla="*/ 317 w 317"/>
                <a:gd name="T96" fmla="*/ 240 h 2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7" h="240">
                  <a:moveTo>
                    <a:pt x="159" y="225"/>
                  </a:moveTo>
                  <a:lnTo>
                    <a:pt x="159" y="225"/>
                  </a:lnTo>
                  <a:lnTo>
                    <a:pt x="194" y="177"/>
                  </a:lnTo>
                  <a:lnTo>
                    <a:pt x="211" y="177"/>
                  </a:lnTo>
                  <a:lnTo>
                    <a:pt x="228" y="192"/>
                  </a:lnTo>
                  <a:lnTo>
                    <a:pt x="246" y="177"/>
                  </a:lnTo>
                  <a:lnTo>
                    <a:pt x="282" y="129"/>
                  </a:lnTo>
                  <a:lnTo>
                    <a:pt x="299" y="81"/>
                  </a:lnTo>
                  <a:lnTo>
                    <a:pt x="317" y="48"/>
                  </a:lnTo>
                  <a:lnTo>
                    <a:pt x="317" y="33"/>
                  </a:lnTo>
                  <a:lnTo>
                    <a:pt x="317" y="15"/>
                  </a:lnTo>
                  <a:lnTo>
                    <a:pt x="299" y="0"/>
                  </a:lnTo>
                  <a:lnTo>
                    <a:pt x="282" y="0"/>
                  </a:lnTo>
                  <a:lnTo>
                    <a:pt x="265" y="15"/>
                  </a:lnTo>
                  <a:lnTo>
                    <a:pt x="211" y="15"/>
                  </a:lnTo>
                  <a:lnTo>
                    <a:pt x="177" y="33"/>
                  </a:lnTo>
                  <a:lnTo>
                    <a:pt x="142" y="15"/>
                  </a:lnTo>
                  <a:lnTo>
                    <a:pt x="123" y="15"/>
                  </a:lnTo>
                  <a:lnTo>
                    <a:pt x="71" y="0"/>
                  </a:lnTo>
                  <a:lnTo>
                    <a:pt x="54" y="0"/>
                  </a:lnTo>
                  <a:lnTo>
                    <a:pt x="19" y="33"/>
                  </a:lnTo>
                  <a:lnTo>
                    <a:pt x="19" y="48"/>
                  </a:lnTo>
                  <a:lnTo>
                    <a:pt x="19" y="81"/>
                  </a:lnTo>
                  <a:lnTo>
                    <a:pt x="0" y="144"/>
                  </a:lnTo>
                  <a:lnTo>
                    <a:pt x="0" y="192"/>
                  </a:lnTo>
                  <a:lnTo>
                    <a:pt x="54" y="192"/>
                  </a:lnTo>
                  <a:lnTo>
                    <a:pt x="54" y="207"/>
                  </a:lnTo>
                  <a:lnTo>
                    <a:pt x="71" y="240"/>
                  </a:lnTo>
                  <a:lnTo>
                    <a:pt x="88" y="240"/>
                  </a:lnTo>
                  <a:lnTo>
                    <a:pt x="159" y="240"/>
                  </a:lnTo>
                  <a:lnTo>
                    <a:pt x="159" y="225"/>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69" name="Freeform 253">
              <a:extLst>
                <a:ext uri="{FF2B5EF4-FFF2-40B4-BE49-F238E27FC236}">
                  <a16:creationId xmlns:a16="http://schemas.microsoft.com/office/drawing/2014/main" id="{F949F4C1-5F55-46A2-A755-EA52EABDDE34}"/>
                </a:ext>
              </a:extLst>
            </p:cNvPr>
            <p:cNvSpPr>
              <a:spLocks/>
            </p:cNvSpPr>
            <p:nvPr/>
          </p:nvSpPr>
          <p:spPr bwMode="auto">
            <a:xfrm>
              <a:off x="8078076" y="9313320"/>
              <a:ext cx="48881" cy="111727"/>
            </a:xfrm>
            <a:custGeom>
              <a:avLst/>
              <a:gdLst>
                <a:gd name="T0" fmla="*/ 7247 w 69"/>
                <a:gd name="T1" fmla="*/ 3195 h 159"/>
                <a:gd name="T2" fmla="*/ 7247 w 69"/>
                <a:gd name="T3" fmla="*/ 3195 h 159"/>
                <a:gd name="T4" fmla="*/ 0 w 69"/>
                <a:gd name="T5" fmla="*/ 6390 h 159"/>
                <a:gd name="T6" fmla="*/ 0 w 69"/>
                <a:gd name="T7" fmla="*/ 9585 h 159"/>
                <a:gd name="T8" fmla="*/ 4026 w 69"/>
                <a:gd name="T9" fmla="*/ 12780 h 159"/>
                <a:gd name="T10" fmla="*/ 4026 w 69"/>
                <a:gd name="T11" fmla="*/ 19170 h 159"/>
                <a:gd name="T12" fmla="*/ 4026 w 69"/>
                <a:gd name="T13" fmla="*/ 31950 h 159"/>
                <a:gd name="T14" fmla="*/ 10468 w 69"/>
                <a:gd name="T15" fmla="*/ 31950 h 159"/>
                <a:gd name="T16" fmla="*/ 10468 w 69"/>
                <a:gd name="T17" fmla="*/ 22365 h 159"/>
                <a:gd name="T18" fmla="*/ 14495 w 69"/>
                <a:gd name="T19" fmla="*/ 9585 h 159"/>
                <a:gd name="T20" fmla="*/ 14495 w 69"/>
                <a:gd name="T21" fmla="*/ 3195 h 159"/>
                <a:gd name="T22" fmla="*/ 10468 w 69"/>
                <a:gd name="T23" fmla="*/ 0 h 159"/>
                <a:gd name="T24" fmla="*/ 7247 w 69"/>
                <a:gd name="T25" fmla="*/ 0 h 159"/>
                <a:gd name="T26" fmla="*/ 7247 w 69"/>
                <a:gd name="T27" fmla="*/ 3195 h 1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59"/>
                <a:gd name="T44" fmla="*/ 69 w 69"/>
                <a:gd name="T45" fmla="*/ 159 h 1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59">
                  <a:moveTo>
                    <a:pt x="35" y="15"/>
                  </a:moveTo>
                  <a:lnTo>
                    <a:pt x="35" y="15"/>
                  </a:lnTo>
                  <a:lnTo>
                    <a:pt x="0" y="30"/>
                  </a:lnTo>
                  <a:lnTo>
                    <a:pt x="0" y="48"/>
                  </a:lnTo>
                  <a:lnTo>
                    <a:pt x="17" y="63"/>
                  </a:lnTo>
                  <a:lnTo>
                    <a:pt x="17" y="96"/>
                  </a:lnTo>
                  <a:lnTo>
                    <a:pt x="17" y="159"/>
                  </a:lnTo>
                  <a:lnTo>
                    <a:pt x="52" y="159"/>
                  </a:lnTo>
                  <a:lnTo>
                    <a:pt x="52" y="111"/>
                  </a:lnTo>
                  <a:lnTo>
                    <a:pt x="69" y="48"/>
                  </a:lnTo>
                  <a:lnTo>
                    <a:pt x="69" y="15"/>
                  </a:lnTo>
                  <a:lnTo>
                    <a:pt x="52" y="0"/>
                  </a:lnTo>
                  <a:lnTo>
                    <a:pt x="35" y="0"/>
                  </a:lnTo>
                  <a:lnTo>
                    <a:pt x="35" y="15"/>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70" name="Freeform 254">
              <a:extLst>
                <a:ext uri="{FF2B5EF4-FFF2-40B4-BE49-F238E27FC236}">
                  <a16:creationId xmlns:a16="http://schemas.microsoft.com/office/drawing/2014/main" id="{F9905E0B-7B4D-4A13-A444-CC19AE356046}"/>
                </a:ext>
              </a:extLst>
            </p:cNvPr>
            <p:cNvSpPr>
              <a:spLocks/>
            </p:cNvSpPr>
            <p:nvPr/>
          </p:nvSpPr>
          <p:spPr bwMode="auto">
            <a:xfrm>
              <a:off x="7775019" y="9313319"/>
              <a:ext cx="132675" cy="89381"/>
            </a:xfrm>
            <a:custGeom>
              <a:avLst/>
              <a:gdLst>
                <a:gd name="T0" fmla="*/ 34925 w 190"/>
                <a:gd name="T1" fmla="*/ 26610 h 126"/>
                <a:gd name="T2" fmla="*/ 34925 w 190"/>
                <a:gd name="T3" fmla="*/ 26610 h 126"/>
                <a:gd name="T4" fmla="*/ 38100 w 190"/>
                <a:gd name="T5" fmla="*/ 26610 h 126"/>
                <a:gd name="T6" fmla="*/ 38100 w 190"/>
                <a:gd name="T7" fmla="*/ 22578 h 126"/>
                <a:gd name="T8" fmla="*/ 38100 w 190"/>
                <a:gd name="T9" fmla="*/ 20159 h 126"/>
                <a:gd name="T10" fmla="*/ 38100 w 190"/>
                <a:gd name="T11" fmla="*/ 16127 h 126"/>
                <a:gd name="T12" fmla="*/ 38100 w 190"/>
                <a:gd name="T13" fmla="*/ 12902 h 126"/>
                <a:gd name="T14" fmla="*/ 30956 w 190"/>
                <a:gd name="T15" fmla="*/ 0 h 126"/>
                <a:gd name="T16" fmla="*/ 23813 w 190"/>
                <a:gd name="T17" fmla="*/ 3225 h 126"/>
                <a:gd name="T18" fmla="*/ 17463 w 190"/>
                <a:gd name="T19" fmla="*/ 3225 h 126"/>
                <a:gd name="T20" fmla="*/ 20638 w 190"/>
                <a:gd name="T21" fmla="*/ 0 h 126"/>
                <a:gd name="T22" fmla="*/ 7144 w 190"/>
                <a:gd name="T23" fmla="*/ 0 h 126"/>
                <a:gd name="T24" fmla="*/ 7144 w 190"/>
                <a:gd name="T25" fmla="*/ 3225 h 126"/>
                <a:gd name="T26" fmla="*/ 0 w 190"/>
                <a:gd name="T27" fmla="*/ 9676 h 126"/>
                <a:gd name="T28" fmla="*/ 10319 w 190"/>
                <a:gd name="T29" fmla="*/ 16127 h 126"/>
                <a:gd name="T30" fmla="*/ 14288 w 190"/>
                <a:gd name="T31" fmla="*/ 12902 h 126"/>
                <a:gd name="T32" fmla="*/ 17463 w 190"/>
                <a:gd name="T33" fmla="*/ 12902 h 126"/>
                <a:gd name="T34" fmla="*/ 23813 w 190"/>
                <a:gd name="T35" fmla="*/ 20159 h 126"/>
                <a:gd name="T36" fmla="*/ 23813 w 190"/>
                <a:gd name="T37" fmla="*/ 22578 h 126"/>
                <a:gd name="T38" fmla="*/ 27781 w 190"/>
                <a:gd name="T39" fmla="*/ 20159 h 126"/>
                <a:gd name="T40" fmla="*/ 30956 w 190"/>
                <a:gd name="T41" fmla="*/ 26610 h 126"/>
                <a:gd name="T42" fmla="*/ 34925 w 190"/>
                <a:gd name="T43" fmla="*/ 26610 h 1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0"/>
                <a:gd name="T67" fmla="*/ 0 h 126"/>
                <a:gd name="T68" fmla="*/ 190 w 190"/>
                <a:gd name="T69" fmla="*/ 126 h 1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0" h="126">
                  <a:moveTo>
                    <a:pt x="173" y="126"/>
                  </a:moveTo>
                  <a:lnTo>
                    <a:pt x="173" y="126"/>
                  </a:lnTo>
                  <a:lnTo>
                    <a:pt x="190" y="126"/>
                  </a:lnTo>
                  <a:lnTo>
                    <a:pt x="190" y="111"/>
                  </a:lnTo>
                  <a:lnTo>
                    <a:pt x="190" y="96"/>
                  </a:lnTo>
                  <a:lnTo>
                    <a:pt x="190" y="78"/>
                  </a:lnTo>
                  <a:lnTo>
                    <a:pt x="190" y="63"/>
                  </a:lnTo>
                  <a:lnTo>
                    <a:pt x="156" y="0"/>
                  </a:lnTo>
                  <a:lnTo>
                    <a:pt x="121" y="15"/>
                  </a:lnTo>
                  <a:lnTo>
                    <a:pt x="87" y="15"/>
                  </a:lnTo>
                  <a:lnTo>
                    <a:pt x="104" y="0"/>
                  </a:lnTo>
                  <a:lnTo>
                    <a:pt x="35" y="0"/>
                  </a:lnTo>
                  <a:lnTo>
                    <a:pt x="35" y="15"/>
                  </a:lnTo>
                  <a:lnTo>
                    <a:pt x="0" y="48"/>
                  </a:lnTo>
                  <a:lnTo>
                    <a:pt x="52" y="78"/>
                  </a:lnTo>
                  <a:lnTo>
                    <a:pt x="69" y="63"/>
                  </a:lnTo>
                  <a:lnTo>
                    <a:pt x="87" y="63"/>
                  </a:lnTo>
                  <a:lnTo>
                    <a:pt x="121" y="96"/>
                  </a:lnTo>
                  <a:lnTo>
                    <a:pt x="121" y="111"/>
                  </a:lnTo>
                  <a:lnTo>
                    <a:pt x="138" y="96"/>
                  </a:lnTo>
                  <a:lnTo>
                    <a:pt x="156" y="126"/>
                  </a:lnTo>
                  <a:lnTo>
                    <a:pt x="173" y="126"/>
                  </a:lnTo>
                  <a:close/>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571" name="Freeform 65">
              <a:extLst>
                <a:ext uri="{FF2B5EF4-FFF2-40B4-BE49-F238E27FC236}">
                  <a16:creationId xmlns:a16="http://schemas.microsoft.com/office/drawing/2014/main" id="{BD6C0659-9369-4CC2-A7EA-C360D58F2C5F}"/>
                </a:ext>
              </a:extLst>
            </p:cNvPr>
            <p:cNvSpPr>
              <a:spLocks/>
            </p:cNvSpPr>
            <p:nvPr/>
          </p:nvSpPr>
          <p:spPr bwMode="auto">
            <a:xfrm>
              <a:off x="5682945" y="8531234"/>
              <a:ext cx="1101901" cy="547459"/>
            </a:xfrm>
            <a:custGeom>
              <a:avLst/>
              <a:gdLst>
                <a:gd name="T0" fmla="*/ 157956 w 1578"/>
                <a:gd name="T1" fmla="*/ 3171 h 785"/>
                <a:gd name="T2" fmla="*/ 171450 w 1578"/>
                <a:gd name="T3" fmla="*/ 6342 h 785"/>
                <a:gd name="T4" fmla="*/ 175419 w 1578"/>
                <a:gd name="T5" fmla="*/ 22197 h 785"/>
                <a:gd name="T6" fmla="*/ 196056 w 1578"/>
                <a:gd name="T7" fmla="*/ 19026 h 785"/>
                <a:gd name="T8" fmla="*/ 203200 w 1578"/>
                <a:gd name="T9" fmla="*/ 22197 h 785"/>
                <a:gd name="T10" fmla="*/ 220663 w 1578"/>
                <a:gd name="T11" fmla="*/ 25368 h 785"/>
                <a:gd name="T12" fmla="*/ 199231 w 1578"/>
                <a:gd name="T13" fmla="*/ 38051 h 785"/>
                <a:gd name="T14" fmla="*/ 199231 w 1578"/>
                <a:gd name="T15" fmla="*/ 53906 h 785"/>
                <a:gd name="T16" fmla="*/ 207169 w 1578"/>
                <a:gd name="T17" fmla="*/ 53906 h 785"/>
                <a:gd name="T18" fmla="*/ 213519 w 1578"/>
                <a:gd name="T19" fmla="*/ 31710 h 785"/>
                <a:gd name="T20" fmla="*/ 223838 w 1578"/>
                <a:gd name="T21" fmla="*/ 38051 h 785"/>
                <a:gd name="T22" fmla="*/ 227806 w 1578"/>
                <a:gd name="T23" fmla="*/ 47564 h 785"/>
                <a:gd name="T24" fmla="*/ 227806 w 1578"/>
                <a:gd name="T25" fmla="*/ 57077 h 785"/>
                <a:gd name="T26" fmla="*/ 247650 w 1578"/>
                <a:gd name="T27" fmla="*/ 44393 h 785"/>
                <a:gd name="T28" fmla="*/ 268288 w 1578"/>
                <a:gd name="T29" fmla="*/ 34881 h 785"/>
                <a:gd name="T30" fmla="*/ 300038 w 1578"/>
                <a:gd name="T31" fmla="*/ 15855 h 785"/>
                <a:gd name="T32" fmla="*/ 306388 w 1578"/>
                <a:gd name="T33" fmla="*/ 19026 h 785"/>
                <a:gd name="T34" fmla="*/ 313531 w 1578"/>
                <a:gd name="T35" fmla="*/ 34881 h 785"/>
                <a:gd name="T36" fmla="*/ 300038 w 1578"/>
                <a:gd name="T37" fmla="*/ 41222 h 785"/>
                <a:gd name="T38" fmla="*/ 292894 w 1578"/>
                <a:gd name="T39" fmla="*/ 57077 h 785"/>
                <a:gd name="T40" fmla="*/ 296069 w 1578"/>
                <a:gd name="T41" fmla="*/ 57077 h 785"/>
                <a:gd name="T42" fmla="*/ 275431 w 1578"/>
                <a:gd name="T43" fmla="*/ 63419 h 785"/>
                <a:gd name="T44" fmla="*/ 265113 w 1578"/>
                <a:gd name="T45" fmla="*/ 69761 h 785"/>
                <a:gd name="T46" fmla="*/ 265113 w 1578"/>
                <a:gd name="T47" fmla="*/ 79274 h 785"/>
                <a:gd name="T48" fmla="*/ 261938 w 1578"/>
                <a:gd name="T49" fmla="*/ 72932 h 785"/>
                <a:gd name="T50" fmla="*/ 261938 w 1578"/>
                <a:gd name="T51" fmla="*/ 79274 h 785"/>
                <a:gd name="T52" fmla="*/ 261938 w 1578"/>
                <a:gd name="T53" fmla="*/ 101471 h 785"/>
                <a:gd name="T54" fmla="*/ 234156 w 1578"/>
                <a:gd name="T55" fmla="*/ 123667 h 785"/>
                <a:gd name="T56" fmla="*/ 237331 w 1578"/>
                <a:gd name="T57" fmla="*/ 155377 h 785"/>
                <a:gd name="T58" fmla="*/ 227806 w 1578"/>
                <a:gd name="T59" fmla="*/ 133180 h 785"/>
                <a:gd name="T60" fmla="*/ 213519 w 1578"/>
                <a:gd name="T61" fmla="*/ 126838 h 785"/>
                <a:gd name="T62" fmla="*/ 199231 w 1578"/>
                <a:gd name="T63" fmla="*/ 123667 h 785"/>
                <a:gd name="T64" fmla="*/ 192881 w 1578"/>
                <a:gd name="T65" fmla="*/ 126838 h 785"/>
                <a:gd name="T66" fmla="*/ 188913 w 1578"/>
                <a:gd name="T67" fmla="*/ 133180 h 785"/>
                <a:gd name="T68" fmla="*/ 175419 w 1578"/>
                <a:gd name="T69" fmla="*/ 130009 h 785"/>
                <a:gd name="T70" fmla="*/ 161131 w 1578"/>
                <a:gd name="T71" fmla="*/ 130009 h 785"/>
                <a:gd name="T72" fmla="*/ 148431 w 1578"/>
                <a:gd name="T73" fmla="*/ 142693 h 785"/>
                <a:gd name="T74" fmla="*/ 123825 w 1578"/>
                <a:gd name="T75" fmla="*/ 130009 h 785"/>
                <a:gd name="T76" fmla="*/ 114300 w 1578"/>
                <a:gd name="T77" fmla="*/ 133180 h 785"/>
                <a:gd name="T78" fmla="*/ 99219 w 1578"/>
                <a:gd name="T79" fmla="*/ 117325 h 785"/>
                <a:gd name="T80" fmla="*/ 41275 w 1578"/>
                <a:gd name="T81" fmla="*/ 114154 h 785"/>
                <a:gd name="T82" fmla="*/ 34925 w 1578"/>
                <a:gd name="T83" fmla="*/ 104642 h 785"/>
                <a:gd name="T84" fmla="*/ 14288 w 1578"/>
                <a:gd name="T85" fmla="*/ 91958 h 785"/>
                <a:gd name="T86" fmla="*/ 10319 w 1578"/>
                <a:gd name="T87" fmla="*/ 82445 h 785"/>
                <a:gd name="T88" fmla="*/ 7144 w 1578"/>
                <a:gd name="T89" fmla="*/ 79274 h 785"/>
                <a:gd name="T90" fmla="*/ 3969 w 1578"/>
                <a:gd name="T91" fmla="*/ 69761 h 785"/>
                <a:gd name="T92" fmla="*/ 0 w 1578"/>
                <a:gd name="T93" fmla="*/ 47564 h 785"/>
                <a:gd name="T94" fmla="*/ 3969 w 1578"/>
                <a:gd name="T95" fmla="*/ 25368 h 785"/>
                <a:gd name="T96" fmla="*/ 10319 w 1578"/>
                <a:gd name="T97" fmla="*/ 12684 h 785"/>
                <a:gd name="T98" fmla="*/ 10319 w 1578"/>
                <a:gd name="T99" fmla="*/ 6342 h 7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78"/>
                <a:gd name="T151" fmla="*/ 0 h 785"/>
                <a:gd name="T152" fmla="*/ 1578 w 1578"/>
                <a:gd name="T153" fmla="*/ 785 h 7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78" h="785">
                  <a:moveTo>
                    <a:pt x="52" y="17"/>
                  </a:moveTo>
                  <a:lnTo>
                    <a:pt x="52" y="17"/>
                  </a:lnTo>
                  <a:lnTo>
                    <a:pt x="797" y="17"/>
                  </a:lnTo>
                  <a:lnTo>
                    <a:pt x="814" y="0"/>
                  </a:lnTo>
                  <a:lnTo>
                    <a:pt x="832" y="33"/>
                  </a:lnTo>
                  <a:lnTo>
                    <a:pt x="866" y="33"/>
                  </a:lnTo>
                  <a:lnTo>
                    <a:pt x="903" y="65"/>
                  </a:lnTo>
                  <a:lnTo>
                    <a:pt x="955" y="65"/>
                  </a:lnTo>
                  <a:lnTo>
                    <a:pt x="884" y="113"/>
                  </a:lnTo>
                  <a:lnTo>
                    <a:pt x="920" y="96"/>
                  </a:lnTo>
                  <a:lnTo>
                    <a:pt x="937" y="113"/>
                  </a:lnTo>
                  <a:lnTo>
                    <a:pt x="989" y="96"/>
                  </a:lnTo>
                  <a:lnTo>
                    <a:pt x="989" y="113"/>
                  </a:lnTo>
                  <a:lnTo>
                    <a:pt x="1006" y="96"/>
                  </a:lnTo>
                  <a:lnTo>
                    <a:pt x="1024" y="113"/>
                  </a:lnTo>
                  <a:lnTo>
                    <a:pt x="1076" y="113"/>
                  </a:lnTo>
                  <a:lnTo>
                    <a:pt x="1093" y="113"/>
                  </a:lnTo>
                  <a:lnTo>
                    <a:pt x="1110" y="129"/>
                  </a:lnTo>
                  <a:lnTo>
                    <a:pt x="1110" y="144"/>
                  </a:lnTo>
                  <a:lnTo>
                    <a:pt x="1024" y="144"/>
                  </a:lnTo>
                  <a:lnTo>
                    <a:pt x="1006" y="192"/>
                  </a:lnTo>
                  <a:lnTo>
                    <a:pt x="1024" y="177"/>
                  </a:lnTo>
                  <a:lnTo>
                    <a:pt x="1006" y="240"/>
                  </a:lnTo>
                  <a:lnTo>
                    <a:pt x="1006" y="273"/>
                  </a:lnTo>
                  <a:lnTo>
                    <a:pt x="1006" y="288"/>
                  </a:lnTo>
                  <a:lnTo>
                    <a:pt x="1024" y="288"/>
                  </a:lnTo>
                  <a:lnTo>
                    <a:pt x="1041" y="273"/>
                  </a:lnTo>
                  <a:lnTo>
                    <a:pt x="1041" y="209"/>
                  </a:lnTo>
                  <a:lnTo>
                    <a:pt x="1058" y="177"/>
                  </a:lnTo>
                  <a:lnTo>
                    <a:pt x="1076" y="161"/>
                  </a:lnTo>
                  <a:lnTo>
                    <a:pt x="1076" y="144"/>
                  </a:lnTo>
                  <a:lnTo>
                    <a:pt x="1127" y="161"/>
                  </a:lnTo>
                  <a:lnTo>
                    <a:pt x="1127" y="192"/>
                  </a:lnTo>
                  <a:lnTo>
                    <a:pt x="1110" y="225"/>
                  </a:lnTo>
                  <a:lnTo>
                    <a:pt x="1145" y="209"/>
                  </a:lnTo>
                  <a:lnTo>
                    <a:pt x="1145" y="240"/>
                  </a:lnTo>
                  <a:lnTo>
                    <a:pt x="1162" y="240"/>
                  </a:lnTo>
                  <a:lnTo>
                    <a:pt x="1127" y="288"/>
                  </a:lnTo>
                  <a:lnTo>
                    <a:pt x="1145" y="288"/>
                  </a:lnTo>
                  <a:lnTo>
                    <a:pt x="1179" y="288"/>
                  </a:lnTo>
                  <a:lnTo>
                    <a:pt x="1248" y="240"/>
                  </a:lnTo>
                  <a:lnTo>
                    <a:pt x="1248" y="225"/>
                  </a:lnTo>
                  <a:lnTo>
                    <a:pt x="1317" y="225"/>
                  </a:lnTo>
                  <a:lnTo>
                    <a:pt x="1317" y="192"/>
                  </a:lnTo>
                  <a:lnTo>
                    <a:pt x="1352" y="177"/>
                  </a:lnTo>
                  <a:lnTo>
                    <a:pt x="1438" y="177"/>
                  </a:lnTo>
                  <a:lnTo>
                    <a:pt x="1475" y="161"/>
                  </a:lnTo>
                  <a:lnTo>
                    <a:pt x="1509" y="81"/>
                  </a:lnTo>
                  <a:lnTo>
                    <a:pt x="1527" y="96"/>
                  </a:lnTo>
                  <a:lnTo>
                    <a:pt x="1544" y="81"/>
                  </a:lnTo>
                  <a:lnTo>
                    <a:pt x="1544" y="96"/>
                  </a:lnTo>
                  <a:lnTo>
                    <a:pt x="1561" y="144"/>
                  </a:lnTo>
                  <a:lnTo>
                    <a:pt x="1578" y="161"/>
                  </a:lnTo>
                  <a:lnTo>
                    <a:pt x="1578" y="177"/>
                  </a:lnTo>
                  <a:lnTo>
                    <a:pt x="1561" y="192"/>
                  </a:lnTo>
                  <a:lnTo>
                    <a:pt x="1527" y="192"/>
                  </a:lnTo>
                  <a:lnTo>
                    <a:pt x="1509" y="209"/>
                  </a:lnTo>
                  <a:lnTo>
                    <a:pt x="1492" y="225"/>
                  </a:lnTo>
                  <a:lnTo>
                    <a:pt x="1456" y="257"/>
                  </a:lnTo>
                  <a:lnTo>
                    <a:pt x="1475" y="288"/>
                  </a:lnTo>
                  <a:lnTo>
                    <a:pt x="1492" y="288"/>
                  </a:lnTo>
                  <a:lnTo>
                    <a:pt x="1492" y="273"/>
                  </a:lnTo>
                  <a:lnTo>
                    <a:pt x="1492" y="288"/>
                  </a:lnTo>
                  <a:lnTo>
                    <a:pt x="1456" y="288"/>
                  </a:lnTo>
                  <a:lnTo>
                    <a:pt x="1404" y="305"/>
                  </a:lnTo>
                  <a:lnTo>
                    <a:pt x="1387" y="321"/>
                  </a:lnTo>
                  <a:lnTo>
                    <a:pt x="1369" y="369"/>
                  </a:lnTo>
                  <a:lnTo>
                    <a:pt x="1352" y="369"/>
                  </a:lnTo>
                  <a:lnTo>
                    <a:pt x="1335" y="353"/>
                  </a:lnTo>
                  <a:lnTo>
                    <a:pt x="1352" y="384"/>
                  </a:lnTo>
                  <a:lnTo>
                    <a:pt x="1335" y="432"/>
                  </a:lnTo>
                  <a:lnTo>
                    <a:pt x="1335" y="401"/>
                  </a:lnTo>
                  <a:lnTo>
                    <a:pt x="1317" y="384"/>
                  </a:lnTo>
                  <a:lnTo>
                    <a:pt x="1335" y="353"/>
                  </a:lnTo>
                  <a:lnTo>
                    <a:pt x="1317" y="369"/>
                  </a:lnTo>
                  <a:lnTo>
                    <a:pt x="1317" y="401"/>
                  </a:lnTo>
                  <a:lnTo>
                    <a:pt x="1300" y="401"/>
                  </a:lnTo>
                  <a:lnTo>
                    <a:pt x="1317" y="401"/>
                  </a:lnTo>
                  <a:lnTo>
                    <a:pt x="1317" y="432"/>
                  </a:lnTo>
                  <a:lnTo>
                    <a:pt x="1335" y="480"/>
                  </a:lnTo>
                  <a:lnTo>
                    <a:pt x="1317" y="512"/>
                  </a:lnTo>
                  <a:lnTo>
                    <a:pt x="1248" y="545"/>
                  </a:lnTo>
                  <a:lnTo>
                    <a:pt x="1196" y="593"/>
                  </a:lnTo>
                  <a:lnTo>
                    <a:pt x="1179" y="624"/>
                  </a:lnTo>
                  <a:lnTo>
                    <a:pt x="1214" y="737"/>
                  </a:lnTo>
                  <a:lnTo>
                    <a:pt x="1214" y="785"/>
                  </a:lnTo>
                  <a:lnTo>
                    <a:pt x="1196" y="785"/>
                  </a:lnTo>
                  <a:lnTo>
                    <a:pt x="1179" y="768"/>
                  </a:lnTo>
                  <a:lnTo>
                    <a:pt x="1145" y="737"/>
                  </a:lnTo>
                  <a:lnTo>
                    <a:pt x="1145" y="672"/>
                  </a:lnTo>
                  <a:lnTo>
                    <a:pt x="1110" y="641"/>
                  </a:lnTo>
                  <a:lnTo>
                    <a:pt x="1076" y="656"/>
                  </a:lnTo>
                  <a:lnTo>
                    <a:pt x="1076" y="641"/>
                  </a:lnTo>
                  <a:lnTo>
                    <a:pt x="1041" y="641"/>
                  </a:lnTo>
                  <a:lnTo>
                    <a:pt x="1006" y="641"/>
                  </a:lnTo>
                  <a:lnTo>
                    <a:pt x="1006" y="624"/>
                  </a:lnTo>
                  <a:lnTo>
                    <a:pt x="955" y="641"/>
                  </a:lnTo>
                  <a:lnTo>
                    <a:pt x="937" y="641"/>
                  </a:lnTo>
                  <a:lnTo>
                    <a:pt x="972" y="641"/>
                  </a:lnTo>
                  <a:lnTo>
                    <a:pt x="955" y="656"/>
                  </a:lnTo>
                  <a:lnTo>
                    <a:pt x="972" y="672"/>
                  </a:lnTo>
                  <a:lnTo>
                    <a:pt x="955" y="672"/>
                  </a:lnTo>
                  <a:lnTo>
                    <a:pt x="920" y="672"/>
                  </a:lnTo>
                  <a:lnTo>
                    <a:pt x="903" y="656"/>
                  </a:lnTo>
                  <a:lnTo>
                    <a:pt x="884" y="656"/>
                  </a:lnTo>
                  <a:lnTo>
                    <a:pt x="849" y="656"/>
                  </a:lnTo>
                  <a:lnTo>
                    <a:pt x="814" y="672"/>
                  </a:lnTo>
                  <a:lnTo>
                    <a:pt x="814" y="656"/>
                  </a:lnTo>
                  <a:lnTo>
                    <a:pt x="797" y="656"/>
                  </a:lnTo>
                  <a:lnTo>
                    <a:pt x="814" y="672"/>
                  </a:lnTo>
                  <a:lnTo>
                    <a:pt x="745" y="720"/>
                  </a:lnTo>
                  <a:lnTo>
                    <a:pt x="745" y="768"/>
                  </a:lnTo>
                  <a:lnTo>
                    <a:pt x="693" y="752"/>
                  </a:lnTo>
                  <a:lnTo>
                    <a:pt x="624" y="656"/>
                  </a:lnTo>
                  <a:lnTo>
                    <a:pt x="607" y="656"/>
                  </a:lnTo>
                  <a:lnTo>
                    <a:pt x="590" y="672"/>
                  </a:lnTo>
                  <a:lnTo>
                    <a:pt x="573" y="672"/>
                  </a:lnTo>
                  <a:lnTo>
                    <a:pt x="538" y="656"/>
                  </a:lnTo>
                  <a:lnTo>
                    <a:pt x="538" y="624"/>
                  </a:lnTo>
                  <a:lnTo>
                    <a:pt x="503" y="593"/>
                  </a:lnTo>
                  <a:lnTo>
                    <a:pt x="365" y="608"/>
                  </a:lnTo>
                  <a:lnTo>
                    <a:pt x="260" y="576"/>
                  </a:lnTo>
                  <a:lnTo>
                    <a:pt x="208" y="576"/>
                  </a:lnTo>
                  <a:lnTo>
                    <a:pt x="190" y="545"/>
                  </a:lnTo>
                  <a:lnTo>
                    <a:pt x="173" y="545"/>
                  </a:lnTo>
                  <a:lnTo>
                    <a:pt x="173" y="528"/>
                  </a:lnTo>
                  <a:lnTo>
                    <a:pt x="104" y="512"/>
                  </a:lnTo>
                  <a:lnTo>
                    <a:pt x="104" y="497"/>
                  </a:lnTo>
                  <a:lnTo>
                    <a:pt x="70" y="464"/>
                  </a:lnTo>
                  <a:lnTo>
                    <a:pt x="70" y="432"/>
                  </a:lnTo>
                  <a:lnTo>
                    <a:pt x="52" y="432"/>
                  </a:lnTo>
                  <a:lnTo>
                    <a:pt x="52" y="416"/>
                  </a:lnTo>
                  <a:lnTo>
                    <a:pt x="70" y="416"/>
                  </a:lnTo>
                  <a:lnTo>
                    <a:pt x="70" y="401"/>
                  </a:lnTo>
                  <a:lnTo>
                    <a:pt x="35" y="401"/>
                  </a:lnTo>
                  <a:lnTo>
                    <a:pt x="52" y="401"/>
                  </a:lnTo>
                  <a:lnTo>
                    <a:pt x="18" y="369"/>
                  </a:lnTo>
                  <a:lnTo>
                    <a:pt x="18" y="353"/>
                  </a:lnTo>
                  <a:lnTo>
                    <a:pt x="0" y="336"/>
                  </a:lnTo>
                  <a:lnTo>
                    <a:pt x="18" y="288"/>
                  </a:lnTo>
                  <a:lnTo>
                    <a:pt x="0" y="240"/>
                  </a:lnTo>
                  <a:lnTo>
                    <a:pt x="18" y="129"/>
                  </a:lnTo>
                  <a:lnTo>
                    <a:pt x="35" y="129"/>
                  </a:lnTo>
                  <a:lnTo>
                    <a:pt x="18" y="129"/>
                  </a:lnTo>
                  <a:lnTo>
                    <a:pt x="0" y="48"/>
                  </a:lnTo>
                  <a:lnTo>
                    <a:pt x="35" y="48"/>
                  </a:lnTo>
                  <a:lnTo>
                    <a:pt x="52" y="65"/>
                  </a:lnTo>
                  <a:lnTo>
                    <a:pt x="35" y="81"/>
                  </a:lnTo>
                  <a:lnTo>
                    <a:pt x="52" y="81"/>
                  </a:lnTo>
                  <a:lnTo>
                    <a:pt x="52" y="33"/>
                  </a:lnTo>
                  <a:lnTo>
                    <a:pt x="52" y="17"/>
                  </a:lnTo>
                  <a:close/>
                </a:path>
              </a:pathLst>
            </a:custGeom>
            <a:grpFill/>
            <a:ln w="9525" cap="rnd" cmpd="sng" algn="ctr">
              <a:noFill/>
              <a:prstDash val="solid"/>
              <a:round/>
              <a:headEnd type="none" w="med" len="med"/>
              <a:tailEnd type="none" w="med" len="med"/>
            </a:ln>
          </p:spPr>
          <p:txBody>
            <a:bodyPr lIns="140208" tIns="70105" rIns="140208" bIns="70105"/>
            <a:lstStyle/>
            <a:p>
              <a:pPr defTabSz="1219139"/>
              <a:endParaRPr lang="en-US" sz="1400" dirty="0">
                <a:solidFill>
                  <a:srgbClr val="000000"/>
                </a:solidFill>
                <a:latin typeface="Arial"/>
              </a:endParaRPr>
            </a:p>
          </p:txBody>
        </p:sp>
        <p:sp>
          <p:nvSpPr>
            <p:cNvPr id="572" name="Freeform 165">
              <a:extLst>
                <a:ext uri="{FF2B5EF4-FFF2-40B4-BE49-F238E27FC236}">
                  <a16:creationId xmlns:a16="http://schemas.microsoft.com/office/drawing/2014/main" id="{1303E5F4-DBCE-4711-A435-F69AEB57A477}"/>
                </a:ext>
              </a:extLst>
            </p:cNvPr>
            <p:cNvSpPr>
              <a:spLocks/>
            </p:cNvSpPr>
            <p:nvPr/>
          </p:nvSpPr>
          <p:spPr bwMode="auto">
            <a:xfrm>
              <a:off x="9470462" y="8419509"/>
              <a:ext cx="1163351" cy="748567"/>
            </a:xfrm>
            <a:custGeom>
              <a:avLst/>
              <a:gdLst>
                <a:gd name="T0" fmla="*/ 76292 w 1664"/>
                <a:gd name="T1" fmla="*/ 34958 h 1071"/>
                <a:gd name="T2" fmla="*/ 92980 w 1664"/>
                <a:gd name="T3" fmla="*/ 50847 h 1071"/>
                <a:gd name="T4" fmla="*/ 123974 w 1664"/>
                <a:gd name="T5" fmla="*/ 79449 h 1071"/>
                <a:gd name="T6" fmla="*/ 169272 w 1664"/>
                <a:gd name="T7" fmla="*/ 88983 h 1071"/>
                <a:gd name="T8" fmla="*/ 207418 w 1664"/>
                <a:gd name="T9" fmla="*/ 73093 h 1071"/>
                <a:gd name="T10" fmla="*/ 217749 w 1664"/>
                <a:gd name="T11" fmla="*/ 66737 h 1071"/>
                <a:gd name="T12" fmla="*/ 247948 w 1664"/>
                <a:gd name="T13" fmla="*/ 54025 h 1071"/>
                <a:gd name="T14" fmla="*/ 234438 w 1664"/>
                <a:gd name="T15" fmla="*/ 47669 h 1071"/>
                <a:gd name="T16" fmla="*/ 231259 w 1664"/>
                <a:gd name="T17" fmla="*/ 28602 h 1071"/>
                <a:gd name="T18" fmla="*/ 251921 w 1664"/>
                <a:gd name="T19" fmla="*/ 15890 h 1071"/>
                <a:gd name="T20" fmla="*/ 251921 w 1664"/>
                <a:gd name="T21" fmla="*/ 9534 h 1071"/>
                <a:gd name="T22" fmla="*/ 278941 w 1664"/>
                <a:gd name="T23" fmla="*/ 3178 h 1071"/>
                <a:gd name="T24" fmla="*/ 299604 w 1664"/>
                <a:gd name="T25" fmla="*/ 31780 h 1071"/>
                <a:gd name="T26" fmla="*/ 317087 w 1664"/>
                <a:gd name="T27" fmla="*/ 44491 h 1071"/>
                <a:gd name="T28" fmla="*/ 321061 w 1664"/>
                <a:gd name="T29" fmla="*/ 66737 h 1071"/>
                <a:gd name="T30" fmla="*/ 313908 w 1664"/>
                <a:gd name="T31" fmla="*/ 76271 h 1071"/>
                <a:gd name="T32" fmla="*/ 299604 w 1664"/>
                <a:gd name="T33" fmla="*/ 85805 h 1071"/>
                <a:gd name="T34" fmla="*/ 289272 w 1664"/>
                <a:gd name="T35" fmla="*/ 88983 h 1071"/>
                <a:gd name="T36" fmla="*/ 268610 w 1664"/>
                <a:gd name="T37" fmla="*/ 101695 h 1071"/>
                <a:gd name="T38" fmla="*/ 258279 w 1664"/>
                <a:gd name="T39" fmla="*/ 101695 h 1071"/>
                <a:gd name="T40" fmla="*/ 247948 w 1664"/>
                <a:gd name="T41" fmla="*/ 101695 h 1071"/>
                <a:gd name="T42" fmla="*/ 238411 w 1664"/>
                <a:gd name="T43" fmla="*/ 108051 h 1071"/>
                <a:gd name="T44" fmla="*/ 265431 w 1664"/>
                <a:gd name="T45" fmla="*/ 117585 h 1071"/>
                <a:gd name="T46" fmla="*/ 255100 w 1664"/>
                <a:gd name="T47" fmla="*/ 120763 h 1071"/>
                <a:gd name="T48" fmla="*/ 255100 w 1664"/>
                <a:gd name="T49" fmla="*/ 146186 h 1071"/>
                <a:gd name="T50" fmla="*/ 262252 w 1664"/>
                <a:gd name="T51" fmla="*/ 155720 h 1071"/>
                <a:gd name="T52" fmla="*/ 258279 w 1664"/>
                <a:gd name="T53" fmla="*/ 171610 h 1071"/>
                <a:gd name="T54" fmla="*/ 247948 w 1664"/>
                <a:gd name="T55" fmla="*/ 184322 h 1071"/>
                <a:gd name="T56" fmla="*/ 241590 w 1664"/>
                <a:gd name="T57" fmla="*/ 193856 h 1071"/>
                <a:gd name="T58" fmla="*/ 220928 w 1664"/>
                <a:gd name="T59" fmla="*/ 203390 h 1071"/>
                <a:gd name="T60" fmla="*/ 213775 w 1664"/>
                <a:gd name="T61" fmla="*/ 203390 h 1071"/>
                <a:gd name="T62" fmla="*/ 197087 w 1664"/>
                <a:gd name="T63" fmla="*/ 206568 h 1071"/>
                <a:gd name="T64" fmla="*/ 179603 w 1664"/>
                <a:gd name="T65" fmla="*/ 206568 h 1071"/>
                <a:gd name="T66" fmla="*/ 158146 w 1664"/>
                <a:gd name="T67" fmla="*/ 203390 h 1071"/>
                <a:gd name="T68" fmla="*/ 151789 w 1664"/>
                <a:gd name="T69" fmla="*/ 203390 h 1071"/>
                <a:gd name="T70" fmla="*/ 148610 w 1664"/>
                <a:gd name="T71" fmla="*/ 206568 h 1071"/>
                <a:gd name="T72" fmla="*/ 138279 w 1664"/>
                <a:gd name="T73" fmla="*/ 200212 h 1071"/>
                <a:gd name="T74" fmla="*/ 131126 w 1664"/>
                <a:gd name="T75" fmla="*/ 193856 h 1071"/>
                <a:gd name="T76" fmla="*/ 127947 w 1664"/>
                <a:gd name="T77" fmla="*/ 171610 h 1071"/>
                <a:gd name="T78" fmla="*/ 96954 w 1664"/>
                <a:gd name="T79" fmla="*/ 171610 h 1071"/>
                <a:gd name="T80" fmla="*/ 79470 w 1664"/>
                <a:gd name="T81" fmla="*/ 171610 h 1071"/>
                <a:gd name="T82" fmla="*/ 58808 w 1664"/>
                <a:gd name="T83" fmla="*/ 168432 h 1071"/>
                <a:gd name="T84" fmla="*/ 44503 w 1664"/>
                <a:gd name="T85" fmla="*/ 158898 h 1071"/>
                <a:gd name="T86" fmla="*/ 24636 w 1664"/>
                <a:gd name="T87" fmla="*/ 146186 h 1071"/>
                <a:gd name="T88" fmla="*/ 34172 w 1664"/>
                <a:gd name="T89" fmla="*/ 133474 h 1071"/>
                <a:gd name="T90" fmla="*/ 20662 w 1664"/>
                <a:gd name="T91" fmla="*/ 127119 h 1071"/>
                <a:gd name="T92" fmla="*/ 3974 w 1664"/>
                <a:gd name="T93" fmla="*/ 117585 h 1071"/>
                <a:gd name="T94" fmla="*/ 0 w 1664"/>
                <a:gd name="T95" fmla="*/ 108051 h 1071"/>
                <a:gd name="T96" fmla="*/ 14305 w 1664"/>
                <a:gd name="T97" fmla="*/ 95339 h 1071"/>
                <a:gd name="T98" fmla="*/ 34172 w 1664"/>
                <a:gd name="T99" fmla="*/ 85805 h 1071"/>
                <a:gd name="T100" fmla="*/ 34172 w 1664"/>
                <a:gd name="T101" fmla="*/ 63559 h 1071"/>
                <a:gd name="T102" fmla="*/ 58808 w 1664"/>
                <a:gd name="T103" fmla="*/ 50847 h 1071"/>
                <a:gd name="T104" fmla="*/ 69139 w 1664"/>
                <a:gd name="T105" fmla="*/ 38136 h 10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64"/>
                <a:gd name="T160" fmla="*/ 0 h 1071"/>
                <a:gd name="T161" fmla="*/ 1664 w 1664"/>
                <a:gd name="T162" fmla="*/ 1071 h 1071"/>
                <a:gd name="connsiteX0" fmla="*/ 2085 w 10000"/>
                <a:gd name="connsiteY0" fmla="*/ 1793 h 10000"/>
                <a:gd name="connsiteX1" fmla="*/ 2085 w 10000"/>
                <a:gd name="connsiteY1" fmla="*/ 1793 h 10000"/>
                <a:gd name="connsiteX2" fmla="*/ 2296 w 10000"/>
                <a:gd name="connsiteY2" fmla="*/ 1643 h 10000"/>
                <a:gd name="connsiteX3" fmla="*/ 2500 w 10000"/>
                <a:gd name="connsiteY3" fmla="*/ 2092 h 10000"/>
                <a:gd name="connsiteX4" fmla="*/ 2710 w 10000"/>
                <a:gd name="connsiteY4" fmla="*/ 2092 h 10000"/>
                <a:gd name="connsiteX5" fmla="*/ 2813 w 10000"/>
                <a:gd name="connsiteY5" fmla="*/ 2381 h 10000"/>
                <a:gd name="connsiteX6" fmla="*/ 2813 w 10000"/>
                <a:gd name="connsiteY6" fmla="*/ 2988 h 10000"/>
                <a:gd name="connsiteX7" fmla="*/ 3438 w 10000"/>
                <a:gd name="connsiteY7" fmla="*/ 3277 h 10000"/>
                <a:gd name="connsiteX8" fmla="*/ 3750 w 10000"/>
                <a:gd name="connsiteY8" fmla="*/ 3725 h 10000"/>
                <a:gd name="connsiteX9" fmla="*/ 4369 w 10000"/>
                <a:gd name="connsiteY9" fmla="*/ 3725 h 10000"/>
                <a:gd name="connsiteX10" fmla="*/ 4681 w 10000"/>
                <a:gd name="connsiteY10" fmla="*/ 4034 h 10000"/>
                <a:gd name="connsiteX11" fmla="*/ 5096 w 10000"/>
                <a:gd name="connsiteY11" fmla="*/ 4174 h 10000"/>
                <a:gd name="connsiteX12" fmla="*/ 5523 w 10000"/>
                <a:gd name="connsiteY12" fmla="*/ 3884 h 10000"/>
                <a:gd name="connsiteX13" fmla="*/ 5938 w 10000"/>
                <a:gd name="connsiteY13" fmla="*/ 3884 h 10000"/>
                <a:gd name="connsiteX14" fmla="*/ 6250 w 10000"/>
                <a:gd name="connsiteY14" fmla="*/ 3436 h 10000"/>
                <a:gd name="connsiteX15" fmla="*/ 6148 w 10000"/>
                <a:gd name="connsiteY15" fmla="*/ 3277 h 10000"/>
                <a:gd name="connsiteX16" fmla="*/ 6352 w 10000"/>
                <a:gd name="connsiteY16" fmla="*/ 2988 h 10000"/>
                <a:gd name="connsiteX17" fmla="*/ 6563 w 10000"/>
                <a:gd name="connsiteY17" fmla="*/ 3137 h 10000"/>
                <a:gd name="connsiteX18" fmla="*/ 6875 w 10000"/>
                <a:gd name="connsiteY18" fmla="*/ 2829 h 10000"/>
                <a:gd name="connsiteX19" fmla="*/ 7079 w 10000"/>
                <a:gd name="connsiteY19" fmla="*/ 2540 h 10000"/>
                <a:gd name="connsiteX20" fmla="*/ 7494 w 10000"/>
                <a:gd name="connsiteY20" fmla="*/ 2540 h 10000"/>
                <a:gd name="connsiteX21" fmla="*/ 7392 w 10000"/>
                <a:gd name="connsiteY21" fmla="*/ 2241 h 10000"/>
                <a:gd name="connsiteX22" fmla="*/ 7290 w 10000"/>
                <a:gd name="connsiteY22" fmla="*/ 2092 h 10000"/>
                <a:gd name="connsiteX23" fmla="*/ 7079 w 10000"/>
                <a:gd name="connsiteY23" fmla="*/ 2241 h 10000"/>
                <a:gd name="connsiteX24" fmla="*/ 6875 w 10000"/>
                <a:gd name="connsiteY24" fmla="*/ 2241 h 10000"/>
                <a:gd name="connsiteX25" fmla="*/ 6875 w 10000"/>
                <a:gd name="connsiteY25" fmla="*/ 1643 h 10000"/>
                <a:gd name="connsiteX26" fmla="*/ 6977 w 10000"/>
                <a:gd name="connsiteY26" fmla="*/ 1345 h 10000"/>
                <a:gd name="connsiteX27" fmla="*/ 7188 w 10000"/>
                <a:gd name="connsiteY27" fmla="*/ 1485 h 10000"/>
                <a:gd name="connsiteX28" fmla="*/ 7494 w 10000"/>
                <a:gd name="connsiteY28" fmla="*/ 1345 h 10000"/>
                <a:gd name="connsiteX29" fmla="*/ 7602 w 10000"/>
                <a:gd name="connsiteY29" fmla="*/ 747 h 10000"/>
                <a:gd name="connsiteX30" fmla="*/ 7704 w 10000"/>
                <a:gd name="connsiteY30" fmla="*/ 588 h 10000"/>
                <a:gd name="connsiteX31" fmla="*/ 7704 w 10000"/>
                <a:gd name="connsiteY31" fmla="*/ 448 h 10000"/>
                <a:gd name="connsiteX32" fmla="*/ 7602 w 10000"/>
                <a:gd name="connsiteY32" fmla="*/ 448 h 10000"/>
                <a:gd name="connsiteX33" fmla="*/ 7704 w 10000"/>
                <a:gd name="connsiteY33" fmla="*/ 140 h 10000"/>
                <a:gd name="connsiteX34" fmla="*/ 8119 w 10000"/>
                <a:gd name="connsiteY34" fmla="*/ 0 h 10000"/>
                <a:gd name="connsiteX35" fmla="*/ 8431 w 10000"/>
                <a:gd name="connsiteY35" fmla="*/ 140 h 10000"/>
                <a:gd name="connsiteX36" fmla="*/ 8642 w 10000"/>
                <a:gd name="connsiteY36" fmla="*/ 448 h 10000"/>
                <a:gd name="connsiteX37" fmla="*/ 8846 w 10000"/>
                <a:gd name="connsiteY37" fmla="*/ 1485 h 10000"/>
                <a:gd name="connsiteX38" fmla="*/ 9056 w 10000"/>
                <a:gd name="connsiteY38" fmla="*/ 1485 h 10000"/>
                <a:gd name="connsiteX39" fmla="*/ 9363 w 10000"/>
                <a:gd name="connsiteY39" fmla="*/ 1793 h 10000"/>
                <a:gd name="connsiteX40" fmla="*/ 9363 w 10000"/>
                <a:gd name="connsiteY40" fmla="*/ 2092 h 10000"/>
                <a:gd name="connsiteX41" fmla="*/ 9585 w 10000"/>
                <a:gd name="connsiteY41" fmla="*/ 2092 h 10000"/>
                <a:gd name="connsiteX42" fmla="*/ 10000 w 10000"/>
                <a:gd name="connsiteY42" fmla="*/ 1933 h 10000"/>
                <a:gd name="connsiteX43" fmla="*/ 10000 w 10000"/>
                <a:gd name="connsiteY43" fmla="*/ 2241 h 10000"/>
                <a:gd name="connsiteX44" fmla="*/ 9688 w 10000"/>
                <a:gd name="connsiteY44" fmla="*/ 3137 h 10000"/>
                <a:gd name="connsiteX45" fmla="*/ 9585 w 10000"/>
                <a:gd name="connsiteY45" fmla="*/ 2988 h 10000"/>
                <a:gd name="connsiteX46" fmla="*/ 9363 w 10000"/>
                <a:gd name="connsiteY46" fmla="*/ 3137 h 10000"/>
                <a:gd name="connsiteX47" fmla="*/ 9483 w 10000"/>
                <a:gd name="connsiteY47" fmla="*/ 3585 h 10000"/>
                <a:gd name="connsiteX48" fmla="*/ 9363 w 10000"/>
                <a:gd name="connsiteY48" fmla="*/ 3884 h 10000"/>
                <a:gd name="connsiteX49" fmla="*/ 9261 w 10000"/>
                <a:gd name="connsiteY49" fmla="*/ 3884 h 10000"/>
                <a:gd name="connsiteX50" fmla="*/ 9056 w 10000"/>
                <a:gd name="connsiteY50" fmla="*/ 4034 h 10000"/>
                <a:gd name="connsiteX51" fmla="*/ 8948 w 10000"/>
                <a:gd name="connsiteY51" fmla="*/ 4034 h 10000"/>
                <a:gd name="connsiteX52" fmla="*/ 8846 w 10000"/>
                <a:gd name="connsiteY52" fmla="*/ 4174 h 10000"/>
                <a:gd name="connsiteX53" fmla="*/ 8744 w 10000"/>
                <a:gd name="connsiteY53" fmla="*/ 4174 h 10000"/>
                <a:gd name="connsiteX54" fmla="*/ 8329 w 10000"/>
                <a:gd name="connsiteY54" fmla="*/ 4622 h 10000"/>
                <a:gd name="connsiteX55" fmla="*/ 8329 w 10000"/>
                <a:gd name="connsiteY55" fmla="*/ 4781 h 10000"/>
                <a:gd name="connsiteX56" fmla="*/ 8119 w 10000"/>
                <a:gd name="connsiteY56" fmla="*/ 4781 h 10000"/>
                <a:gd name="connsiteX57" fmla="*/ 7806 w 10000"/>
                <a:gd name="connsiteY57" fmla="*/ 5070 h 10000"/>
                <a:gd name="connsiteX58" fmla="*/ 7806 w 10000"/>
                <a:gd name="connsiteY58" fmla="*/ 4930 h 10000"/>
                <a:gd name="connsiteX59" fmla="*/ 7806 w 10000"/>
                <a:gd name="connsiteY59" fmla="*/ 4781 h 10000"/>
                <a:gd name="connsiteX60" fmla="*/ 7915 w 10000"/>
                <a:gd name="connsiteY60" fmla="*/ 4482 h 10000"/>
                <a:gd name="connsiteX61" fmla="*/ 7806 w 10000"/>
                <a:gd name="connsiteY61" fmla="*/ 4332 h 10000"/>
                <a:gd name="connsiteX62" fmla="*/ 7494 w 10000"/>
                <a:gd name="connsiteY62" fmla="*/ 4781 h 10000"/>
                <a:gd name="connsiteX63" fmla="*/ 7392 w 10000"/>
                <a:gd name="connsiteY63" fmla="*/ 4930 h 10000"/>
                <a:gd name="connsiteX64" fmla="*/ 7290 w 10000"/>
                <a:gd name="connsiteY64" fmla="*/ 4930 h 10000"/>
                <a:gd name="connsiteX65" fmla="*/ 7188 w 10000"/>
                <a:gd name="connsiteY65" fmla="*/ 5070 h 10000"/>
                <a:gd name="connsiteX66" fmla="*/ 7494 w 10000"/>
                <a:gd name="connsiteY66" fmla="*/ 5518 h 10000"/>
                <a:gd name="connsiteX67" fmla="*/ 7704 w 10000"/>
                <a:gd name="connsiteY67" fmla="*/ 5369 h 10000"/>
                <a:gd name="connsiteX68" fmla="*/ 8017 w 10000"/>
                <a:gd name="connsiteY68" fmla="*/ 5518 h 10000"/>
                <a:gd name="connsiteX69" fmla="*/ 8017 w 10000"/>
                <a:gd name="connsiteY69" fmla="*/ 5677 h 10000"/>
                <a:gd name="connsiteX70" fmla="*/ 7915 w 10000"/>
                <a:gd name="connsiteY70" fmla="*/ 5518 h 10000"/>
                <a:gd name="connsiteX71" fmla="*/ 7704 w 10000"/>
                <a:gd name="connsiteY71" fmla="*/ 5677 h 10000"/>
                <a:gd name="connsiteX72" fmla="*/ 7494 w 10000"/>
                <a:gd name="connsiteY72" fmla="*/ 6125 h 10000"/>
                <a:gd name="connsiteX73" fmla="*/ 7602 w 10000"/>
                <a:gd name="connsiteY73" fmla="*/ 6265 h 10000"/>
                <a:gd name="connsiteX74" fmla="*/ 7704 w 10000"/>
                <a:gd name="connsiteY74" fmla="*/ 6863 h 10000"/>
                <a:gd name="connsiteX75" fmla="*/ 7915 w 10000"/>
                <a:gd name="connsiteY75" fmla="*/ 7021 h 10000"/>
                <a:gd name="connsiteX76" fmla="*/ 7806 w 10000"/>
                <a:gd name="connsiteY76" fmla="*/ 7021 h 10000"/>
                <a:gd name="connsiteX77" fmla="*/ 7915 w 10000"/>
                <a:gd name="connsiteY77" fmla="*/ 7311 h 10000"/>
                <a:gd name="connsiteX78" fmla="*/ 7602 w 10000"/>
                <a:gd name="connsiteY78" fmla="*/ 7470 h 10000"/>
                <a:gd name="connsiteX79" fmla="*/ 7915 w 10000"/>
                <a:gd name="connsiteY79" fmla="*/ 7470 h 10000"/>
                <a:gd name="connsiteX80" fmla="*/ 7806 w 10000"/>
                <a:gd name="connsiteY80" fmla="*/ 8058 h 10000"/>
                <a:gd name="connsiteX81" fmla="*/ 7602 w 10000"/>
                <a:gd name="connsiteY81" fmla="*/ 8366 h 10000"/>
                <a:gd name="connsiteX82" fmla="*/ 7494 w 10000"/>
                <a:gd name="connsiteY82" fmla="*/ 8366 h 10000"/>
                <a:gd name="connsiteX83" fmla="*/ 7494 w 10000"/>
                <a:gd name="connsiteY83" fmla="*/ 8655 h 10000"/>
                <a:gd name="connsiteX84" fmla="*/ 7392 w 10000"/>
                <a:gd name="connsiteY84" fmla="*/ 8954 h 10000"/>
                <a:gd name="connsiteX85" fmla="*/ 7290 w 10000"/>
                <a:gd name="connsiteY85" fmla="*/ 8954 h 10000"/>
                <a:gd name="connsiteX86" fmla="*/ 7290 w 10000"/>
                <a:gd name="connsiteY86" fmla="*/ 9104 h 10000"/>
                <a:gd name="connsiteX87" fmla="*/ 6977 w 10000"/>
                <a:gd name="connsiteY87" fmla="*/ 9402 h 10000"/>
                <a:gd name="connsiteX88" fmla="*/ 6665 w 10000"/>
                <a:gd name="connsiteY88" fmla="*/ 9402 h 10000"/>
                <a:gd name="connsiteX89" fmla="*/ 6665 w 10000"/>
                <a:gd name="connsiteY89" fmla="*/ 9552 h 10000"/>
                <a:gd name="connsiteX90" fmla="*/ 6563 w 10000"/>
                <a:gd name="connsiteY90" fmla="*/ 9402 h 10000"/>
                <a:gd name="connsiteX91" fmla="*/ 6563 w 10000"/>
                <a:gd name="connsiteY91" fmla="*/ 9552 h 10000"/>
                <a:gd name="connsiteX92" fmla="*/ 6460 w 10000"/>
                <a:gd name="connsiteY92" fmla="*/ 9552 h 10000"/>
                <a:gd name="connsiteX93" fmla="*/ 6046 w 10000"/>
                <a:gd name="connsiteY93" fmla="*/ 9851 h 10000"/>
                <a:gd name="connsiteX94" fmla="*/ 5938 w 10000"/>
                <a:gd name="connsiteY94" fmla="*/ 10000 h 10000"/>
                <a:gd name="connsiteX95" fmla="*/ 5938 w 10000"/>
                <a:gd name="connsiteY95" fmla="*/ 9711 h 10000"/>
                <a:gd name="connsiteX96" fmla="*/ 5733 w 10000"/>
                <a:gd name="connsiteY96" fmla="*/ 9711 h 10000"/>
                <a:gd name="connsiteX97" fmla="*/ 5625 w 10000"/>
                <a:gd name="connsiteY97" fmla="*/ 9711 h 10000"/>
                <a:gd name="connsiteX98" fmla="*/ 5409 w 10000"/>
                <a:gd name="connsiteY98" fmla="*/ 9711 h 10000"/>
                <a:gd name="connsiteX99" fmla="*/ 5409 w 10000"/>
                <a:gd name="connsiteY99" fmla="*/ 9402 h 10000"/>
                <a:gd name="connsiteX100" fmla="*/ 5198 w 10000"/>
                <a:gd name="connsiteY100" fmla="*/ 9402 h 10000"/>
                <a:gd name="connsiteX101" fmla="*/ 4784 w 10000"/>
                <a:gd name="connsiteY101" fmla="*/ 9552 h 10000"/>
                <a:gd name="connsiteX102" fmla="*/ 4681 w 10000"/>
                <a:gd name="connsiteY102" fmla="*/ 9402 h 10000"/>
                <a:gd name="connsiteX103" fmla="*/ 4681 w 10000"/>
                <a:gd name="connsiteY103" fmla="*/ 9552 h 10000"/>
                <a:gd name="connsiteX104" fmla="*/ 4579 w 10000"/>
                <a:gd name="connsiteY104" fmla="*/ 9552 h 10000"/>
                <a:gd name="connsiteX105" fmla="*/ 4579 w 10000"/>
                <a:gd name="connsiteY105" fmla="*/ 9851 h 10000"/>
                <a:gd name="connsiteX106" fmla="*/ 4477 w 10000"/>
                <a:gd name="connsiteY106" fmla="*/ 9851 h 10000"/>
                <a:gd name="connsiteX107" fmla="*/ 4477 w 10000"/>
                <a:gd name="connsiteY107" fmla="*/ 9711 h 10000"/>
                <a:gd name="connsiteX108" fmla="*/ 4369 w 10000"/>
                <a:gd name="connsiteY108" fmla="*/ 9711 h 10000"/>
                <a:gd name="connsiteX109" fmla="*/ 4165 w 10000"/>
                <a:gd name="connsiteY109" fmla="*/ 9552 h 10000"/>
                <a:gd name="connsiteX110" fmla="*/ 4165 w 10000"/>
                <a:gd name="connsiteY110" fmla="*/ 9402 h 10000"/>
                <a:gd name="connsiteX111" fmla="*/ 4165 w 10000"/>
                <a:gd name="connsiteY111" fmla="*/ 9262 h 10000"/>
                <a:gd name="connsiteX112" fmla="*/ 4056 w 10000"/>
                <a:gd name="connsiteY112" fmla="*/ 9104 h 10000"/>
                <a:gd name="connsiteX113" fmla="*/ 3954 w 10000"/>
                <a:gd name="connsiteY113" fmla="*/ 9104 h 10000"/>
                <a:gd name="connsiteX114" fmla="*/ 4056 w 10000"/>
                <a:gd name="connsiteY114" fmla="*/ 8366 h 10000"/>
                <a:gd name="connsiteX115" fmla="*/ 3954 w 10000"/>
                <a:gd name="connsiteY115" fmla="*/ 8058 h 10000"/>
                <a:gd name="connsiteX116" fmla="*/ 3852 w 10000"/>
                <a:gd name="connsiteY116" fmla="*/ 8058 h 10000"/>
                <a:gd name="connsiteX117" fmla="*/ 3642 w 10000"/>
                <a:gd name="connsiteY117" fmla="*/ 7759 h 10000"/>
                <a:gd name="connsiteX118" fmla="*/ 3438 w 10000"/>
                <a:gd name="connsiteY118" fmla="*/ 7759 h 10000"/>
                <a:gd name="connsiteX119" fmla="*/ 2915 w 10000"/>
                <a:gd name="connsiteY119" fmla="*/ 8058 h 10000"/>
                <a:gd name="connsiteX120" fmla="*/ 2608 w 10000"/>
                <a:gd name="connsiteY120" fmla="*/ 8058 h 10000"/>
                <a:gd name="connsiteX121" fmla="*/ 2500 w 10000"/>
                <a:gd name="connsiteY121" fmla="*/ 8207 h 10000"/>
                <a:gd name="connsiteX122" fmla="*/ 2398 w 10000"/>
                <a:gd name="connsiteY122" fmla="*/ 8058 h 10000"/>
                <a:gd name="connsiteX123" fmla="*/ 2296 w 10000"/>
                <a:gd name="connsiteY123" fmla="*/ 8058 h 10000"/>
                <a:gd name="connsiteX124" fmla="*/ 1983 w 10000"/>
                <a:gd name="connsiteY124" fmla="*/ 8058 h 10000"/>
                <a:gd name="connsiteX125" fmla="*/ 1773 w 10000"/>
                <a:gd name="connsiteY125" fmla="*/ 7918 h 10000"/>
                <a:gd name="connsiteX126" fmla="*/ 1671 w 10000"/>
                <a:gd name="connsiteY126" fmla="*/ 7759 h 10000"/>
                <a:gd name="connsiteX127" fmla="*/ 1556 w 10000"/>
                <a:gd name="connsiteY127" fmla="*/ 7759 h 10000"/>
                <a:gd name="connsiteX128" fmla="*/ 1346 w 10000"/>
                <a:gd name="connsiteY128" fmla="*/ 7470 h 10000"/>
                <a:gd name="connsiteX129" fmla="*/ 1142 w 10000"/>
                <a:gd name="connsiteY129" fmla="*/ 7470 h 10000"/>
                <a:gd name="connsiteX130" fmla="*/ 829 w 10000"/>
                <a:gd name="connsiteY130" fmla="*/ 7311 h 10000"/>
                <a:gd name="connsiteX131" fmla="*/ 727 w 10000"/>
                <a:gd name="connsiteY131" fmla="*/ 6863 h 10000"/>
                <a:gd name="connsiteX132" fmla="*/ 931 w 10000"/>
                <a:gd name="connsiteY132" fmla="*/ 6863 h 10000"/>
                <a:gd name="connsiteX133" fmla="*/ 829 w 10000"/>
                <a:gd name="connsiteY133" fmla="*/ 6573 h 10000"/>
                <a:gd name="connsiteX134" fmla="*/ 1034 w 10000"/>
                <a:gd name="connsiteY134" fmla="*/ 6265 h 10000"/>
                <a:gd name="connsiteX135" fmla="*/ 1034 w 10000"/>
                <a:gd name="connsiteY135" fmla="*/ 5966 h 10000"/>
                <a:gd name="connsiteX136" fmla="*/ 931 w 10000"/>
                <a:gd name="connsiteY136" fmla="*/ 5817 h 10000"/>
                <a:gd name="connsiteX137" fmla="*/ 619 w 10000"/>
                <a:gd name="connsiteY137" fmla="*/ 5966 h 10000"/>
                <a:gd name="connsiteX138" fmla="*/ 415 w 10000"/>
                <a:gd name="connsiteY138" fmla="*/ 5817 h 10000"/>
                <a:gd name="connsiteX139" fmla="*/ 306 w 10000"/>
                <a:gd name="connsiteY139" fmla="*/ 5677 h 10000"/>
                <a:gd name="connsiteX140" fmla="*/ 102 w 10000"/>
                <a:gd name="connsiteY140" fmla="*/ 5518 h 10000"/>
                <a:gd name="connsiteX141" fmla="*/ 216 w 10000"/>
                <a:gd name="connsiteY141" fmla="*/ 5243 h 10000"/>
                <a:gd name="connsiteX142" fmla="*/ 204 w 10000"/>
                <a:gd name="connsiteY142" fmla="*/ 5070 h 10000"/>
                <a:gd name="connsiteX143" fmla="*/ 0 w 10000"/>
                <a:gd name="connsiteY143" fmla="*/ 5070 h 10000"/>
                <a:gd name="connsiteX144" fmla="*/ 0 w 10000"/>
                <a:gd name="connsiteY144" fmla="*/ 4622 h 10000"/>
                <a:gd name="connsiteX145" fmla="*/ 204 w 10000"/>
                <a:gd name="connsiteY145" fmla="*/ 4482 h 10000"/>
                <a:gd name="connsiteX146" fmla="*/ 415 w 10000"/>
                <a:gd name="connsiteY146" fmla="*/ 4482 h 10000"/>
                <a:gd name="connsiteX147" fmla="*/ 517 w 10000"/>
                <a:gd name="connsiteY147" fmla="*/ 4332 h 10000"/>
                <a:gd name="connsiteX148" fmla="*/ 727 w 10000"/>
                <a:gd name="connsiteY148" fmla="*/ 4332 h 10000"/>
                <a:gd name="connsiteX149" fmla="*/ 1034 w 10000"/>
                <a:gd name="connsiteY149" fmla="*/ 4034 h 10000"/>
                <a:gd name="connsiteX150" fmla="*/ 1142 w 10000"/>
                <a:gd name="connsiteY150" fmla="*/ 3725 h 10000"/>
                <a:gd name="connsiteX151" fmla="*/ 1034 w 10000"/>
                <a:gd name="connsiteY151" fmla="*/ 3137 h 10000"/>
                <a:gd name="connsiteX152" fmla="*/ 1034 w 10000"/>
                <a:gd name="connsiteY152" fmla="*/ 2988 h 10000"/>
                <a:gd name="connsiteX153" fmla="*/ 1346 w 10000"/>
                <a:gd name="connsiteY153" fmla="*/ 2988 h 10000"/>
                <a:gd name="connsiteX154" fmla="*/ 1454 w 10000"/>
                <a:gd name="connsiteY154" fmla="*/ 2381 h 10000"/>
                <a:gd name="connsiteX155" fmla="*/ 1773 w 10000"/>
                <a:gd name="connsiteY155" fmla="*/ 2381 h 10000"/>
                <a:gd name="connsiteX156" fmla="*/ 1881 w 10000"/>
                <a:gd name="connsiteY156" fmla="*/ 2381 h 10000"/>
                <a:gd name="connsiteX157" fmla="*/ 1983 w 10000"/>
                <a:gd name="connsiteY157" fmla="*/ 1933 h 10000"/>
                <a:gd name="connsiteX158" fmla="*/ 2085 w 10000"/>
                <a:gd name="connsiteY158" fmla="*/ 1793 h 10000"/>
                <a:gd name="connsiteX0" fmla="*/ 2085 w 10000"/>
                <a:gd name="connsiteY0" fmla="*/ 1793 h 10000"/>
                <a:gd name="connsiteX1" fmla="*/ 2085 w 10000"/>
                <a:gd name="connsiteY1" fmla="*/ 1793 h 10000"/>
                <a:gd name="connsiteX2" fmla="*/ 2296 w 10000"/>
                <a:gd name="connsiteY2" fmla="*/ 1643 h 10000"/>
                <a:gd name="connsiteX3" fmla="*/ 2500 w 10000"/>
                <a:gd name="connsiteY3" fmla="*/ 2092 h 10000"/>
                <a:gd name="connsiteX4" fmla="*/ 2710 w 10000"/>
                <a:gd name="connsiteY4" fmla="*/ 2092 h 10000"/>
                <a:gd name="connsiteX5" fmla="*/ 2813 w 10000"/>
                <a:gd name="connsiteY5" fmla="*/ 2381 h 10000"/>
                <a:gd name="connsiteX6" fmla="*/ 2813 w 10000"/>
                <a:gd name="connsiteY6" fmla="*/ 2988 h 10000"/>
                <a:gd name="connsiteX7" fmla="*/ 3438 w 10000"/>
                <a:gd name="connsiteY7" fmla="*/ 3277 h 10000"/>
                <a:gd name="connsiteX8" fmla="*/ 3750 w 10000"/>
                <a:gd name="connsiteY8" fmla="*/ 3725 h 10000"/>
                <a:gd name="connsiteX9" fmla="*/ 4369 w 10000"/>
                <a:gd name="connsiteY9" fmla="*/ 3725 h 10000"/>
                <a:gd name="connsiteX10" fmla="*/ 4681 w 10000"/>
                <a:gd name="connsiteY10" fmla="*/ 4034 h 10000"/>
                <a:gd name="connsiteX11" fmla="*/ 5096 w 10000"/>
                <a:gd name="connsiteY11" fmla="*/ 4174 h 10000"/>
                <a:gd name="connsiteX12" fmla="*/ 5523 w 10000"/>
                <a:gd name="connsiteY12" fmla="*/ 3884 h 10000"/>
                <a:gd name="connsiteX13" fmla="*/ 5938 w 10000"/>
                <a:gd name="connsiteY13" fmla="*/ 3884 h 10000"/>
                <a:gd name="connsiteX14" fmla="*/ 6250 w 10000"/>
                <a:gd name="connsiteY14" fmla="*/ 3436 h 10000"/>
                <a:gd name="connsiteX15" fmla="*/ 6148 w 10000"/>
                <a:gd name="connsiteY15" fmla="*/ 3277 h 10000"/>
                <a:gd name="connsiteX16" fmla="*/ 6352 w 10000"/>
                <a:gd name="connsiteY16" fmla="*/ 2988 h 10000"/>
                <a:gd name="connsiteX17" fmla="*/ 6563 w 10000"/>
                <a:gd name="connsiteY17" fmla="*/ 3137 h 10000"/>
                <a:gd name="connsiteX18" fmla="*/ 6875 w 10000"/>
                <a:gd name="connsiteY18" fmla="*/ 2829 h 10000"/>
                <a:gd name="connsiteX19" fmla="*/ 7079 w 10000"/>
                <a:gd name="connsiteY19" fmla="*/ 2540 h 10000"/>
                <a:gd name="connsiteX20" fmla="*/ 7494 w 10000"/>
                <a:gd name="connsiteY20" fmla="*/ 2540 h 10000"/>
                <a:gd name="connsiteX21" fmla="*/ 7392 w 10000"/>
                <a:gd name="connsiteY21" fmla="*/ 2241 h 10000"/>
                <a:gd name="connsiteX22" fmla="*/ 7290 w 10000"/>
                <a:gd name="connsiteY22" fmla="*/ 2092 h 10000"/>
                <a:gd name="connsiteX23" fmla="*/ 7079 w 10000"/>
                <a:gd name="connsiteY23" fmla="*/ 2241 h 10000"/>
                <a:gd name="connsiteX24" fmla="*/ 6875 w 10000"/>
                <a:gd name="connsiteY24" fmla="*/ 2241 h 10000"/>
                <a:gd name="connsiteX25" fmla="*/ 6875 w 10000"/>
                <a:gd name="connsiteY25" fmla="*/ 1643 h 10000"/>
                <a:gd name="connsiteX26" fmla="*/ 6977 w 10000"/>
                <a:gd name="connsiteY26" fmla="*/ 1345 h 10000"/>
                <a:gd name="connsiteX27" fmla="*/ 7188 w 10000"/>
                <a:gd name="connsiteY27" fmla="*/ 1485 h 10000"/>
                <a:gd name="connsiteX28" fmla="*/ 7494 w 10000"/>
                <a:gd name="connsiteY28" fmla="*/ 1345 h 10000"/>
                <a:gd name="connsiteX29" fmla="*/ 7602 w 10000"/>
                <a:gd name="connsiteY29" fmla="*/ 747 h 10000"/>
                <a:gd name="connsiteX30" fmla="*/ 7704 w 10000"/>
                <a:gd name="connsiteY30" fmla="*/ 588 h 10000"/>
                <a:gd name="connsiteX31" fmla="*/ 7704 w 10000"/>
                <a:gd name="connsiteY31" fmla="*/ 448 h 10000"/>
                <a:gd name="connsiteX32" fmla="*/ 7602 w 10000"/>
                <a:gd name="connsiteY32" fmla="*/ 448 h 10000"/>
                <a:gd name="connsiteX33" fmla="*/ 7704 w 10000"/>
                <a:gd name="connsiteY33" fmla="*/ 140 h 10000"/>
                <a:gd name="connsiteX34" fmla="*/ 8119 w 10000"/>
                <a:gd name="connsiteY34" fmla="*/ 0 h 10000"/>
                <a:gd name="connsiteX35" fmla="*/ 8431 w 10000"/>
                <a:gd name="connsiteY35" fmla="*/ 140 h 10000"/>
                <a:gd name="connsiteX36" fmla="*/ 8642 w 10000"/>
                <a:gd name="connsiteY36" fmla="*/ 448 h 10000"/>
                <a:gd name="connsiteX37" fmla="*/ 8846 w 10000"/>
                <a:gd name="connsiteY37" fmla="*/ 1485 h 10000"/>
                <a:gd name="connsiteX38" fmla="*/ 9056 w 10000"/>
                <a:gd name="connsiteY38" fmla="*/ 1485 h 10000"/>
                <a:gd name="connsiteX39" fmla="*/ 9363 w 10000"/>
                <a:gd name="connsiteY39" fmla="*/ 1793 h 10000"/>
                <a:gd name="connsiteX40" fmla="*/ 9363 w 10000"/>
                <a:gd name="connsiteY40" fmla="*/ 2092 h 10000"/>
                <a:gd name="connsiteX41" fmla="*/ 9585 w 10000"/>
                <a:gd name="connsiteY41" fmla="*/ 2092 h 10000"/>
                <a:gd name="connsiteX42" fmla="*/ 10000 w 10000"/>
                <a:gd name="connsiteY42" fmla="*/ 1933 h 10000"/>
                <a:gd name="connsiteX43" fmla="*/ 10000 w 10000"/>
                <a:gd name="connsiteY43" fmla="*/ 2241 h 10000"/>
                <a:gd name="connsiteX44" fmla="*/ 9688 w 10000"/>
                <a:gd name="connsiteY44" fmla="*/ 3137 h 10000"/>
                <a:gd name="connsiteX45" fmla="*/ 9585 w 10000"/>
                <a:gd name="connsiteY45" fmla="*/ 2988 h 10000"/>
                <a:gd name="connsiteX46" fmla="*/ 9363 w 10000"/>
                <a:gd name="connsiteY46" fmla="*/ 3137 h 10000"/>
                <a:gd name="connsiteX47" fmla="*/ 9483 w 10000"/>
                <a:gd name="connsiteY47" fmla="*/ 3585 h 10000"/>
                <a:gd name="connsiteX48" fmla="*/ 9363 w 10000"/>
                <a:gd name="connsiteY48" fmla="*/ 3884 h 10000"/>
                <a:gd name="connsiteX49" fmla="*/ 9261 w 10000"/>
                <a:gd name="connsiteY49" fmla="*/ 3884 h 10000"/>
                <a:gd name="connsiteX50" fmla="*/ 9056 w 10000"/>
                <a:gd name="connsiteY50" fmla="*/ 4034 h 10000"/>
                <a:gd name="connsiteX51" fmla="*/ 8948 w 10000"/>
                <a:gd name="connsiteY51" fmla="*/ 4034 h 10000"/>
                <a:gd name="connsiteX52" fmla="*/ 8846 w 10000"/>
                <a:gd name="connsiteY52" fmla="*/ 4174 h 10000"/>
                <a:gd name="connsiteX53" fmla="*/ 8744 w 10000"/>
                <a:gd name="connsiteY53" fmla="*/ 4174 h 10000"/>
                <a:gd name="connsiteX54" fmla="*/ 8329 w 10000"/>
                <a:gd name="connsiteY54" fmla="*/ 4622 h 10000"/>
                <a:gd name="connsiteX55" fmla="*/ 8329 w 10000"/>
                <a:gd name="connsiteY55" fmla="*/ 4781 h 10000"/>
                <a:gd name="connsiteX56" fmla="*/ 8119 w 10000"/>
                <a:gd name="connsiteY56" fmla="*/ 4781 h 10000"/>
                <a:gd name="connsiteX57" fmla="*/ 7806 w 10000"/>
                <a:gd name="connsiteY57" fmla="*/ 5070 h 10000"/>
                <a:gd name="connsiteX58" fmla="*/ 7806 w 10000"/>
                <a:gd name="connsiteY58" fmla="*/ 4930 h 10000"/>
                <a:gd name="connsiteX59" fmla="*/ 7806 w 10000"/>
                <a:gd name="connsiteY59" fmla="*/ 4781 h 10000"/>
                <a:gd name="connsiteX60" fmla="*/ 7915 w 10000"/>
                <a:gd name="connsiteY60" fmla="*/ 4482 h 10000"/>
                <a:gd name="connsiteX61" fmla="*/ 7806 w 10000"/>
                <a:gd name="connsiteY61" fmla="*/ 4332 h 10000"/>
                <a:gd name="connsiteX62" fmla="*/ 7494 w 10000"/>
                <a:gd name="connsiteY62" fmla="*/ 4781 h 10000"/>
                <a:gd name="connsiteX63" fmla="*/ 7392 w 10000"/>
                <a:gd name="connsiteY63" fmla="*/ 4930 h 10000"/>
                <a:gd name="connsiteX64" fmla="*/ 7290 w 10000"/>
                <a:gd name="connsiteY64" fmla="*/ 4930 h 10000"/>
                <a:gd name="connsiteX65" fmla="*/ 7188 w 10000"/>
                <a:gd name="connsiteY65" fmla="*/ 5070 h 10000"/>
                <a:gd name="connsiteX66" fmla="*/ 7494 w 10000"/>
                <a:gd name="connsiteY66" fmla="*/ 5518 h 10000"/>
                <a:gd name="connsiteX67" fmla="*/ 7704 w 10000"/>
                <a:gd name="connsiteY67" fmla="*/ 5369 h 10000"/>
                <a:gd name="connsiteX68" fmla="*/ 8017 w 10000"/>
                <a:gd name="connsiteY68" fmla="*/ 5518 h 10000"/>
                <a:gd name="connsiteX69" fmla="*/ 8017 w 10000"/>
                <a:gd name="connsiteY69" fmla="*/ 5677 h 10000"/>
                <a:gd name="connsiteX70" fmla="*/ 7915 w 10000"/>
                <a:gd name="connsiteY70" fmla="*/ 5518 h 10000"/>
                <a:gd name="connsiteX71" fmla="*/ 7704 w 10000"/>
                <a:gd name="connsiteY71" fmla="*/ 5677 h 10000"/>
                <a:gd name="connsiteX72" fmla="*/ 7494 w 10000"/>
                <a:gd name="connsiteY72" fmla="*/ 6125 h 10000"/>
                <a:gd name="connsiteX73" fmla="*/ 7602 w 10000"/>
                <a:gd name="connsiteY73" fmla="*/ 6265 h 10000"/>
                <a:gd name="connsiteX74" fmla="*/ 7704 w 10000"/>
                <a:gd name="connsiteY74" fmla="*/ 6863 h 10000"/>
                <a:gd name="connsiteX75" fmla="*/ 7915 w 10000"/>
                <a:gd name="connsiteY75" fmla="*/ 7021 h 10000"/>
                <a:gd name="connsiteX76" fmla="*/ 7806 w 10000"/>
                <a:gd name="connsiteY76" fmla="*/ 7021 h 10000"/>
                <a:gd name="connsiteX77" fmla="*/ 7915 w 10000"/>
                <a:gd name="connsiteY77" fmla="*/ 7311 h 10000"/>
                <a:gd name="connsiteX78" fmla="*/ 7602 w 10000"/>
                <a:gd name="connsiteY78" fmla="*/ 7470 h 10000"/>
                <a:gd name="connsiteX79" fmla="*/ 7915 w 10000"/>
                <a:gd name="connsiteY79" fmla="*/ 7470 h 10000"/>
                <a:gd name="connsiteX80" fmla="*/ 7806 w 10000"/>
                <a:gd name="connsiteY80" fmla="*/ 8058 h 10000"/>
                <a:gd name="connsiteX81" fmla="*/ 7602 w 10000"/>
                <a:gd name="connsiteY81" fmla="*/ 8366 h 10000"/>
                <a:gd name="connsiteX82" fmla="*/ 7494 w 10000"/>
                <a:gd name="connsiteY82" fmla="*/ 8366 h 10000"/>
                <a:gd name="connsiteX83" fmla="*/ 7494 w 10000"/>
                <a:gd name="connsiteY83" fmla="*/ 8655 h 10000"/>
                <a:gd name="connsiteX84" fmla="*/ 7392 w 10000"/>
                <a:gd name="connsiteY84" fmla="*/ 8954 h 10000"/>
                <a:gd name="connsiteX85" fmla="*/ 7290 w 10000"/>
                <a:gd name="connsiteY85" fmla="*/ 8954 h 10000"/>
                <a:gd name="connsiteX86" fmla="*/ 7290 w 10000"/>
                <a:gd name="connsiteY86" fmla="*/ 9104 h 10000"/>
                <a:gd name="connsiteX87" fmla="*/ 6977 w 10000"/>
                <a:gd name="connsiteY87" fmla="*/ 9402 h 10000"/>
                <a:gd name="connsiteX88" fmla="*/ 6665 w 10000"/>
                <a:gd name="connsiteY88" fmla="*/ 9402 h 10000"/>
                <a:gd name="connsiteX89" fmla="*/ 6665 w 10000"/>
                <a:gd name="connsiteY89" fmla="*/ 9552 h 10000"/>
                <a:gd name="connsiteX90" fmla="*/ 6563 w 10000"/>
                <a:gd name="connsiteY90" fmla="*/ 9402 h 10000"/>
                <a:gd name="connsiteX91" fmla="*/ 6563 w 10000"/>
                <a:gd name="connsiteY91" fmla="*/ 9552 h 10000"/>
                <a:gd name="connsiteX92" fmla="*/ 6460 w 10000"/>
                <a:gd name="connsiteY92" fmla="*/ 9552 h 10000"/>
                <a:gd name="connsiteX93" fmla="*/ 6046 w 10000"/>
                <a:gd name="connsiteY93" fmla="*/ 9851 h 10000"/>
                <a:gd name="connsiteX94" fmla="*/ 5938 w 10000"/>
                <a:gd name="connsiteY94" fmla="*/ 10000 h 10000"/>
                <a:gd name="connsiteX95" fmla="*/ 5938 w 10000"/>
                <a:gd name="connsiteY95" fmla="*/ 9711 h 10000"/>
                <a:gd name="connsiteX96" fmla="*/ 5733 w 10000"/>
                <a:gd name="connsiteY96" fmla="*/ 9711 h 10000"/>
                <a:gd name="connsiteX97" fmla="*/ 5625 w 10000"/>
                <a:gd name="connsiteY97" fmla="*/ 9711 h 10000"/>
                <a:gd name="connsiteX98" fmla="*/ 5409 w 10000"/>
                <a:gd name="connsiteY98" fmla="*/ 9711 h 10000"/>
                <a:gd name="connsiteX99" fmla="*/ 5409 w 10000"/>
                <a:gd name="connsiteY99" fmla="*/ 9402 h 10000"/>
                <a:gd name="connsiteX100" fmla="*/ 5198 w 10000"/>
                <a:gd name="connsiteY100" fmla="*/ 9402 h 10000"/>
                <a:gd name="connsiteX101" fmla="*/ 4784 w 10000"/>
                <a:gd name="connsiteY101" fmla="*/ 9552 h 10000"/>
                <a:gd name="connsiteX102" fmla="*/ 4681 w 10000"/>
                <a:gd name="connsiteY102" fmla="*/ 9402 h 10000"/>
                <a:gd name="connsiteX103" fmla="*/ 4681 w 10000"/>
                <a:gd name="connsiteY103" fmla="*/ 9552 h 10000"/>
                <a:gd name="connsiteX104" fmla="*/ 4579 w 10000"/>
                <a:gd name="connsiteY104" fmla="*/ 9552 h 10000"/>
                <a:gd name="connsiteX105" fmla="*/ 4579 w 10000"/>
                <a:gd name="connsiteY105" fmla="*/ 9851 h 10000"/>
                <a:gd name="connsiteX106" fmla="*/ 4477 w 10000"/>
                <a:gd name="connsiteY106" fmla="*/ 9851 h 10000"/>
                <a:gd name="connsiteX107" fmla="*/ 4477 w 10000"/>
                <a:gd name="connsiteY107" fmla="*/ 9711 h 10000"/>
                <a:gd name="connsiteX108" fmla="*/ 4369 w 10000"/>
                <a:gd name="connsiteY108" fmla="*/ 9711 h 10000"/>
                <a:gd name="connsiteX109" fmla="*/ 4165 w 10000"/>
                <a:gd name="connsiteY109" fmla="*/ 9552 h 10000"/>
                <a:gd name="connsiteX110" fmla="*/ 4165 w 10000"/>
                <a:gd name="connsiteY110" fmla="*/ 9402 h 10000"/>
                <a:gd name="connsiteX111" fmla="*/ 4165 w 10000"/>
                <a:gd name="connsiteY111" fmla="*/ 9262 h 10000"/>
                <a:gd name="connsiteX112" fmla="*/ 4056 w 10000"/>
                <a:gd name="connsiteY112" fmla="*/ 9104 h 10000"/>
                <a:gd name="connsiteX113" fmla="*/ 3954 w 10000"/>
                <a:gd name="connsiteY113" fmla="*/ 9104 h 10000"/>
                <a:gd name="connsiteX114" fmla="*/ 4056 w 10000"/>
                <a:gd name="connsiteY114" fmla="*/ 8366 h 10000"/>
                <a:gd name="connsiteX115" fmla="*/ 3954 w 10000"/>
                <a:gd name="connsiteY115" fmla="*/ 8058 h 10000"/>
                <a:gd name="connsiteX116" fmla="*/ 3852 w 10000"/>
                <a:gd name="connsiteY116" fmla="*/ 8058 h 10000"/>
                <a:gd name="connsiteX117" fmla="*/ 3642 w 10000"/>
                <a:gd name="connsiteY117" fmla="*/ 7759 h 10000"/>
                <a:gd name="connsiteX118" fmla="*/ 3438 w 10000"/>
                <a:gd name="connsiteY118" fmla="*/ 7759 h 10000"/>
                <a:gd name="connsiteX119" fmla="*/ 2915 w 10000"/>
                <a:gd name="connsiteY119" fmla="*/ 8058 h 10000"/>
                <a:gd name="connsiteX120" fmla="*/ 2608 w 10000"/>
                <a:gd name="connsiteY120" fmla="*/ 8058 h 10000"/>
                <a:gd name="connsiteX121" fmla="*/ 2500 w 10000"/>
                <a:gd name="connsiteY121" fmla="*/ 8207 h 10000"/>
                <a:gd name="connsiteX122" fmla="*/ 2398 w 10000"/>
                <a:gd name="connsiteY122" fmla="*/ 8058 h 10000"/>
                <a:gd name="connsiteX123" fmla="*/ 2296 w 10000"/>
                <a:gd name="connsiteY123" fmla="*/ 8058 h 10000"/>
                <a:gd name="connsiteX124" fmla="*/ 1983 w 10000"/>
                <a:gd name="connsiteY124" fmla="*/ 8058 h 10000"/>
                <a:gd name="connsiteX125" fmla="*/ 1773 w 10000"/>
                <a:gd name="connsiteY125" fmla="*/ 7918 h 10000"/>
                <a:gd name="connsiteX126" fmla="*/ 1671 w 10000"/>
                <a:gd name="connsiteY126" fmla="*/ 7759 h 10000"/>
                <a:gd name="connsiteX127" fmla="*/ 1556 w 10000"/>
                <a:gd name="connsiteY127" fmla="*/ 7759 h 10000"/>
                <a:gd name="connsiteX128" fmla="*/ 1346 w 10000"/>
                <a:gd name="connsiteY128" fmla="*/ 7470 h 10000"/>
                <a:gd name="connsiteX129" fmla="*/ 1142 w 10000"/>
                <a:gd name="connsiteY129" fmla="*/ 7470 h 10000"/>
                <a:gd name="connsiteX130" fmla="*/ 829 w 10000"/>
                <a:gd name="connsiteY130" fmla="*/ 7311 h 10000"/>
                <a:gd name="connsiteX131" fmla="*/ 727 w 10000"/>
                <a:gd name="connsiteY131" fmla="*/ 6863 h 10000"/>
                <a:gd name="connsiteX132" fmla="*/ 931 w 10000"/>
                <a:gd name="connsiteY132" fmla="*/ 6863 h 10000"/>
                <a:gd name="connsiteX133" fmla="*/ 829 w 10000"/>
                <a:gd name="connsiteY133" fmla="*/ 6573 h 10000"/>
                <a:gd name="connsiteX134" fmla="*/ 1034 w 10000"/>
                <a:gd name="connsiteY134" fmla="*/ 6265 h 10000"/>
                <a:gd name="connsiteX135" fmla="*/ 1034 w 10000"/>
                <a:gd name="connsiteY135" fmla="*/ 5966 h 10000"/>
                <a:gd name="connsiteX136" fmla="*/ 931 w 10000"/>
                <a:gd name="connsiteY136" fmla="*/ 5817 h 10000"/>
                <a:gd name="connsiteX137" fmla="*/ 619 w 10000"/>
                <a:gd name="connsiteY137" fmla="*/ 5966 h 10000"/>
                <a:gd name="connsiteX138" fmla="*/ 415 w 10000"/>
                <a:gd name="connsiteY138" fmla="*/ 5817 h 10000"/>
                <a:gd name="connsiteX139" fmla="*/ 444 w 10000"/>
                <a:gd name="connsiteY139" fmla="*/ 5373 h 10000"/>
                <a:gd name="connsiteX140" fmla="*/ 102 w 10000"/>
                <a:gd name="connsiteY140" fmla="*/ 5518 h 10000"/>
                <a:gd name="connsiteX141" fmla="*/ 216 w 10000"/>
                <a:gd name="connsiteY141" fmla="*/ 5243 h 10000"/>
                <a:gd name="connsiteX142" fmla="*/ 204 w 10000"/>
                <a:gd name="connsiteY142" fmla="*/ 5070 h 10000"/>
                <a:gd name="connsiteX143" fmla="*/ 0 w 10000"/>
                <a:gd name="connsiteY143" fmla="*/ 5070 h 10000"/>
                <a:gd name="connsiteX144" fmla="*/ 0 w 10000"/>
                <a:gd name="connsiteY144" fmla="*/ 4622 h 10000"/>
                <a:gd name="connsiteX145" fmla="*/ 204 w 10000"/>
                <a:gd name="connsiteY145" fmla="*/ 4482 h 10000"/>
                <a:gd name="connsiteX146" fmla="*/ 415 w 10000"/>
                <a:gd name="connsiteY146" fmla="*/ 4482 h 10000"/>
                <a:gd name="connsiteX147" fmla="*/ 517 w 10000"/>
                <a:gd name="connsiteY147" fmla="*/ 4332 h 10000"/>
                <a:gd name="connsiteX148" fmla="*/ 727 w 10000"/>
                <a:gd name="connsiteY148" fmla="*/ 4332 h 10000"/>
                <a:gd name="connsiteX149" fmla="*/ 1034 w 10000"/>
                <a:gd name="connsiteY149" fmla="*/ 4034 h 10000"/>
                <a:gd name="connsiteX150" fmla="*/ 1142 w 10000"/>
                <a:gd name="connsiteY150" fmla="*/ 3725 h 10000"/>
                <a:gd name="connsiteX151" fmla="*/ 1034 w 10000"/>
                <a:gd name="connsiteY151" fmla="*/ 3137 h 10000"/>
                <a:gd name="connsiteX152" fmla="*/ 1034 w 10000"/>
                <a:gd name="connsiteY152" fmla="*/ 2988 h 10000"/>
                <a:gd name="connsiteX153" fmla="*/ 1346 w 10000"/>
                <a:gd name="connsiteY153" fmla="*/ 2988 h 10000"/>
                <a:gd name="connsiteX154" fmla="*/ 1454 w 10000"/>
                <a:gd name="connsiteY154" fmla="*/ 2381 h 10000"/>
                <a:gd name="connsiteX155" fmla="*/ 1773 w 10000"/>
                <a:gd name="connsiteY155" fmla="*/ 2381 h 10000"/>
                <a:gd name="connsiteX156" fmla="*/ 1881 w 10000"/>
                <a:gd name="connsiteY156" fmla="*/ 2381 h 10000"/>
                <a:gd name="connsiteX157" fmla="*/ 1983 w 10000"/>
                <a:gd name="connsiteY157" fmla="*/ 1933 h 10000"/>
                <a:gd name="connsiteX158" fmla="*/ 2085 w 10000"/>
                <a:gd name="connsiteY158" fmla="*/ 1793 h 10000"/>
                <a:gd name="connsiteX0" fmla="*/ 2085 w 10000"/>
                <a:gd name="connsiteY0" fmla="*/ 1793 h 10000"/>
                <a:gd name="connsiteX1" fmla="*/ 2085 w 10000"/>
                <a:gd name="connsiteY1" fmla="*/ 1793 h 10000"/>
                <a:gd name="connsiteX2" fmla="*/ 2296 w 10000"/>
                <a:gd name="connsiteY2" fmla="*/ 1643 h 10000"/>
                <a:gd name="connsiteX3" fmla="*/ 2500 w 10000"/>
                <a:gd name="connsiteY3" fmla="*/ 2092 h 10000"/>
                <a:gd name="connsiteX4" fmla="*/ 2710 w 10000"/>
                <a:gd name="connsiteY4" fmla="*/ 2092 h 10000"/>
                <a:gd name="connsiteX5" fmla="*/ 2813 w 10000"/>
                <a:gd name="connsiteY5" fmla="*/ 2381 h 10000"/>
                <a:gd name="connsiteX6" fmla="*/ 2813 w 10000"/>
                <a:gd name="connsiteY6" fmla="*/ 2988 h 10000"/>
                <a:gd name="connsiteX7" fmla="*/ 3438 w 10000"/>
                <a:gd name="connsiteY7" fmla="*/ 3277 h 10000"/>
                <a:gd name="connsiteX8" fmla="*/ 3750 w 10000"/>
                <a:gd name="connsiteY8" fmla="*/ 3725 h 10000"/>
                <a:gd name="connsiteX9" fmla="*/ 4369 w 10000"/>
                <a:gd name="connsiteY9" fmla="*/ 3725 h 10000"/>
                <a:gd name="connsiteX10" fmla="*/ 4681 w 10000"/>
                <a:gd name="connsiteY10" fmla="*/ 4034 h 10000"/>
                <a:gd name="connsiteX11" fmla="*/ 5096 w 10000"/>
                <a:gd name="connsiteY11" fmla="*/ 4174 h 10000"/>
                <a:gd name="connsiteX12" fmla="*/ 5523 w 10000"/>
                <a:gd name="connsiteY12" fmla="*/ 3884 h 10000"/>
                <a:gd name="connsiteX13" fmla="*/ 5938 w 10000"/>
                <a:gd name="connsiteY13" fmla="*/ 3884 h 10000"/>
                <a:gd name="connsiteX14" fmla="*/ 6250 w 10000"/>
                <a:gd name="connsiteY14" fmla="*/ 3436 h 10000"/>
                <a:gd name="connsiteX15" fmla="*/ 6148 w 10000"/>
                <a:gd name="connsiteY15" fmla="*/ 3277 h 10000"/>
                <a:gd name="connsiteX16" fmla="*/ 6352 w 10000"/>
                <a:gd name="connsiteY16" fmla="*/ 2988 h 10000"/>
                <a:gd name="connsiteX17" fmla="*/ 6563 w 10000"/>
                <a:gd name="connsiteY17" fmla="*/ 3137 h 10000"/>
                <a:gd name="connsiteX18" fmla="*/ 6875 w 10000"/>
                <a:gd name="connsiteY18" fmla="*/ 2829 h 10000"/>
                <a:gd name="connsiteX19" fmla="*/ 7079 w 10000"/>
                <a:gd name="connsiteY19" fmla="*/ 2540 h 10000"/>
                <a:gd name="connsiteX20" fmla="*/ 7494 w 10000"/>
                <a:gd name="connsiteY20" fmla="*/ 2540 h 10000"/>
                <a:gd name="connsiteX21" fmla="*/ 7392 w 10000"/>
                <a:gd name="connsiteY21" fmla="*/ 2241 h 10000"/>
                <a:gd name="connsiteX22" fmla="*/ 7290 w 10000"/>
                <a:gd name="connsiteY22" fmla="*/ 2092 h 10000"/>
                <a:gd name="connsiteX23" fmla="*/ 7079 w 10000"/>
                <a:gd name="connsiteY23" fmla="*/ 2241 h 10000"/>
                <a:gd name="connsiteX24" fmla="*/ 6875 w 10000"/>
                <a:gd name="connsiteY24" fmla="*/ 2241 h 10000"/>
                <a:gd name="connsiteX25" fmla="*/ 6875 w 10000"/>
                <a:gd name="connsiteY25" fmla="*/ 1643 h 10000"/>
                <a:gd name="connsiteX26" fmla="*/ 6977 w 10000"/>
                <a:gd name="connsiteY26" fmla="*/ 1345 h 10000"/>
                <a:gd name="connsiteX27" fmla="*/ 7188 w 10000"/>
                <a:gd name="connsiteY27" fmla="*/ 1485 h 10000"/>
                <a:gd name="connsiteX28" fmla="*/ 7494 w 10000"/>
                <a:gd name="connsiteY28" fmla="*/ 1345 h 10000"/>
                <a:gd name="connsiteX29" fmla="*/ 7602 w 10000"/>
                <a:gd name="connsiteY29" fmla="*/ 747 h 10000"/>
                <a:gd name="connsiteX30" fmla="*/ 7704 w 10000"/>
                <a:gd name="connsiteY30" fmla="*/ 588 h 10000"/>
                <a:gd name="connsiteX31" fmla="*/ 7704 w 10000"/>
                <a:gd name="connsiteY31" fmla="*/ 448 h 10000"/>
                <a:gd name="connsiteX32" fmla="*/ 7602 w 10000"/>
                <a:gd name="connsiteY32" fmla="*/ 448 h 10000"/>
                <a:gd name="connsiteX33" fmla="*/ 7704 w 10000"/>
                <a:gd name="connsiteY33" fmla="*/ 140 h 10000"/>
                <a:gd name="connsiteX34" fmla="*/ 8119 w 10000"/>
                <a:gd name="connsiteY34" fmla="*/ 0 h 10000"/>
                <a:gd name="connsiteX35" fmla="*/ 8431 w 10000"/>
                <a:gd name="connsiteY35" fmla="*/ 140 h 10000"/>
                <a:gd name="connsiteX36" fmla="*/ 8642 w 10000"/>
                <a:gd name="connsiteY36" fmla="*/ 448 h 10000"/>
                <a:gd name="connsiteX37" fmla="*/ 8846 w 10000"/>
                <a:gd name="connsiteY37" fmla="*/ 1485 h 10000"/>
                <a:gd name="connsiteX38" fmla="*/ 9056 w 10000"/>
                <a:gd name="connsiteY38" fmla="*/ 1485 h 10000"/>
                <a:gd name="connsiteX39" fmla="*/ 9363 w 10000"/>
                <a:gd name="connsiteY39" fmla="*/ 1793 h 10000"/>
                <a:gd name="connsiteX40" fmla="*/ 9363 w 10000"/>
                <a:gd name="connsiteY40" fmla="*/ 2092 h 10000"/>
                <a:gd name="connsiteX41" fmla="*/ 9585 w 10000"/>
                <a:gd name="connsiteY41" fmla="*/ 2092 h 10000"/>
                <a:gd name="connsiteX42" fmla="*/ 10000 w 10000"/>
                <a:gd name="connsiteY42" fmla="*/ 1933 h 10000"/>
                <a:gd name="connsiteX43" fmla="*/ 10000 w 10000"/>
                <a:gd name="connsiteY43" fmla="*/ 2241 h 10000"/>
                <a:gd name="connsiteX44" fmla="*/ 9688 w 10000"/>
                <a:gd name="connsiteY44" fmla="*/ 3137 h 10000"/>
                <a:gd name="connsiteX45" fmla="*/ 9585 w 10000"/>
                <a:gd name="connsiteY45" fmla="*/ 2988 h 10000"/>
                <a:gd name="connsiteX46" fmla="*/ 9363 w 10000"/>
                <a:gd name="connsiteY46" fmla="*/ 3137 h 10000"/>
                <a:gd name="connsiteX47" fmla="*/ 9483 w 10000"/>
                <a:gd name="connsiteY47" fmla="*/ 3585 h 10000"/>
                <a:gd name="connsiteX48" fmla="*/ 9363 w 10000"/>
                <a:gd name="connsiteY48" fmla="*/ 3884 h 10000"/>
                <a:gd name="connsiteX49" fmla="*/ 9261 w 10000"/>
                <a:gd name="connsiteY49" fmla="*/ 3884 h 10000"/>
                <a:gd name="connsiteX50" fmla="*/ 9056 w 10000"/>
                <a:gd name="connsiteY50" fmla="*/ 4034 h 10000"/>
                <a:gd name="connsiteX51" fmla="*/ 8948 w 10000"/>
                <a:gd name="connsiteY51" fmla="*/ 4034 h 10000"/>
                <a:gd name="connsiteX52" fmla="*/ 8846 w 10000"/>
                <a:gd name="connsiteY52" fmla="*/ 4174 h 10000"/>
                <a:gd name="connsiteX53" fmla="*/ 8744 w 10000"/>
                <a:gd name="connsiteY53" fmla="*/ 4174 h 10000"/>
                <a:gd name="connsiteX54" fmla="*/ 8329 w 10000"/>
                <a:gd name="connsiteY54" fmla="*/ 4622 h 10000"/>
                <a:gd name="connsiteX55" fmla="*/ 8329 w 10000"/>
                <a:gd name="connsiteY55" fmla="*/ 4781 h 10000"/>
                <a:gd name="connsiteX56" fmla="*/ 8119 w 10000"/>
                <a:gd name="connsiteY56" fmla="*/ 4781 h 10000"/>
                <a:gd name="connsiteX57" fmla="*/ 7806 w 10000"/>
                <a:gd name="connsiteY57" fmla="*/ 5070 h 10000"/>
                <a:gd name="connsiteX58" fmla="*/ 7806 w 10000"/>
                <a:gd name="connsiteY58" fmla="*/ 4930 h 10000"/>
                <a:gd name="connsiteX59" fmla="*/ 7806 w 10000"/>
                <a:gd name="connsiteY59" fmla="*/ 4781 h 10000"/>
                <a:gd name="connsiteX60" fmla="*/ 7915 w 10000"/>
                <a:gd name="connsiteY60" fmla="*/ 4482 h 10000"/>
                <a:gd name="connsiteX61" fmla="*/ 7806 w 10000"/>
                <a:gd name="connsiteY61" fmla="*/ 4332 h 10000"/>
                <a:gd name="connsiteX62" fmla="*/ 7494 w 10000"/>
                <a:gd name="connsiteY62" fmla="*/ 4781 h 10000"/>
                <a:gd name="connsiteX63" fmla="*/ 7392 w 10000"/>
                <a:gd name="connsiteY63" fmla="*/ 4930 h 10000"/>
                <a:gd name="connsiteX64" fmla="*/ 7290 w 10000"/>
                <a:gd name="connsiteY64" fmla="*/ 4930 h 10000"/>
                <a:gd name="connsiteX65" fmla="*/ 7188 w 10000"/>
                <a:gd name="connsiteY65" fmla="*/ 5070 h 10000"/>
                <a:gd name="connsiteX66" fmla="*/ 7494 w 10000"/>
                <a:gd name="connsiteY66" fmla="*/ 5518 h 10000"/>
                <a:gd name="connsiteX67" fmla="*/ 7704 w 10000"/>
                <a:gd name="connsiteY67" fmla="*/ 5369 h 10000"/>
                <a:gd name="connsiteX68" fmla="*/ 8017 w 10000"/>
                <a:gd name="connsiteY68" fmla="*/ 5518 h 10000"/>
                <a:gd name="connsiteX69" fmla="*/ 8017 w 10000"/>
                <a:gd name="connsiteY69" fmla="*/ 5677 h 10000"/>
                <a:gd name="connsiteX70" fmla="*/ 7915 w 10000"/>
                <a:gd name="connsiteY70" fmla="*/ 5518 h 10000"/>
                <a:gd name="connsiteX71" fmla="*/ 7704 w 10000"/>
                <a:gd name="connsiteY71" fmla="*/ 5677 h 10000"/>
                <a:gd name="connsiteX72" fmla="*/ 7494 w 10000"/>
                <a:gd name="connsiteY72" fmla="*/ 6125 h 10000"/>
                <a:gd name="connsiteX73" fmla="*/ 7602 w 10000"/>
                <a:gd name="connsiteY73" fmla="*/ 6265 h 10000"/>
                <a:gd name="connsiteX74" fmla="*/ 7704 w 10000"/>
                <a:gd name="connsiteY74" fmla="*/ 6863 h 10000"/>
                <a:gd name="connsiteX75" fmla="*/ 7915 w 10000"/>
                <a:gd name="connsiteY75" fmla="*/ 7021 h 10000"/>
                <a:gd name="connsiteX76" fmla="*/ 7806 w 10000"/>
                <a:gd name="connsiteY76" fmla="*/ 7021 h 10000"/>
                <a:gd name="connsiteX77" fmla="*/ 7915 w 10000"/>
                <a:gd name="connsiteY77" fmla="*/ 7311 h 10000"/>
                <a:gd name="connsiteX78" fmla="*/ 7602 w 10000"/>
                <a:gd name="connsiteY78" fmla="*/ 7470 h 10000"/>
                <a:gd name="connsiteX79" fmla="*/ 7915 w 10000"/>
                <a:gd name="connsiteY79" fmla="*/ 7470 h 10000"/>
                <a:gd name="connsiteX80" fmla="*/ 7806 w 10000"/>
                <a:gd name="connsiteY80" fmla="*/ 8058 h 10000"/>
                <a:gd name="connsiteX81" fmla="*/ 7602 w 10000"/>
                <a:gd name="connsiteY81" fmla="*/ 8366 h 10000"/>
                <a:gd name="connsiteX82" fmla="*/ 7494 w 10000"/>
                <a:gd name="connsiteY82" fmla="*/ 8366 h 10000"/>
                <a:gd name="connsiteX83" fmla="*/ 7494 w 10000"/>
                <a:gd name="connsiteY83" fmla="*/ 8655 h 10000"/>
                <a:gd name="connsiteX84" fmla="*/ 7392 w 10000"/>
                <a:gd name="connsiteY84" fmla="*/ 8954 h 10000"/>
                <a:gd name="connsiteX85" fmla="*/ 7290 w 10000"/>
                <a:gd name="connsiteY85" fmla="*/ 8954 h 10000"/>
                <a:gd name="connsiteX86" fmla="*/ 7290 w 10000"/>
                <a:gd name="connsiteY86" fmla="*/ 9104 h 10000"/>
                <a:gd name="connsiteX87" fmla="*/ 6977 w 10000"/>
                <a:gd name="connsiteY87" fmla="*/ 9402 h 10000"/>
                <a:gd name="connsiteX88" fmla="*/ 6665 w 10000"/>
                <a:gd name="connsiteY88" fmla="*/ 9402 h 10000"/>
                <a:gd name="connsiteX89" fmla="*/ 6665 w 10000"/>
                <a:gd name="connsiteY89" fmla="*/ 9552 h 10000"/>
                <a:gd name="connsiteX90" fmla="*/ 6563 w 10000"/>
                <a:gd name="connsiteY90" fmla="*/ 9402 h 10000"/>
                <a:gd name="connsiteX91" fmla="*/ 6563 w 10000"/>
                <a:gd name="connsiteY91" fmla="*/ 9552 h 10000"/>
                <a:gd name="connsiteX92" fmla="*/ 6460 w 10000"/>
                <a:gd name="connsiteY92" fmla="*/ 9552 h 10000"/>
                <a:gd name="connsiteX93" fmla="*/ 6046 w 10000"/>
                <a:gd name="connsiteY93" fmla="*/ 9851 h 10000"/>
                <a:gd name="connsiteX94" fmla="*/ 5938 w 10000"/>
                <a:gd name="connsiteY94" fmla="*/ 10000 h 10000"/>
                <a:gd name="connsiteX95" fmla="*/ 5938 w 10000"/>
                <a:gd name="connsiteY95" fmla="*/ 9711 h 10000"/>
                <a:gd name="connsiteX96" fmla="*/ 5733 w 10000"/>
                <a:gd name="connsiteY96" fmla="*/ 9711 h 10000"/>
                <a:gd name="connsiteX97" fmla="*/ 5625 w 10000"/>
                <a:gd name="connsiteY97" fmla="*/ 9711 h 10000"/>
                <a:gd name="connsiteX98" fmla="*/ 5409 w 10000"/>
                <a:gd name="connsiteY98" fmla="*/ 9711 h 10000"/>
                <a:gd name="connsiteX99" fmla="*/ 5409 w 10000"/>
                <a:gd name="connsiteY99" fmla="*/ 9402 h 10000"/>
                <a:gd name="connsiteX100" fmla="*/ 5198 w 10000"/>
                <a:gd name="connsiteY100" fmla="*/ 9402 h 10000"/>
                <a:gd name="connsiteX101" fmla="*/ 4784 w 10000"/>
                <a:gd name="connsiteY101" fmla="*/ 9552 h 10000"/>
                <a:gd name="connsiteX102" fmla="*/ 4681 w 10000"/>
                <a:gd name="connsiteY102" fmla="*/ 9402 h 10000"/>
                <a:gd name="connsiteX103" fmla="*/ 4681 w 10000"/>
                <a:gd name="connsiteY103" fmla="*/ 9552 h 10000"/>
                <a:gd name="connsiteX104" fmla="*/ 4579 w 10000"/>
                <a:gd name="connsiteY104" fmla="*/ 9552 h 10000"/>
                <a:gd name="connsiteX105" fmla="*/ 4579 w 10000"/>
                <a:gd name="connsiteY105" fmla="*/ 9851 h 10000"/>
                <a:gd name="connsiteX106" fmla="*/ 4477 w 10000"/>
                <a:gd name="connsiteY106" fmla="*/ 9851 h 10000"/>
                <a:gd name="connsiteX107" fmla="*/ 4477 w 10000"/>
                <a:gd name="connsiteY107" fmla="*/ 9711 h 10000"/>
                <a:gd name="connsiteX108" fmla="*/ 4369 w 10000"/>
                <a:gd name="connsiteY108" fmla="*/ 9711 h 10000"/>
                <a:gd name="connsiteX109" fmla="*/ 4165 w 10000"/>
                <a:gd name="connsiteY109" fmla="*/ 9552 h 10000"/>
                <a:gd name="connsiteX110" fmla="*/ 4165 w 10000"/>
                <a:gd name="connsiteY110" fmla="*/ 9402 h 10000"/>
                <a:gd name="connsiteX111" fmla="*/ 4165 w 10000"/>
                <a:gd name="connsiteY111" fmla="*/ 9262 h 10000"/>
                <a:gd name="connsiteX112" fmla="*/ 4056 w 10000"/>
                <a:gd name="connsiteY112" fmla="*/ 9104 h 10000"/>
                <a:gd name="connsiteX113" fmla="*/ 3954 w 10000"/>
                <a:gd name="connsiteY113" fmla="*/ 9104 h 10000"/>
                <a:gd name="connsiteX114" fmla="*/ 4056 w 10000"/>
                <a:gd name="connsiteY114" fmla="*/ 8366 h 10000"/>
                <a:gd name="connsiteX115" fmla="*/ 3954 w 10000"/>
                <a:gd name="connsiteY115" fmla="*/ 8058 h 10000"/>
                <a:gd name="connsiteX116" fmla="*/ 3852 w 10000"/>
                <a:gd name="connsiteY116" fmla="*/ 8058 h 10000"/>
                <a:gd name="connsiteX117" fmla="*/ 3642 w 10000"/>
                <a:gd name="connsiteY117" fmla="*/ 7759 h 10000"/>
                <a:gd name="connsiteX118" fmla="*/ 3438 w 10000"/>
                <a:gd name="connsiteY118" fmla="*/ 7759 h 10000"/>
                <a:gd name="connsiteX119" fmla="*/ 2915 w 10000"/>
                <a:gd name="connsiteY119" fmla="*/ 8058 h 10000"/>
                <a:gd name="connsiteX120" fmla="*/ 2608 w 10000"/>
                <a:gd name="connsiteY120" fmla="*/ 8058 h 10000"/>
                <a:gd name="connsiteX121" fmla="*/ 2500 w 10000"/>
                <a:gd name="connsiteY121" fmla="*/ 8207 h 10000"/>
                <a:gd name="connsiteX122" fmla="*/ 2398 w 10000"/>
                <a:gd name="connsiteY122" fmla="*/ 8058 h 10000"/>
                <a:gd name="connsiteX123" fmla="*/ 2296 w 10000"/>
                <a:gd name="connsiteY123" fmla="*/ 8058 h 10000"/>
                <a:gd name="connsiteX124" fmla="*/ 1983 w 10000"/>
                <a:gd name="connsiteY124" fmla="*/ 8058 h 10000"/>
                <a:gd name="connsiteX125" fmla="*/ 1773 w 10000"/>
                <a:gd name="connsiteY125" fmla="*/ 7918 h 10000"/>
                <a:gd name="connsiteX126" fmla="*/ 1671 w 10000"/>
                <a:gd name="connsiteY126" fmla="*/ 7759 h 10000"/>
                <a:gd name="connsiteX127" fmla="*/ 1556 w 10000"/>
                <a:gd name="connsiteY127" fmla="*/ 7759 h 10000"/>
                <a:gd name="connsiteX128" fmla="*/ 1346 w 10000"/>
                <a:gd name="connsiteY128" fmla="*/ 7470 h 10000"/>
                <a:gd name="connsiteX129" fmla="*/ 1142 w 10000"/>
                <a:gd name="connsiteY129" fmla="*/ 7470 h 10000"/>
                <a:gd name="connsiteX130" fmla="*/ 829 w 10000"/>
                <a:gd name="connsiteY130" fmla="*/ 7311 h 10000"/>
                <a:gd name="connsiteX131" fmla="*/ 727 w 10000"/>
                <a:gd name="connsiteY131" fmla="*/ 6863 h 10000"/>
                <a:gd name="connsiteX132" fmla="*/ 931 w 10000"/>
                <a:gd name="connsiteY132" fmla="*/ 6863 h 10000"/>
                <a:gd name="connsiteX133" fmla="*/ 829 w 10000"/>
                <a:gd name="connsiteY133" fmla="*/ 6573 h 10000"/>
                <a:gd name="connsiteX134" fmla="*/ 1034 w 10000"/>
                <a:gd name="connsiteY134" fmla="*/ 6265 h 10000"/>
                <a:gd name="connsiteX135" fmla="*/ 1034 w 10000"/>
                <a:gd name="connsiteY135" fmla="*/ 5966 h 10000"/>
                <a:gd name="connsiteX136" fmla="*/ 931 w 10000"/>
                <a:gd name="connsiteY136" fmla="*/ 5817 h 10000"/>
                <a:gd name="connsiteX137" fmla="*/ 619 w 10000"/>
                <a:gd name="connsiteY137" fmla="*/ 5966 h 10000"/>
                <a:gd name="connsiteX138" fmla="*/ 936 w 10000"/>
                <a:gd name="connsiteY138" fmla="*/ 5821 h 10000"/>
                <a:gd name="connsiteX139" fmla="*/ 444 w 10000"/>
                <a:gd name="connsiteY139" fmla="*/ 5373 h 10000"/>
                <a:gd name="connsiteX140" fmla="*/ 102 w 10000"/>
                <a:gd name="connsiteY140" fmla="*/ 5518 h 10000"/>
                <a:gd name="connsiteX141" fmla="*/ 216 w 10000"/>
                <a:gd name="connsiteY141" fmla="*/ 5243 h 10000"/>
                <a:gd name="connsiteX142" fmla="*/ 204 w 10000"/>
                <a:gd name="connsiteY142" fmla="*/ 5070 h 10000"/>
                <a:gd name="connsiteX143" fmla="*/ 0 w 10000"/>
                <a:gd name="connsiteY143" fmla="*/ 5070 h 10000"/>
                <a:gd name="connsiteX144" fmla="*/ 0 w 10000"/>
                <a:gd name="connsiteY144" fmla="*/ 4622 h 10000"/>
                <a:gd name="connsiteX145" fmla="*/ 204 w 10000"/>
                <a:gd name="connsiteY145" fmla="*/ 4482 h 10000"/>
                <a:gd name="connsiteX146" fmla="*/ 415 w 10000"/>
                <a:gd name="connsiteY146" fmla="*/ 4482 h 10000"/>
                <a:gd name="connsiteX147" fmla="*/ 517 w 10000"/>
                <a:gd name="connsiteY147" fmla="*/ 4332 h 10000"/>
                <a:gd name="connsiteX148" fmla="*/ 727 w 10000"/>
                <a:gd name="connsiteY148" fmla="*/ 4332 h 10000"/>
                <a:gd name="connsiteX149" fmla="*/ 1034 w 10000"/>
                <a:gd name="connsiteY149" fmla="*/ 4034 h 10000"/>
                <a:gd name="connsiteX150" fmla="*/ 1142 w 10000"/>
                <a:gd name="connsiteY150" fmla="*/ 3725 h 10000"/>
                <a:gd name="connsiteX151" fmla="*/ 1034 w 10000"/>
                <a:gd name="connsiteY151" fmla="*/ 3137 h 10000"/>
                <a:gd name="connsiteX152" fmla="*/ 1034 w 10000"/>
                <a:gd name="connsiteY152" fmla="*/ 2988 h 10000"/>
                <a:gd name="connsiteX153" fmla="*/ 1346 w 10000"/>
                <a:gd name="connsiteY153" fmla="*/ 2988 h 10000"/>
                <a:gd name="connsiteX154" fmla="*/ 1454 w 10000"/>
                <a:gd name="connsiteY154" fmla="*/ 2381 h 10000"/>
                <a:gd name="connsiteX155" fmla="*/ 1773 w 10000"/>
                <a:gd name="connsiteY155" fmla="*/ 2381 h 10000"/>
                <a:gd name="connsiteX156" fmla="*/ 1881 w 10000"/>
                <a:gd name="connsiteY156" fmla="*/ 2381 h 10000"/>
                <a:gd name="connsiteX157" fmla="*/ 1983 w 10000"/>
                <a:gd name="connsiteY157" fmla="*/ 1933 h 10000"/>
                <a:gd name="connsiteX158" fmla="*/ 2085 w 10000"/>
                <a:gd name="connsiteY158" fmla="*/ 1793 h 10000"/>
                <a:gd name="connsiteX0" fmla="*/ 2085 w 10000"/>
                <a:gd name="connsiteY0" fmla="*/ 1793 h 10000"/>
                <a:gd name="connsiteX1" fmla="*/ 2085 w 10000"/>
                <a:gd name="connsiteY1" fmla="*/ 1793 h 10000"/>
                <a:gd name="connsiteX2" fmla="*/ 2296 w 10000"/>
                <a:gd name="connsiteY2" fmla="*/ 1643 h 10000"/>
                <a:gd name="connsiteX3" fmla="*/ 2500 w 10000"/>
                <a:gd name="connsiteY3" fmla="*/ 2092 h 10000"/>
                <a:gd name="connsiteX4" fmla="*/ 2710 w 10000"/>
                <a:gd name="connsiteY4" fmla="*/ 2092 h 10000"/>
                <a:gd name="connsiteX5" fmla="*/ 2813 w 10000"/>
                <a:gd name="connsiteY5" fmla="*/ 2381 h 10000"/>
                <a:gd name="connsiteX6" fmla="*/ 2813 w 10000"/>
                <a:gd name="connsiteY6" fmla="*/ 2988 h 10000"/>
                <a:gd name="connsiteX7" fmla="*/ 3438 w 10000"/>
                <a:gd name="connsiteY7" fmla="*/ 3277 h 10000"/>
                <a:gd name="connsiteX8" fmla="*/ 3750 w 10000"/>
                <a:gd name="connsiteY8" fmla="*/ 3725 h 10000"/>
                <a:gd name="connsiteX9" fmla="*/ 4369 w 10000"/>
                <a:gd name="connsiteY9" fmla="*/ 3725 h 10000"/>
                <a:gd name="connsiteX10" fmla="*/ 4681 w 10000"/>
                <a:gd name="connsiteY10" fmla="*/ 4034 h 10000"/>
                <a:gd name="connsiteX11" fmla="*/ 5096 w 10000"/>
                <a:gd name="connsiteY11" fmla="*/ 4174 h 10000"/>
                <a:gd name="connsiteX12" fmla="*/ 5523 w 10000"/>
                <a:gd name="connsiteY12" fmla="*/ 3884 h 10000"/>
                <a:gd name="connsiteX13" fmla="*/ 5938 w 10000"/>
                <a:gd name="connsiteY13" fmla="*/ 3884 h 10000"/>
                <a:gd name="connsiteX14" fmla="*/ 6250 w 10000"/>
                <a:gd name="connsiteY14" fmla="*/ 3436 h 10000"/>
                <a:gd name="connsiteX15" fmla="*/ 6148 w 10000"/>
                <a:gd name="connsiteY15" fmla="*/ 3277 h 10000"/>
                <a:gd name="connsiteX16" fmla="*/ 6352 w 10000"/>
                <a:gd name="connsiteY16" fmla="*/ 2988 h 10000"/>
                <a:gd name="connsiteX17" fmla="*/ 6563 w 10000"/>
                <a:gd name="connsiteY17" fmla="*/ 3137 h 10000"/>
                <a:gd name="connsiteX18" fmla="*/ 6875 w 10000"/>
                <a:gd name="connsiteY18" fmla="*/ 2829 h 10000"/>
                <a:gd name="connsiteX19" fmla="*/ 7079 w 10000"/>
                <a:gd name="connsiteY19" fmla="*/ 2540 h 10000"/>
                <a:gd name="connsiteX20" fmla="*/ 7494 w 10000"/>
                <a:gd name="connsiteY20" fmla="*/ 2540 h 10000"/>
                <a:gd name="connsiteX21" fmla="*/ 7392 w 10000"/>
                <a:gd name="connsiteY21" fmla="*/ 2241 h 10000"/>
                <a:gd name="connsiteX22" fmla="*/ 7290 w 10000"/>
                <a:gd name="connsiteY22" fmla="*/ 2092 h 10000"/>
                <a:gd name="connsiteX23" fmla="*/ 7079 w 10000"/>
                <a:gd name="connsiteY23" fmla="*/ 2241 h 10000"/>
                <a:gd name="connsiteX24" fmla="*/ 6875 w 10000"/>
                <a:gd name="connsiteY24" fmla="*/ 2241 h 10000"/>
                <a:gd name="connsiteX25" fmla="*/ 6875 w 10000"/>
                <a:gd name="connsiteY25" fmla="*/ 1643 h 10000"/>
                <a:gd name="connsiteX26" fmla="*/ 6977 w 10000"/>
                <a:gd name="connsiteY26" fmla="*/ 1345 h 10000"/>
                <a:gd name="connsiteX27" fmla="*/ 7188 w 10000"/>
                <a:gd name="connsiteY27" fmla="*/ 1485 h 10000"/>
                <a:gd name="connsiteX28" fmla="*/ 7494 w 10000"/>
                <a:gd name="connsiteY28" fmla="*/ 1345 h 10000"/>
                <a:gd name="connsiteX29" fmla="*/ 7602 w 10000"/>
                <a:gd name="connsiteY29" fmla="*/ 747 h 10000"/>
                <a:gd name="connsiteX30" fmla="*/ 7704 w 10000"/>
                <a:gd name="connsiteY30" fmla="*/ 588 h 10000"/>
                <a:gd name="connsiteX31" fmla="*/ 7704 w 10000"/>
                <a:gd name="connsiteY31" fmla="*/ 448 h 10000"/>
                <a:gd name="connsiteX32" fmla="*/ 7602 w 10000"/>
                <a:gd name="connsiteY32" fmla="*/ 448 h 10000"/>
                <a:gd name="connsiteX33" fmla="*/ 7704 w 10000"/>
                <a:gd name="connsiteY33" fmla="*/ 140 h 10000"/>
                <a:gd name="connsiteX34" fmla="*/ 8119 w 10000"/>
                <a:gd name="connsiteY34" fmla="*/ 0 h 10000"/>
                <a:gd name="connsiteX35" fmla="*/ 8431 w 10000"/>
                <a:gd name="connsiteY35" fmla="*/ 140 h 10000"/>
                <a:gd name="connsiteX36" fmla="*/ 8642 w 10000"/>
                <a:gd name="connsiteY36" fmla="*/ 448 h 10000"/>
                <a:gd name="connsiteX37" fmla="*/ 8846 w 10000"/>
                <a:gd name="connsiteY37" fmla="*/ 1485 h 10000"/>
                <a:gd name="connsiteX38" fmla="*/ 9056 w 10000"/>
                <a:gd name="connsiteY38" fmla="*/ 1485 h 10000"/>
                <a:gd name="connsiteX39" fmla="*/ 9363 w 10000"/>
                <a:gd name="connsiteY39" fmla="*/ 1793 h 10000"/>
                <a:gd name="connsiteX40" fmla="*/ 9363 w 10000"/>
                <a:gd name="connsiteY40" fmla="*/ 2092 h 10000"/>
                <a:gd name="connsiteX41" fmla="*/ 9585 w 10000"/>
                <a:gd name="connsiteY41" fmla="*/ 2092 h 10000"/>
                <a:gd name="connsiteX42" fmla="*/ 10000 w 10000"/>
                <a:gd name="connsiteY42" fmla="*/ 1933 h 10000"/>
                <a:gd name="connsiteX43" fmla="*/ 10000 w 10000"/>
                <a:gd name="connsiteY43" fmla="*/ 2241 h 10000"/>
                <a:gd name="connsiteX44" fmla="*/ 9688 w 10000"/>
                <a:gd name="connsiteY44" fmla="*/ 3137 h 10000"/>
                <a:gd name="connsiteX45" fmla="*/ 9585 w 10000"/>
                <a:gd name="connsiteY45" fmla="*/ 2988 h 10000"/>
                <a:gd name="connsiteX46" fmla="*/ 9363 w 10000"/>
                <a:gd name="connsiteY46" fmla="*/ 3137 h 10000"/>
                <a:gd name="connsiteX47" fmla="*/ 9483 w 10000"/>
                <a:gd name="connsiteY47" fmla="*/ 3585 h 10000"/>
                <a:gd name="connsiteX48" fmla="*/ 9363 w 10000"/>
                <a:gd name="connsiteY48" fmla="*/ 3884 h 10000"/>
                <a:gd name="connsiteX49" fmla="*/ 9261 w 10000"/>
                <a:gd name="connsiteY49" fmla="*/ 3884 h 10000"/>
                <a:gd name="connsiteX50" fmla="*/ 9056 w 10000"/>
                <a:gd name="connsiteY50" fmla="*/ 4034 h 10000"/>
                <a:gd name="connsiteX51" fmla="*/ 8948 w 10000"/>
                <a:gd name="connsiteY51" fmla="*/ 4034 h 10000"/>
                <a:gd name="connsiteX52" fmla="*/ 8846 w 10000"/>
                <a:gd name="connsiteY52" fmla="*/ 4174 h 10000"/>
                <a:gd name="connsiteX53" fmla="*/ 8744 w 10000"/>
                <a:gd name="connsiteY53" fmla="*/ 4174 h 10000"/>
                <a:gd name="connsiteX54" fmla="*/ 8329 w 10000"/>
                <a:gd name="connsiteY54" fmla="*/ 4622 h 10000"/>
                <a:gd name="connsiteX55" fmla="*/ 8329 w 10000"/>
                <a:gd name="connsiteY55" fmla="*/ 4781 h 10000"/>
                <a:gd name="connsiteX56" fmla="*/ 8119 w 10000"/>
                <a:gd name="connsiteY56" fmla="*/ 4781 h 10000"/>
                <a:gd name="connsiteX57" fmla="*/ 7806 w 10000"/>
                <a:gd name="connsiteY57" fmla="*/ 5070 h 10000"/>
                <a:gd name="connsiteX58" fmla="*/ 7806 w 10000"/>
                <a:gd name="connsiteY58" fmla="*/ 4930 h 10000"/>
                <a:gd name="connsiteX59" fmla="*/ 7806 w 10000"/>
                <a:gd name="connsiteY59" fmla="*/ 4781 h 10000"/>
                <a:gd name="connsiteX60" fmla="*/ 7915 w 10000"/>
                <a:gd name="connsiteY60" fmla="*/ 4482 h 10000"/>
                <a:gd name="connsiteX61" fmla="*/ 7806 w 10000"/>
                <a:gd name="connsiteY61" fmla="*/ 4332 h 10000"/>
                <a:gd name="connsiteX62" fmla="*/ 7494 w 10000"/>
                <a:gd name="connsiteY62" fmla="*/ 4781 h 10000"/>
                <a:gd name="connsiteX63" fmla="*/ 7392 w 10000"/>
                <a:gd name="connsiteY63" fmla="*/ 4930 h 10000"/>
                <a:gd name="connsiteX64" fmla="*/ 7290 w 10000"/>
                <a:gd name="connsiteY64" fmla="*/ 4930 h 10000"/>
                <a:gd name="connsiteX65" fmla="*/ 7188 w 10000"/>
                <a:gd name="connsiteY65" fmla="*/ 5070 h 10000"/>
                <a:gd name="connsiteX66" fmla="*/ 7494 w 10000"/>
                <a:gd name="connsiteY66" fmla="*/ 5518 h 10000"/>
                <a:gd name="connsiteX67" fmla="*/ 7704 w 10000"/>
                <a:gd name="connsiteY67" fmla="*/ 5369 h 10000"/>
                <a:gd name="connsiteX68" fmla="*/ 8017 w 10000"/>
                <a:gd name="connsiteY68" fmla="*/ 5518 h 10000"/>
                <a:gd name="connsiteX69" fmla="*/ 8017 w 10000"/>
                <a:gd name="connsiteY69" fmla="*/ 5677 h 10000"/>
                <a:gd name="connsiteX70" fmla="*/ 7915 w 10000"/>
                <a:gd name="connsiteY70" fmla="*/ 5518 h 10000"/>
                <a:gd name="connsiteX71" fmla="*/ 7704 w 10000"/>
                <a:gd name="connsiteY71" fmla="*/ 5677 h 10000"/>
                <a:gd name="connsiteX72" fmla="*/ 7494 w 10000"/>
                <a:gd name="connsiteY72" fmla="*/ 6125 h 10000"/>
                <a:gd name="connsiteX73" fmla="*/ 7602 w 10000"/>
                <a:gd name="connsiteY73" fmla="*/ 6265 h 10000"/>
                <a:gd name="connsiteX74" fmla="*/ 7704 w 10000"/>
                <a:gd name="connsiteY74" fmla="*/ 6863 h 10000"/>
                <a:gd name="connsiteX75" fmla="*/ 7915 w 10000"/>
                <a:gd name="connsiteY75" fmla="*/ 7021 h 10000"/>
                <a:gd name="connsiteX76" fmla="*/ 7806 w 10000"/>
                <a:gd name="connsiteY76" fmla="*/ 7021 h 10000"/>
                <a:gd name="connsiteX77" fmla="*/ 7915 w 10000"/>
                <a:gd name="connsiteY77" fmla="*/ 7311 h 10000"/>
                <a:gd name="connsiteX78" fmla="*/ 7602 w 10000"/>
                <a:gd name="connsiteY78" fmla="*/ 7470 h 10000"/>
                <a:gd name="connsiteX79" fmla="*/ 7915 w 10000"/>
                <a:gd name="connsiteY79" fmla="*/ 7470 h 10000"/>
                <a:gd name="connsiteX80" fmla="*/ 7806 w 10000"/>
                <a:gd name="connsiteY80" fmla="*/ 8058 h 10000"/>
                <a:gd name="connsiteX81" fmla="*/ 7602 w 10000"/>
                <a:gd name="connsiteY81" fmla="*/ 8366 h 10000"/>
                <a:gd name="connsiteX82" fmla="*/ 7494 w 10000"/>
                <a:gd name="connsiteY82" fmla="*/ 8366 h 10000"/>
                <a:gd name="connsiteX83" fmla="*/ 7494 w 10000"/>
                <a:gd name="connsiteY83" fmla="*/ 8655 h 10000"/>
                <a:gd name="connsiteX84" fmla="*/ 7392 w 10000"/>
                <a:gd name="connsiteY84" fmla="*/ 8954 h 10000"/>
                <a:gd name="connsiteX85" fmla="*/ 7290 w 10000"/>
                <a:gd name="connsiteY85" fmla="*/ 8954 h 10000"/>
                <a:gd name="connsiteX86" fmla="*/ 7290 w 10000"/>
                <a:gd name="connsiteY86" fmla="*/ 9104 h 10000"/>
                <a:gd name="connsiteX87" fmla="*/ 6977 w 10000"/>
                <a:gd name="connsiteY87" fmla="*/ 9402 h 10000"/>
                <a:gd name="connsiteX88" fmla="*/ 6665 w 10000"/>
                <a:gd name="connsiteY88" fmla="*/ 9402 h 10000"/>
                <a:gd name="connsiteX89" fmla="*/ 6665 w 10000"/>
                <a:gd name="connsiteY89" fmla="*/ 9552 h 10000"/>
                <a:gd name="connsiteX90" fmla="*/ 6563 w 10000"/>
                <a:gd name="connsiteY90" fmla="*/ 9402 h 10000"/>
                <a:gd name="connsiteX91" fmla="*/ 6563 w 10000"/>
                <a:gd name="connsiteY91" fmla="*/ 9552 h 10000"/>
                <a:gd name="connsiteX92" fmla="*/ 6460 w 10000"/>
                <a:gd name="connsiteY92" fmla="*/ 9552 h 10000"/>
                <a:gd name="connsiteX93" fmla="*/ 6046 w 10000"/>
                <a:gd name="connsiteY93" fmla="*/ 9851 h 10000"/>
                <a:gd name="connsiteX94" fmla="*/ 5938 w 10000"/>
                <a:gd name="connsiteY94" fmla="*/ 10000 h 10000"/>
                <a:gd name="connsiteX95" fmla="*/ 5938 w 10000"/>
                <a:gd name="connsiteY95" fmla="*/ 9711 h 10000"/>
                <a:gd name="connsiteX96" fmla="*/ 5733 w 10000"/>
                <a:gd name="connsiteY96" fmla="*/ 9711 h 10000"/>
                <a:gd name="connsiteX97" fmla="*/ 5625 w 10000"/>
                <a:gd name="connsiteY97" fmla="*/ 9711 h 10000"/>
                <a:gd name="connsiteX98" fmla="*/ 5409 w 10000"/>
                <a:gd name="connsiteY98" fmla="*/ 9711 h 10000"/>
                <a:gd name="connsiteX99" fmla="*/ 5409 w 10000"/>
                <a:gd name="connsiteY99" fmla="*/ 9402 h 10000"/>
                <a:gd name="connsiteX100" fmla="*/ 5198 w 10000"/>
                <a:gd name="connsiteY100" fmla="*/ 9402 h 10000"/>
                <a:gd name="connsiteX101" fmla="*/ 4784 w 10000"/>
                <a:gd name="connsiteY101" fmla="*/ 9552 h 10000"/>
                <a:gd name="connsiteX102" fmla="*/ 4681 w 10000"/>
                <a:gd name="connsiteY102" fmla="*/ 9402 h 10000"/>
                <a:gd name="connsiteX103" fmla="*/ 4681 w 10000"/>
                <a:gd name="connsiteY103" fmla="*/ 9552 h 10000"/>
                <a:gd name="connsiteX104" fmla="*/ 4579 w 10000"/>
                <a:gd name="connsiteY104" fmla="*/ 9552 h 10000"/>
                <a:gd name="connsiteX105" fmla="*/ 4579 w 10000"/>
                <a:gd name="connsiteY105" fmla="*/ 9851 h 10000"/>
                <a:gd name="connsiteX106" fmla="*/ 4477 w 10000"/>
                <a:gd name="connsiteY106" fmla="*/ 9851 h 10000"/>
                <a:gd name="connsiteX107" fmla="*/ 4477 w 10000"/>
                <a:gd name="connsiteY107" fmla="*/ 9711 h 10000"/>
                <a:gd name="connsiteX108" fmla="*/ 4369 w 10000"/>
                <a:gd name="connsiteY108" fmla="*/ 9711 h 10000"/>
                <a:gd name="connsiteX109" fmla="*/ 4165 w 10000"/>
                <a:gd name="connsiteY109" fmla="*/ 9552 h 10000"/>
                <a:gd name="connsiteX110" fmla="*/ 4165 w 10000"/>
                <a:gd name="connsiteY110" fmla="*/ 9402 h 10000"/>
                <a:gd name="connsiteX111" fmla="*/ 4165 w 10000"/>
                <a:gd name="connsiteY111" fmla="*/ 9262 h 10000"/>
                <a:gd name="connsiteX112" fmla="*/ 4056 w 10000"/>
                <a:gd name="connsiteY112" fmla="*/ 9104 h 10000"/>
                <a:gd name="connsiteX113" fmla="*/ 3954 w 10000"/>
                <a:gd name="connsiteY113" fmla="*/ 9104 h 10000"/>
                <a:gd name="connsiteX114" fmla="*/ 4056 w 10000"/>
                <a:gd name="connsiteY114" fmla="*/ 8366 h 10000"/>
                <a:gd name="connsiteX115" fmla="*/ 3954 w 10000"/>
                <a:gd name="connsiteY115" fmla="*/ 8058 h 10000"/>
                <a:gd name="connsiteX116" fmla="*/ 3852 w 10000"/>
                <a:gd name="connsiteY116" fmla="*/ 8058 h 10000"/>
                <a:gd name="connsiteX117" fmla="*/ 3642 w 10000"/>
                <a:gd name="connsiteY117" fmla="*/ 7759 h 10000"/>
                <a:gd name="connsiteX118" fmla="*/ 3438 w 10000"/>
                <a:gd name="connsiteY118" fmla="*/ 7759 h 10000"/>
                <a:gd name="connsiteX119" fmla="*/ 2915 w 10000"/>
                <a:gd name="connsiteY119" fmla="*/ 8058 h 10000"/>
                <a:gd name="connsiteX120" fmla="*/ 2608 w 10000"/>
                <a:gd name="connsiteY120" fmla="*/ 8058 h 10000"/>
                <a:gd name="connsiteX121" fmla="*/ 2500 w 10000"/>
                <a:gd name="connsiteY121" fmla="*/ 8207 h 10000"/>
                <a:gd name="connsiteX122" fmla="*/ 2398 w 10000"/>
                <a:gd name="connsiteY122" fmla="*/ 8058 h 10000"/>
                <a:gd name="connsiteX123" fmla="*/ 2296 w 10000"/>
                <a:gd name="connsiteY123" fmla="*/ 8058 h 10000"/>
                <a:gd name="connsiteX124" fmla="*/ 1983 w 10000"/>
                <a:gd name="connsiteY124" fmla="*/ 8058 h 10000"/>
                <a:gd name="connsiteX125" fmla="*/ 1773 w 10000"/>
                <a:gd name="connsiteY125" fmla="*/ 7918 h 10000"/>
                <a:gd name="connsiteX126" fmla="*/ 1671 w 10000"/>
                <a:gd name="connsiteY126" fmla="*/ 7759 h 10000"/>
                <a:gd name="connsiteX127" fmla="*/ 1556 w 10000"/>
                <a:gd name="connsiteY127" fmla="*/ 7759 h 10000"/>
                <a:gd name="connsiteX128" fmla="*/ 1346 w 10000"/>
                <a:gd name="connsiteY128" fmla="*/ 7470 h 10000"/>
                <a:gd name="connsiteX129" fmla="*/ 1142 w 10000"/>
                <a:gd name="connsiteY129" fmla="*/ 7470 h 10000"/>
                <a:gd name="connsiteX130" fmla="*/ 829 w 10000"/>
                <a:gd name="connsiteY130" fmla="*/ 7311 h 10000"/>
                <a:gd name="connsiteX131" fmla="*/ 727 w 10000"/>
                <a:gd name="connsiteY131" fmla="*/ 6863 h 10000"/>
                <a:gd name="connsiteX132" fmla="*/ 931 w 10000"/>
                <a:gd name="connsiteY132" fmla="*/ 6863 h 10000"/>
                <a:gd name="connsiteX133" fmla="*/ 829 w 10000"/>
                <a:gd name="connsiteY133" fmla="*/ 6573 h 10000"/>
                <a:gd name="connsiteX134" fmla="*/ 1034 w 10000"/>
                <a:gd name="connsiteY134" fmla="*/ 6265 h 10000"/>
                <a:gd name="connsiteX135" fmla="*/ 1034 w 10000"/>
                <a:gd name="connsiteY135" fmla="*/ 5966 h 10000"/>
                <a:gd name="connsiteX136" fmla="*/ 931 w 10000"/>
                <a:gd name="connsiteY136" fmla="*/ 5817 h 10000"/>
                <a:gd name="connsiteX137" fmla="*/ 619 w 10000"/>
                <a:gd name="connsiteY137" fmla="*/ 5966 h 10000"/>
                <a:gd name="connsiteX138" fmla="*/ 444 w 10000"/>
                <a:gd name="connsiteY138" fmla="*/ 5373 h 10000"/>
                <a:gd name="connsiteX139" fmla="*/ 102 w 10000"/>
                <a:gd name="connsiteY139" fmla="*/ 5518 h 10000"/>
                <a:gd name="connsiteX140" fmla="*/ 216 w 10000"/>
                <a:gd name="connsiteY140" fmla="*/ 5243 h 10000"/>
                <a:gd name="connsiteX141" fmla="*/ 204 w 10000"/>
                <a:gd name="connsiteY141" fmla="*/ 5070 h 10000"/>
                <a:gd name="connsiteX142" fmla="*/ 0 w 10000"/>
                <a:gd name="connsiteY142" fmla="*/ 5070 h 10000"/>
                <a:gd name="connsiteX143" fmla="*/ 0 w 10000"/>
                <a:gd name="connsiteY143" fmla="*/ 4622 h 10000"/>
                <a:gd name="connsiteX144" fmla="*/ 204 w 10000"/>
                <a:gd name="connsiteY144" fmla="*/ 4482 h 10000"/>
                <a:gd name="connsiteX145" fmla="*/ 415 w 10000"/>
                <a:gd name="connsiteY145" fmla="*/ 4482 h 10000"/>
                <a:gd name="connsiteX146" fmla="*/ 517 w 10000"/>
                <a:gd name="connsiteY146" fmla="*/ 4332 h 10000"/>
                <a:gd name="connsiteX147" fmla="*/ 727 w 10000"/>
                <a:gd name="connsiteY147" fmla="*/ 4332 h 10000"/>
                <a:gd name="connsiteX148" fmla="*/ 1034 w 10000"/>
                <a:gd name="connsiteY148" fmla="*/ 4034 h 10000"/>
                <a:gd name="connsiteX149" fmla="*/ 1142 w 10000"/>
                <a:gd name="connsiteY149" fmla="*/ 3725 h 10000"/>
                <a:gd name="connsiteX150" fmla="*/ 1034 w 10000"/>
                <a:gd name="connsiteY150" fmla="*/ 3137 h 10000"/>
                <a:gd name="connsiteX151" fmla="*/ 1034 w 10000"/>
                <a:gd name="connsiteY151" fmla="*/ 2988 h 10000"/>
                <a:gd name="connsiteX152" fmla="*/ 1346 w 10000"/>
                <a:gd name="connsiteY152" fmla="*/ 2988 h 10000"/>
                <a:gd name="connsiteX153" fmla="*/ 1454 w 10000"/>
                <a:gd name="connsiteY153" fmla="*/ 2381 h 10000"/>
                <a:gd name="connsiteX154" fmla="*/ 1773 w 10000"/>
                <a:gd name="connsiteY154" fmla="*/ 2381 h 10000"/>
                <a:gd name="connsiteX155" fmla="*/ 1881 w 10000"/>
                <a:gd name="connsiteY155" fmla="*/ 2381 h 10000"/>
                <a:gd name="connsiteX156" fmla="*/ 1983 w 10000"/>
                <a:gd name="connsiteY156" fmla="*/ 1933 h 10000"/>
                <a:gd name="connsiteX157" fmla="*/ 2085 w 10000"/>
                <a:gd name="connsiteY157" fmla="*/ 1793 h 10000"/>
                <a:gd name="connsiteX0" fmla="*/ 2085 w 10000"/>
                <a:gd name="connsiteY0" fmla="*/ 1793 h 10000"/>
                <a:gd name="connsiteX1" fmla="*/ 2085 w 10000"/>
                <a:gd name="connsiteY1" fmla="*/ 1793 h 10000"/>
                <a:gd name="connsiteX2" fmla="*/ 2296 w 10000"/>
                <a:gd name="connsiteY2" fmla="*/ 1643 h 10000"/>
                <a:gd name="connsiteX3" fmla="*/ 2500 w 10000"/>
                <a:gd name="connsiteY3" fmla="*/ 2092 h 10000"/>
                <a:gd name="connsiteX4" fmla="*/ 2710 w 10000"/>
                <a:gd name="connsiteY4" fmla="*/ 2092 h 10000"/>
                <a:gd name="connsiteX5" fmla="*/ 2813 w 10000"/>
                <a:gd name="connsiteY5" fmla="*/ 2381 h 10000"/>
                <a:gd name="connsiteX6" fmla="*/ 2813 w 10000"/>
                <a:gd name="connsiteY6" fmla="*/ 2988 h 10000"/>
                <a:gd name="connsiteX7" fmla="*/ 3438 w 10000"/>
                <a:gd name="connsiteY7" fmla="*/ 3277 h 10000"/>
                <a:gd name="connsiteX8" fmla="*/ 3750 w 10000"/>
                <a:gd name="connsiteY8" fmla="*/ 3725 h 10000"/>
                <a:gd name="connsiteX9" fmla="*/ 4369 w 10000"/>
                <a:gd name="connsiteY9" fmla="*/ 3725 h 10000"/>
                <a:gd name="connsiteX10" fmla="*/ 4681 w 10000"/>
                <a:gd name="connsiteY10" fmla="*/ 4034 h 10000"/>
                <a:gd name="connsiteX11" fmla="*/ 5096 w 10000"/>
                <a:gd name="connsiteY11" fmla="*/ 4174 h 10000"/>
                <a:gd name="connsiteX12" fmla="*/ 5523 w 10000"/>
                <a:gd name="connsiteY12" fmla="*/ 3884 h 10000"/>
                <a:gd name="connsiteX13" fmla="*/ 5938 w 10000"/>
                <a:gd name="connsiteY13" fmla="*/ 3884 h 10000"/>
                <a:gd name="connsiteX14" fmla="*/ 6250 w 10000"/>
                <a:gd name="connsiteY14" fmla="*/ 3436 h 10000"/>
                <a:gd name="connsiteX15" fmla="*/ 6148 w 10000"/>
                <a:gd name="connsiteY15" fmla="*/ 3277 h 10000"/>
                <a:gd name="connsiteX16" fmla="*/ 6352 w 10000"/>
                <a:gd name="connsiteY16" fmla="*/ 2988 h 10000"/>
                <a:gd name="connsiteX17" fmla="*/ 6563 w 10000"/>
                <a:gd name="connsiteY17" fmla="*/ 3137 h 10000"/>
                <a:gd name="connsiteX18" fmla="*/ 6875 w 10000"/>
                <a:gd name="connsiteY18" fmla="*/ 2829 h 10000"/>
                <a:gd name="connsiteX19" fmla="*/ 7079 w 10000"/>
                <a:gd name="connsiteY19" fmla="*/ 2540 h 10000"/>
                <a:gd name="connsiteX20" fmla="*/ 7494 w 10000"/>
                <a:gd name="connsiteY20" fmla="*/ 2540 h 10000"/>
                <a:gd name="connsiteX21" fmla="*/ 7392 w 10000"/>
                <a:gd name="connsiteY21" fmla="*/ 2241 h 10000"/>
                <a:gd name="connsiteX22" fmla="*/ 7290 w 10000"/>
                <a:gd name="connsiteY22" fmla="*/ 2092 h 10000"/>
                <a:gd name="connsiteX23" fmla="*/ 7079 w 10000"/>
                <a:gd name="connsiteY23" fmla="*/ 2241 h 10000"/>
                <a:gd name="connsiteX24" fmla="*/ 6875 w 10000"/>
                <a:gd name="connsiteY24" fmla="*/ 2241 h 10000"/>
                <a:gd name="connsiteX25" fmla="*/ 6875 w 10000"/>
                <a:gd name="connsiteY25" fmla="*/ 1643 h 10000"/>
                <a:gd name="connsiteX26" fmla="*/ 6977 w 10000"/>
                <a:gd name="connsiteY26" fmla="*/ 1345 h 10000"/>
                <a:gd name="connsiteX27" fmla="*/ 7188 w 10000"/>
                <a:gd name="connsiteY27" fmla="*/ 1485 h 10000"/>
                <a:gd name="connsiteX28" fmla="*/ 7494 w 10000"/>
                <a:gd name="connsiteY28" fmla="*/ 1345 h 10000"/>
                <a:gd name="connsiteX29" fmla="*/ 7602 w 10000"/>
                <a:gd name="connsiteY29" fmla="*/ 747 h 10000"/>
                <a:gd name="connsiteX30" fmla="*/ 7704 w 10000"/>
                <a:gd name="connsiteY30" fmla="*/ 588 h 10000"/>
                <a:gd name="connsiteX31" fmla="*/ 7704 w 10000"/>
                <a:gd name="connsiteY31" fmla="*/ 448 h 10000"/>
                <a:gd name="connsiteX32" fmla="*/ 7602 w 10000"/>
                <a:gd name="connsiteY32" fmla="*/ 448 h 10000"/>
                <a:gd name="connsiteX33" fmla="*/ 7704 w 10000"/>
                <a:gd name="connsiteY33" fmla="*/ 140 h 10000"/>
                <a:gd name="connsiteX34" fmla="*/ 8119 w 10000"/>
                <a:gd name="connsiteY34" fmla="*/ 0 h 10000"/>
                <a:gd name="connsiteX35" fmla="*/ 8431 w 10000"/>
                <a:gd name="connsiteY35" fmla="*/ 140 h 10000"/>
                <a:gd name="connsiteX36" fmla="*/ 8642 w 10000"/>
                <a:gd name="connsiteY36" fmla="*/ 448 h 10000"/>
                <a:gd name="connsiteX37" fmla="*/ 8846 w 10000"/>
                <a:gd name="connsiteY37" fmla="*/ 1485 h 10000"/>
                <a:gd name="connsiteX38" fmla="*/ 9056 w 10000"/>
                <a:gd name="connsiteY38" fmla="*/ 1485 h 10000"/>
                <a:gd name="connsiteX39" fmla="*/ 9363 w 10000"/>
                <a:gd name="connsiteY39" fmla="*/ 1793 h 10000"/>
                <a:gd name="connsiteX40" fmla="*/ 9363 w 10000"/>
                <a:gd name="connsiteY40" fmla="*/ 2092 h 10000"/>
                <a:gd name="connsiteX41" fmla="*/ 9585 w 10000"/>
                <a:gd name="connsiteY41" fmla="*/ 2092 h 10000"/>
                <a:gd name="connsiteX42" fmla="*/ 10000 w 10000"/>
                <a:gd name="connsiteY42" fmla="*/ 1933 h 10000"/>
                <a:gd name="connsiteX43" fmla="*/ 10000 w 10000"/>
                <a:gd name="connsiteY43" fmla="*/ 2241 h 10000"/>
                <a:gd name="connsiteX44" fmla="*/ 9688 w 10000"/>
                <a:gd name="connsiteY44" fmla="*/ 3137 h 10000"/>
                <a:gd name="connsiteX45" fmla="*/ 9585 w 10000"/>
                <a:gd name="connsiteY45" fmla="*/ 2988 h 10000"/>
                <a:gd name="connsiteX46" fmla="*/ 9363 w 10000"/>
                <a:gd name="connsiteY46" fmla="*/ 3137 h 10000"/>
                <a:gd name="connsiteX47" fmla="*/ 9483 w 10000"/>
                <a:gd name="connsiteY47" fmla="*/ 3585 h 10000"/>
                <a:gd name="connsiteX48" fmla="*/ 9363 w 10000"/>
                <a:gd name="connsiteY48" fmla="*/ 3884 h 10000"/>
                <a:gd name="connsiteX49" fmla="*/ 9261 w 10000"/>
                <a:gd name="connsiteY49" fmla="*/ 3884 h 10000"/>
                <a:gd name="connsiteX50" fmla="*/ 9056 w 10000"/>
                <a:gd name="connsiteY50" fmla="*/ 4034 h 10000"/>
                <a:gd name="connsiteX51" fmla="*/ 8948 w 10000"/>
                <a:gd name="connsiteY51" fmla="*/ 4034 h 10000"/>
                <a:gd name="connsiteX52" fmla="*/ 8846 w 10000"/>
                <a:gd name="connsiteY52" fmla="*/ 4174 h 10000"/>
                <a:gd name="connsiteX53" fmla="*/ 8744 w 10000"/>
                <a:gd name="connsiteY53" fmla="*/ 4174 h 10000"/>
                <a:gd name="connsiteX54" fmla="*/ 8329 w 10000"/>
                <a:gd name="connsiteY54" fmla="*/ 4622 h 10000"/>
                <a:gd name="connsiteX55" fmla="*/ 8329 w 10000"/>
                <a:gd name="connsiteY55" fmla="*/ 4781 h 10000"/>
                <a:gd name="connsiteX56" fmla="*/ 8119 w 10000"/>
                <a:gd name="connsiteY56" fmla="*/ 4781 h 10000"/>
                <a:gd name="connsiteX57" fmla="*/ 7806 w 10000"/>
                <a:gd name="connsiteY57" fmla="*/ 5070 h 10000"/>
                <a:gd name="connsiteX58" fmla="*/ 7806 w 10000"/>
                <a:gd name="connsiteY58" fmla="*/ 4930 h 10000"/>
                <a:gd name="connsiteX59" fmla="*/ 7806 w 10000"/>
                <a:gd name="connsiteY59" fmla="*/ 4781 h 10000"/>
                <a:gd name="connsiteX60" fmla="*/ 7915 w 10000"/>
                <a:gd name="connsiteY60" fmla="*/ 4482 h 10000"/>
                <a:gd name="connsiteX61" fmla="*/ 7806 w 10000"/>
                <a:gd name="connsiteY61" fmla="*/ 4332 h 10000"/>
                <a:gd name="connsiteX62" fmla="*/ 7494 w 10000"/>
                <a:gd name="connsiteY62" fmla="*/ 4781 h 10000"/>
                <a:gd name="connsiteX63" fmla="*/ 7392 w 10000"/>
                <a:gd name="connsiteY63" fmla="*/ 4930 h 10000"/>
                <a:gd name="connsiteX64" fmla="*/ 7290 w 10000"/>
                <a:gd name="connsiteY64" fmla="*/ 4930 h 10000"/>
                <a:gd name="connsiteX65" fmla="*/ 7188 w 10000"/>
                <a:gd name="connsiteY65" fmla="*/ 5070 h 10000"/>
                <a:gd name="connsiteX66" fmla="*/ 7494 w 10000"/>
                <a:gd name="connsiteY66" fmla="*/ 5518 h 10000"/>
                <a:gd name="connsiteX67" fmla="*/ 7704 w 10000"/>
                <a:gd name="connsiteY67" fmla="*/ 5369 h 10000"/>
                <a:gd name="connsiteX68" fmla="*/ 8017 w 10000"/>
                <a:gd name="connsiteY68" fmla="*/ 5518 h 10000"/>
                <a:gd name="connsiteX69" fmla="*/ 8017 w 10000"/>
                <a:gd name="connsiteY69" fmla="*/ 5677 h 10000"/>
                <a:gd name="connsiteX70" fmla="*/ 7915 w 10000"/>
                <a:gd name="connsiteY70" fmla="*/ 5518 h 10000"/>
                <a:gd name="connsiteX71" fmla="*/ 7704 w 10000"/>
                <a:gd name="connsiteY71" fmla="*/ 5677 h 10000"/>
                <a:gd name="connsiteX72" fmla="*/ 7494 w 10000"/>
                <a:gd name="connsiteY72" fmla="*/ 6125 h 10000"/>
                <a:gd name="connsiteX73" fmla="*/ 7602 w 10000"/>
                <a:gd name="connsiteY73" fmla="*/ 6265 h 10000"/>
                <a:gd name="connsiteX74" fmla="*/ 7704 w 10000"/>
                <a:gd name="connsiteY74" fmla="*/ 6863 h 10000"/>
                <a:gd name="connsiteX75" fmla="*/ 7915 w 10000"/>
                <a:gd name="connsiteY75" fmla="*/ 7021 h 10000"/>
                <a:gd name="connsiteX76" fmla="*/ 7806 w 10000"/>
                <a:gd name="connsiteY76" fmla="*/ 7021 h 10000"/>
                <a:gd name="connsiteX77" fmla="*/ 7915 w 10000"/>
                <a:gd name="connsiteY77" fmla="*/ 7311 h 10000"/>
                <a:gd name="connsiteX78" fmla="*/ 7602 w 10000"/>
                <a:gd name="connsiteY78" fmla="*/ 7470 h 10000"/>
                <a:gd name="connsiteX79" fmla="*/ 7915 w 10000"/>
                <a:gd name="connsiteY79" fmla="*/ 7470 h 10000"/>
                <a:gd name="connsiteX80" fmla="*/ 7806 w 10000"/>
                <a:gd name="connsiteY80" fmla="*/ 8058 h 10000"/>
                <a:gd name="connsiteX81" fmla="*/ 7602 w 10000"/>
                <a:gd name="connsiteY81" fmla="*/ 8366 h 10000"/>
                <a:gd name="connsiteX82" fmla="*/ 7494 w 10000"/>
                <a:gd name="connsiteY82" fmla="*/ 8366 h 10000"/>
                <a:gd name="connsiteX83" fmla="*/ 7494 w 10000"/>
                <a:gd name="connsiteY83" fmla="*/ 8655 h 10000"/>
                <a:gd name="connsiteX84" fmla="*/ 7392 w 10000"/>
                <a:gd name="connsiteY84" fmla="*/ 8954 h 10000"/>
                <a:gd name="connsiteX85" fmla="*/ 7290 w 10000"/>
                <a:gd name="connsiteY85" fmla="*/ 8954 h 10000"/>
                <a:gd name="connsiteX86" fmla="*/ 7290 w 10000"/>
                <a:gd name="connsiteY86" fmla="*/ 9104 h 10000"/>
                <a:gd name="connsiteX87" fmla="*/ 6977 w 10000"/>
                <a:gd name="connsiteY87" fmla="*/ 9402 h 10000"/>
                <a:gd name="connsiteX88" fmla="*/ 6665 w 10000"/>
                <a:gd name="connsiteY88" fmla="*/ 9402 h 10000"/>
                <a:gd name="connsiteX89" fmla="*/ 6665 w 10000"/>
                <a:gd name="connsiteY89" fmla="*/ 9552 h 10000"/>
                <a:gd name="connsiteX90" fmla="*/ 6563 w 10000"/>
                <a:gd name="connsiteY90" fmla="*/ 9402 h 10000"/>
                <a:gd name="connsiteX91" fmla="*/ 6563 w 10000"/>
                <a:gd name="connsiteY91" fmla="*/ 9552 h 10000"/>
                <a:gd name="connsiteX92" fmla="*/ 6460 w 10000"/>
                <a:gd name="connsiteY92" fmla="*/ 9552 h 10000"/>
                <a:gd name="connsiteX93" fmla="*/ 6046 w 10000"/>
                <a:gd name="connsiteY93" fmla="*/ 9851 h 10000"/>
                <a:gd name="connsiteX94" fmla="*/ 5938 w 10000"/>
                <a:gd name="connsiteY94" fmla="*/ 10000 h 10000"/>
                <a:gd name="connsiteX95" fmla="*/ 5938 w 10000"/>
                <a:gd name="connsiteY95" fmla="*/ 9711 h 10000"/>
                <a:gd name="connsiteX96" fmla="*/ 5733 w 10000"/>
                <a:gd name="connsiteY96" fmla="*/ 9711 h 10000"/>
                <a:gd name="connsiteX97" fmla="*/ 5625 w 10000"/>
                <a:gd name="connsiteY97" fmla="*/ 9711 h 10000"/>
                <a:gd name="connsiteX98" fmla="*/ 5409 w 10000"/>
                <a:gd name="connsiteY98" fmla="*/ 9711 h 10000"/>
                <a:gd name="connsiteX99" fmla="*/ 5409 w 10000"/>
                <a:gd name="connsiteY99" fmla="*/ 9402 h 10000"/>
                <a:gd name="connsiteX100" fmla="*/ 5198 w 10000"/>
                <a:gd name="connsiteY100" fmla="*/ 9402 h 10000"/>
                <a:gd name="connsiteX101" fmla="*/ 4784 w 10000"/>
                <a:gd name="connsiteY101" fmla="*/ 9552 h 10000"/>
                <a:gd name="connsiteX102" fmla="*/ 4681 w 10000"/>
                <a:gd name="connsiteY102" fmla="*/ 9402 h 10000"/>
                <a:gd name="connsiteX103" fmla="*/ 4681 w 10000"/>
                <a:gd name="connsiteY103" fmla="*/ 9552 h 10000"/>
                <a:gd name="connsiteX104" fmla="*/ 4579 w 10000"/>
                <a:gd name="connsiteY104" fmla="*/ 9552 h 10000"/>
                <a:gd name="connsiteX105" fmla="*/ 4579 w 10000"/>
                <a:gd name="connsiteY105" fmla="*/ 9851 h 10000"/>
                <a:gd name="connsiteX106" fmla="*/ 4477 w 10000"/>
                <a:gd name="connsiteY106" fmla="*/ 9851 h 10000"/>
                <a:gd name="connsiteX107" fmla="*/ 4477 w 10000"/>
                <a:gd name="connsiteY107" fmla="*/ 9711 h 10000"/>
                <a:gd name="connsiteX108" fmla="*/ 4369 w 10000"/>
                <a:gd name="connsiteY108" fmla="*/ 9711 h 10000"/>
                <a:gd name="connsiteX109" fmla="*/ 4165 w 10000"/>
                <a:gd name="connsiteY109" fmla="*/ 9552 h 10000"/>
                <a:gd name="connsiteX110" fmla="*/ 4165 w 10000"/>
                <a:gd name="connsiteY110" fmla="*/ 9402 h 10000"/>
                <a:gd name="connsiteX111" fmla="*/ 4165 w 10000"/>
                <a:gd name="connsiteY111" fmla="*/ 9262 h 10000"/>
                <a:gd name="connsiteX112" fmla="*/ 4056 w 10000"/>
                <a:gd name="connsiteY112" fmla="*/ 9104 h 10000"/>
                <a:gd name="connsiteX113" fmla="*/ 3954 w 10000"/>
                <a:gd name="connsiteY113" fmla="*/ 9104 h 10000"/>
                <a:gd name="connsiteX114" fmla="*/ 4056 w 10000"/>
                <a:gd name="connsiteY114" fmla="*/ 8366 h 10000"/>
                <a:gd name="connsiteX115" fmla="*/ 3954 w 10000"/>
                <a:gd name="connsiteY115" fmla="*/ 8058 h 10000"/>
                <a:gd name="connsiteX116" fmla="*/ 3852 w 10000"/>
                <a:gd name="connsiteY116" fmla="*/ 8058 h 10000"/>
                <a:gd name="connsiteX117" fmla="*/ 3642 w 10000"/>
                <a:gd name="connsiteY117" fmla="*/ 7759 h 10000"/>
                <a:gd name="connsiteX118" fmla="*/ 3438 w 10000"/>
                <a:gd name="connsiteY118" fmla="*/ 7759 h 10000"/>
                <a:gd name="connsiteX119" fmla="*/ 2915 w 10000"/>
                <a:gd name="connsiteY119" fmla="*/ 8058 h 10000"/>
                <a:gd name="connsiteX120" fmla="*/ 2608 w 10000"/>
                <a:gd name="connsiteY120" fmla="*/ 8058 h 10000"/>
                <a:gd name="connsiteX121" fmla="*/ 2500 w 10000"/>
                <a:gd name="connsiteY121" fmla="*/ 8207 h 10000"/>
                <a:gd name="connsiteX122" fmla="*/ 2398 w 10000"/>
                <a:gd name="connsiteY122" fmla="*/ 8058 h 10000"/>
                <a:gd name="connsiteX123" fmla="*/ 2296 w 10000"/>
                <a:gd name="connsiteY123" fmla="*/ 8058 h 10000"/>
                <a:gd name="connsiteX124" fmla="*/ 1983 w 10000"/>
                <a:gd name="connsiteY124" fmla="*/ 8058 h 10000"/>
                <a:gd name="connsiteX125" fmla="*/ 1773 w 10000"/>
                <a:gd name="connsiteY125" fmla="*/ 7918 h 10000"/>
                <a:gd name="connsiteX126" fmla="*/ 1671 w 10000"/>
                <a:gd name="connsiteY126" fmla="*/ 7759 h 10000"/>
                <a:gd name="connsiteX127" fmla="*/ 1556 w 10000"/>
                <a:gd name="connsiteY127" fmla="*/ 7759 h 10000"/>
                <a:gd name="connsiteX128" fmla="*/ 1346 w 10000"/>
                <a:gd name="connsiteY128" fmla="*/ 7470 h 10000"/>
                <a:gd name="connsiteX129" fmla="*/ 1142 w 10000"/>
                <a:gd name="connsiteY129" fmla="*/ 7470 h 10000"/>
                <a:gd name="connsiteX130" fmla="*/ 829 w 10000"/>
                <a:gd name="connsiteY130" fmla="*/ 7311 h 10000"/>
                <a:gd name="connsiteX131" fmla="*/ 727 w 10000"/>
                <a:gd name="connsiteY131" fmla="*/ 6863 h 10000"/>
                <a:gd name="connsiteX132" fmla="*/ 931 w 10000"/>
                <a:gd name="connsiteY132" fmla="*/ 6863 h 10000"/>
                <a:gd name="connsiteX133" fmla="*/ 829 w 10000"/>
                <a:gd name="connsiteY133" fmla="*/ 6573 h 10000"/>
                <a:gd name="connsiteX134" fmla="*/ 1034 w 10000"/>
                <a:gd name="connsiteY134" fmla="*/ 6265 h 10000"/>
                <a:gd name="connsiteX135" fmla="*/ 1034 w 10000"/>
                <a:gd name="connsiteY135" fmla="*/ 5966 h 10000"/>
                <a:gd name="connsiteX136" fmla="*/ 931 w 10000"/>
                <a:gd name="connsiteY136" fmla="*/ 5817 h 10000"/>
                <a:gd name="connsiteX137" fmla="*/ 673 w 10000"/>
                <a:gd name="connsiteY137" fmla="*/ 5821 h 10000"/>
                <a:gd name="connsiteX138" fmla="*/ 444 w 10000"/>
                <a:gd name="connsiteY138" fmla="*/ 5373 h 10000"/>
                <a:gd name="connsiteX139" fmla="*/ 102 w 10000"/>
                <a:gd name="connsiteY139" fmla="*/ 5518 h 10000"/>
                <a:gd name="connsiteX140" fmla="*/ 216 w 10000"/>
                <a:gd name="connsiteY140" fmla="*/ 5243 h 10000"/>
                <a:gd name="connsiteX141" fmla="*/ 204 w 10000"/>
                <a:gd name="connsiteY141" fmla="*/ 5070 h 10000"/>
                <a:gd name="connsiteX142" fmla="*/ 0 w 10000"/>
                <a:gd name="connsiteY142" fmla="*/ 5070 h 10000"/>
                <a:gd name="connsiteX143" fmla="*/ 0 w 10000"/>
                <a:gd name="connsiteY143" fmla="*/ 4622 h 10000"/>
                <a:gd name="connsiteX144" fmla="*/ 204 w 10000"/>
                <a:gd name="connsiteY144" fmla="*/ 4482 h 10000"/>
                <a:gd name="connsiteX145" fmla="*/ 415 w 10000"/>
                <a:gd name="connsiteY145" fmla="*/ 4482 h 10000"/>
                <a:gd name="connsiteX146" fmla="*/ 517 w 10000"/>
                <a:gd name="connsiteY146" fmla="*/ 4332 h 10000"/>
                <a:gd name="connsiteX147" fmla="*/ 727 w 10000"/>
                <a:gd name="connsiteY147" fmla="*/ 4332 h 10000"/>
                <a:gd name="connsiteX148" fmla="*/ 1034 w 10000"/>
                <a:gd name="connsiteY148" fmla="*/ 4034 h 10000"/>
                <a:gd name="connsiteX149" fmla="*/ 1142 w 10000"/>
                <a:gd name="connsiteY149" fmla="*/ 3725 h 10000"/>
                <a:gd name="connsiteX150" fmla="*/ 1034 w 10000"/>
                <a:gd name="connsiteY150" fmla="*/ 3137 h 10000"/>
                <a:gd name="connsiteX151" fmla="*/ 1034 w 10000"/>
                <a:gd name="connsiteY151" fmla="*/ 2988 h 10000"/>
                <a:gd name="connsiteX152" fmla="*/ 1346 w 10000"/>
                <a:gd name="connsiteY152" fmla="*/ 2988 h 10000"/>
                <a:gd name="connsiteX153" fmla="*/ 1454 w 10000"/>
                <a:gd name="connsiteY153" fmla="*/ 2381 h 10000"/>
                <a:gd name="connsiteX154" fmla="*/ 1773 w 10000"/>
                <a:gd name="connsiteY154" fmla="*/ 2381 h 10000"/>
                <a:gd name="connsiteX155" fmla="*/ 1881 w 10000"/>
                <a:gd name="connsiteY155" fmla="*/ 2381 h 10000"/>
                <a:gd name="connsiteX156" fmla="*/ 1983 w 10000"/>
                <a:gd name="connsiteY156" fmla="*/ 1933 h 10000"/>
                <a:gd name="connsiteX157" fmla="*/ 2085 w 10000"/>
                <a:gd name="connsiteY157" fmla="*/ 1793 h 10000"/>
                <a:gd name="connsiteX0" fmla="*/ 2085 w 10000"/>
                <a:gd name="connsiteY0" fmla="*/ 1793 h 10000"/>
                <a:gd name="connsiteX1" fmla="*/ 2085 w 10000"/>
                <a:gd name="connsiteY1" fmla="*/ 1793 h 10000"/>
                <a:gd name="connsiteX2" fmla="*/ 2296 w 10000"/>
                <a:gd name="connsiteY2" fmla="*/ 1643 h 10000"/>
                <a:gd name="connsiteX3" fmla="*/ 2500 w 10000"/>
                <a:gd name="connsiteY3" fmla="*/ 2092 h 10000"/>
                <a:gd name="connsiteX4" fmla="*/ 2710 w 10000"/>
                <a:gd name="connsiteY4" fmla="*/ 2092 h 10000"/>
                <a:gd name="connsiteX5" fmla="*/ 2813 w 10000"/>
                <a:gd name="connsiteY5" fmla="*/ 2381 h 10000"/>
                <a:gd name="connsiteX6" fmla="*/ 2813 w 10000"/>
                <a:gd name="connsiteY6" fmla="*/ 2988 h 10000"/>
                <a:gd name="connsiteX7" fmla="*/ 3438 w 10000"/>
                <a:gd name="connsiteY7" fmla="*/ 3277 h 10000"/>
                <a:gd name="connsiteX8" fmla="*/ 3750 w 10000"/>
                <a:gd name="connsiteY8" fmla="*/ 3725 h 10000"/>
                <a:gd name="connsiteX9" fmla="*/ 4369 w 10000"/>
                <a:gd name="connsiteY9" fmla="*/ 3725 h 10000"/>
                <a:gd name="connsiteX10" fmla="*/ 4681 w 10000"/>
                <a:gd name="connsiteY10" fmla="*/ 4034 h 10000"/>
                <a:gd name="connsiteX11" fmla="*/ 5096 w 10000"/>
                <a:gd name="connsiteY11" fmla="*/ 4174 h 10000"/>
                <a:gd name="connsiteX12" fmla="*/ 5523 w 10000"/>
                <a:gd name="connsiteY12" fmla="*/ 3884 h 10000"/>
                <a:gd name="connsiteX13" fmla="*/ 5938 w 10000"/>
                <a:gd name="connsiteY13" fmla="*/ 3884 h 10000"/>
                <a:gd name="connsiteX14" fmla="*/ 6250 w 10000"/>
                <a:gd name="connsiteY14" fmla="*/ 3436 h 10000"/>
                <a:gd name="connsiteX15" fmla="*/ 6148 w 10000"/>
                <a:gd name="connsiteY15" fmla="*/ 3277 h 10000"/>
                <a:gd name="connsiteX16" fmla="*/ 6352 w 10000"/>
                <a:gd name="connsiteY16" fmla="*/ 2988 h 10000"/>
                <a:gd name="connsiteX17" fmla="*/ 6563 w 10000"/>
                <a:gd name="connsiteY17" fmla="*/ 3137 h 10000"/>
                <a:gd name="connsiteX18" fmla="*/ 6875 w 10000"/>
                <a:gd name="connsiteY18" fmla="*/ 2829 h 10000"/>
                <a:gd name="connsiteX19" fmla="*/ 7079 w 10000"/>
                <a:gd name="connsiteY19" fmla="*/ 2540 h 10000"/>
                <a:gd name="connsiteX20" fmla="*/ 7494 w 10000"/>
                <a:gd name="connsiteY20" fmla="*/ 2540 h 10000"/>
                <a:gd name="connsiteX21" fmla="*/ 7392 w 10000"/>
                <a:gd name="connsiteY21" fmla="*/ 2241 h 10000"/>
                <a:gd name="connsiteX22" fmla="*/ 7290 w 10000"/>
                <a:gd name="connsiteY22" fmla="*/ 2092 h 10000"/>
                <a:gd name="connsiteX23" fmla="*/ 7079 w 10000"/>
                <a:gd name="connsiteY23" fmla="*/ 2241 h 10000"/>
                <a:gd name="connsiteX24" fmla="*/ 6875 w 10000"/>
                <a:gd name="connsiteY24" fmla="*/ 2241 h 10000"/>
                <a:gd name="connsiteX25" fmla="*/ 6875 w 10000"/>
                <a:gd name="connsiteY25" fmla="*/ 1643 h 10000"/>
                <a:gd name="connsiteX26" fmla="*/ 6977 w 10000"/>
                <a:gd name="connsiteY26" fmla="*/ 1345 h 10000"/>
                <a:gd name="connsiteX27" fmla="*/ 7188 w 10000"/>
                <a:gd name="connsiteY27" fmla="*/ 1485 h 10000"/>
                <a:gd name="connsiteX28" fmla="*/ 7494 w 10000"/>
                <a:gd name="connsiteY28" fmla="*/ 1345 h 10000"/>
                <a:gd name="connsiteX29" fmla="*/ 7602 w 10000"/>
                <a:gd name="connsiteY29" fmla="*/ 747 h 10000"/>
                <a:gd name="connsiteX30" fmla="*/ 7704 w 10000"/>
                <a:gd name="connsiteY30" fmla="*/ 588 h 10000"/>
                <a:gd name="connsiteX31" fmla="*/ 7704 w 10000"/>
                <a:gd name="connsiteY31" fmla="*/ 448 h 10000"/>
                <a:gd name="connsiteX32" fmla="*/ 7602 w 10000"/>
                <a:gd name="connsiteY32" fmla="*/ 448 h 10000"/>
                <a:gd name="connsiteX33" fmla="*/ 7704 w 10000"/>
                <a:gd name="connsiteY33" fmla="*/ 140 h 10000"/>
                <a:gd name="connsiteX34" fmla="*/ 8119 w 10000"/>
                <a:gd name="connsiteY34" fmla="*/ 0 h 10000"/>
                <a:gd name="connsiteX35" fmla="*/ 8431 w 10000"/>
                <a:gd name="connsiteY35" fmla="*/ 140 h 10000"/>
                <a:gd name="connsiteX36" fmla="*/ 8642 w 10000"/>
                <a:gd name="connsiteY36" fmla="*/ 448 h 10000"/>
                <a:gd name="connsiteX37" fmla="*/ 8846 w 10000"/>
                <a:gd name="connsiteY37" fmla="*/ 1485 h 10000"/>
                <a:gd name="connsiteX38" fmla="*/ 9056 w 10000"/>
                <a:gd name="connsiteY38" fmla="*/ 1485 h 10000"/>
                <a:gd name="connsiteX39" fmla="*/ 9363 w 10000"/>
                <a:gd name="connsiteY39" fmla="*/ 1793 h 10000"/>
                <a:gd name="connsiteX40" fmla="*/ 9363 w 10000"/>
                <a:gd name="connsiteY40" fmla="*/ 2092 h 10000"/>
                <a:gd name="connsiteX41" fmla="*/ 9585 w 10000"/>
                <a:gd name="connsiteY41" fmla="*/ 2092 h 10000"/>
                <a:gd name="connsiteX42" fmla="*/ 10000 w 10000"/>
                <a:gd name="connsiteY42" fmla="*/ 1933 h 10000"/>
                <a:gd name="connsiteX43" fmla="*/ 10000 w 10000"/>
                <a:gd name="connsiteY43" fmla="*/ 2241 h 10000"/>
                <a:gd name="connsiteX44" fmla="*/ 9688 w 10000"/>
                <a:gd name="connsiteY44" fmla="*/ 3137 h 10000"/>
                <a:gd name="connsiteX45" fmla="*/ 9585 w 10000"/>
                <a:gd name="connsiteY45" fmla="*/ 2988 h 10000"/>
                <a:gd name="connsiteX46" fmla="*/ 9363 w 10000"/>
                <a:gd name="connsiteY46" fmla="*/ 3137 h 10000"/>
                <a:gd name="connsiteX47" fmla="*/ 9483 w 10000"/>
                <a:gd name="connsiteY47" fmla="*/ 3585 h 10000"/>
                <a:gd name="connsiteX48" fmla="*/ 9363 w 10000"/>
                <a:gd name="connsiteY48" fmla="*/ 3884 h 10000"/>
                <a:gd name="connsiteX49" fmla="*/ 9261 w 10000"/>
                <a:gd name="connsiteY49" fmla="*/ 3884 h 10000"/>
                <a:gd name="connsiteX50" fmla="*/ 9056 w 10000"/>
                <a:gd name="connsiteY50" fmla="*/ 4034 h 10000"/>
                <a:gd name="connsiteX51" fmla="*/ 8948 w 10000"/>
                <a:gd name="connsiteY51" fmla="*/ 4034 h 10000"/>
                <a:gd name="connsiteX52" fmla="*/ 8846 w 10000"/>
                <a:gd name="connsiteY52" fmla="*/ 4174 h 10000"/>
                <a:gd name="connsiteX53" fmla="*/ 8744 w 10000"/>
                <a:gd name="connsiteY53" fmla="*/ 4174 h 10000"/>
                <a:gd name="connsiteX54" fmla="*/ 8329 w 10000"/>
                <a:gd name="connsiteY54" fmla="*/ 4622 h 10000"/>
                <a:gd name="connsiteX55" fmla="*/ 8329 w 10000"/>
                <a:gd name="connsiteY55" fmla="*/ 4781 h 10000"/>
                <a:gd name="connsiteX56" fmla="*/ 8119 w 10000"/>
                <a:gd name="connsiteY56" fmla="*/ 4781 h 10000"/>
                <a:gd name="connsiteX57" fmla="*/ 7806 w 10000"/>
                <a:gd name="connsiteY57" fmla="*/ 5070 h 10000"/>
                <a:gd name="connsiteX58" fmla="*/ 7806 w 10000"/>
                <a:gd name="connsiteY58" fmla="*/ 4930 h 10000"/>
                <a:gd name="connsiteX59" fmla="*/ 7806 w 10000"/>
                <a:gd name="connsiteY59" fmla="*/ 4781 h 10000"/>
                <a:gd name="connsiteX60" fmla="*/ 7915 w 10000"/>
                <a:gd name="connsiteY60" fmla="*/ 4482 h 10000"/>
                <a:gd name="connsiteX61" fmla="*/ 7806 w 10000"/>
                <a:gd name="connsiteY61" fmla="*/ 4332 h 10000"/>
                <a:gd name="connsiteX62" fmla="*/ 7494 w 10000"/>
                <a:gd name="connsiteY62" fmla="*/ 4781 h 10000"/>
                <a:gd name="connsiteX63" fmla="*/ 7392 w 10000"/>
                <a:gd name="connsiteY63" fmla="*/ 4930 h 10000"/>
                <a:gd name="connsiteX64" fmla="*/ 7290 w 10000"/>
                <a:gd name="connsiteY64" fmla="*/ 4930 h 10000"/>
                <a:gd name="connsiteX65" fmla="*/ 7188 w 10000"/>
                <a:gd name="connsiteY65" fmla="*/ 5070 h 10000"/>
                <a:gd name="connsiteX66" fmla="*/ 7494 w 10000"/>
                <a:gd name="connsiteY66" fmla="*/ 5518 h 10000"/>
                <a:gd name="connsiteX67" fmla="*/ 7704 w 10000"/>
                <a:gd name="connsiteY67" fmla="*/ 5369 h 10000"/>
                <a:gd name="connsiteX68" fmla="*/ 8017 w 10000"/>
                <a:gd name="connsiteY68" fmla="*/ 5518 h 10000"/>
                <a:gd name="connsiteX69" fmla="*/ 8017 w 10000"/>
                <a:gd name="connsiteY69" fmla="*/ 5677 h 10000"/>
                <a:gd name="connsiteX70" fmla="*/ 7915 w 10000"/>
                <a:gd name="connsiteY70" fmla="*/ 5518 h 10000"/>
                <a:gd name="connsiteX71" fmla="*/ 7704 w 10000"/>
                <a:gd name="connsiteY71" fmla="*/ 5677 h 10000"/>
                <a:gd name="connsiteX72" fmla="*/ 7494 w 10000"/>
                <a:gd name="connsiteY72" fmla="*/ 6125 h 10000"/>
                <a:gd name="connsiteX73" fmla="*/ 7602 w 10000"/>
                <a:gd name="connsiteY73" fmla="*/ 6265 h 10000"/>
                <a:gd name="connsiteX74" fmla="*/ 7704 w 10000"/>
                <a:gd name="connsiteY74" fmla="*/ 6863 h 10000"/>
                <a:gd name="connsiteX75" fmla="*/ 7915 w 10000"/>
                <a:gd name="connsiteY75" fmla="*/ 7021 h 10000"/>
                <a:gd name="connsiteX76" fmla="*/ 7806 w 10000"/>
                <a:gd name="connsiteY76" fmla="*/ 7021 h 10000"/>
                <a:gd name="connsiteX77" fmla="*/ 7915 w 10000"/>
                <a:gd name="connsiteY77" fmla="*/ 7311 h 10000"/>
                <a:gd name="connsiteX78" fmla="*/ 7602 w 10000"/>
                <a:gd name="connsiteY78" fmla="*/ 7470 h 10000"/>
                <a:gd name="connsiteX79" fmla="*/ 7915 w 10000"/>
                <a:gd name="connsiteY79" fmla="*/ 7470 h 10000"/>
                <a:gd name="connsiteX80" fmla="*/ 7806 w 10000"/>
                <a:gd name="connsiteY80" fmla="*/ 8058 h 10000"/>
                <a:gd name="connsiteX81" fmla="*/ 7602 w 10000"/>
                <a:gd name="connsiteY81" fmla="*/ 8366 h 10000"/>
                <a:gd name="connsiteX82" fmla="*/ 7494 w 10000"/>
                <a:gd name="connsiteY82" fmla="*/ 8366 h 10000"/>
                <a:gd name="connsiteX83" fmla="*/ 7494 w 10000"/>
                <a:gd name="connsiteY83" fmla="*/ 8655 h 10000"/>
                <a:gd name="connsiteX84" fmla="*/ 7392 w 10000"/>
                <a:gd name="connsiteY84" fmla="*/ 8954 h 10000"/>
                <a:gd name="connsiteX85" fmla="*/ 7290 w 10000"/>
                <a:gd name="connsiteY85" fmla="*/ 8954 h 10000"/>
                <a:gd name="connsiteX86" fmla="*/ 7290 w 10000"/>
                <a:gd name="connsiteY86" fmla="*/ 9104 h 10000"/>
                <a:gd name="connsiteX87" fmla="*/ 6977 w 10000"/>
                <a:gd name="connsiteY87" fmla="*/ 9402 h 10000"/>
                <a:gd name="connsiteX88" fmla="*/ 6665 w 10000"/>
                <a:gd name="connsiteY88" fmla="*/ 9402 h 10000"/>
                <a:gd name="connsiteX89" fmla="*/ 6665 w 10000"/>
                <a:gd name="connsiteY89" fmla="*/ 9552 h 10000"/>
                <a:gd name="connsiteX90" fmla="*/ 6563 w 10000"/>
                <a:gd name="connsiteY90" fmla="*/ 9402 h 10000"/>
                <a:gd name="connsiteX91" fmla="*/ 6563 w 10000"/>
                <a:gd name="connsiteY91" fmla="*/ 9552 h 10000"/>
                <a:gd name="connsiteX92" fmla="*/ 6460 w 10000"/>
                <a:gd name="connsiteY92" fmla="*/ 9552 h 10000"/>
                <a:gd name="connsiteX93" fmla="*/ 6046 w 10000"/>
                <a:gd name="connsiteY93" fmla="*/ 9851 h 10000"/>
                <a:gd name="connsiteX94" fmla="*/ 5938 w 10000"/>
                <a:gd name="connsiteY94" fmla="*/ 10000 h 10000"/>
                <a:gd name="connsiteX95" fmla="*/ 5938 w 10000"/>
                <a:gd name="connsiteY95" fmla="*/ 9711 h 10000"/>
                <a:gd name="connsiteX96" fmla="*/ 5733 w 10000"/>
                <a:gd name="connsiteY96" fmla="*/ 9711 h 10000"/>
                <a:gd name="connsiteX97" fmla="*/ 5625 w 10000"/>
                <a:gd name="connsiteY97" fmla="*/ 9711 h 10000"/>
                <a:gd name="connsiteX98" fmla="*/ 5409 w 10000"/>
                <a:gd name="connsiteY98" fmla="*/ 9711 h 10000"/>
                <a:gd name="connsiteX99" fmla="*/ 5409 w 10000"/>
                <a:gd name="connsiteY99" fmla="*/ 9402 h 10000"/>
                <a:gd name="connsiteX100" fmla="*/ 5198 w 10000"/>
                <a:gd name="connsiteY100" fmla="*/ 9402 h 10000"/>
                <a:gd name="connsiteX101" fmla="*/ 4784 w 10000"/>
                <a:gd name="connsiteY101" fmla="*/ 9552 h 10000"/>
                <a:gd name="connsiteX102" fmla="*/ 4681 w 10000"/>
                <a:gd name="connsiteY102" fmla="*/ 9402 h 10000"/>
                <a:gd name="connsiteX103" fmla="*/ 4681 w 10000"/>
                <a:gd name="connsiteY103" fmla="*/ 9552 h 10000"/>
                <a:gd name="connsiteX104" fmla="*/ 4579 w 10000"/>
                <a:gd name="connsiteY104" fmla="*/ 9552 h 10000"/>
                <a:gd name="connsiteX105" fmla="*/ 4579 w 10000"/>
                <a:gd name="connsiteY105" fmla="*/ 9851 h 10000"/>
                <a:gd name="connsiteX106" fmla="*/ 4477 w 10000"/>
                <a:gd name="connsiteY106" fmla="*/ 9851 h 10000"/>
                <a:gd name="connsiteX107" fmla="*/ 4477 w 10000"/>
                <a:gd name="connsiteY107" fmla="*/ 9711 h 10000"/>
                <a:gd name="connsiteX108" fmla="*/ 4369 w 10000"/>
                <a:gd name="connsiteY108" fmla="*/ 9711 h 10000"/>
                <a:gd name="connsiteX109" fmla="*/ 4165 w 10000"/>
                <a:gd name="connsiteY109" fmla="*/ 9552 h 10000"/>
                <a:gd name="connsiteX110" fmla="*/ 4165 w 10000"/>
                <a:gd name="connsiteY110" fmla="*/ 9402 h 10000"/>
                <a:gd name="connsiteX111" fmla="*/ 4165 w 10000"/>
                <a:gd name="connsiteY111" fmla="*/ 9262 h 10000"/>
                <a:gd name="connsiteX112" fmla="*/ 4056 w 10000"/>
                <a:gd name="connsiteY112" fmla="*/ 9104 h 10000"/>
                <a:gd name="connsiteX113" fmla="*/ 3954 w 10000"/>
                <a:gd name="connsiteY113" fmla="*/ 9104 h 10000"/>
                <a:gd name="connsiteX114" fmla="*/ 4056 w 10000"/>
                <a:gd name="connsiteY114" fmla="*/ 8366 h 10000"/>
                <a:gd name="connsiteX115" fmla="*/ 3954 w 10000"/>
                <a:gd name="connsiteY115" fmla="*/ 8058 h 10000"/>
                <a:gd name="connsiteX116" fmla="*/ 3852 w 10000"/>
                <a:gd name="connsiteY116" fmla="*/ 8058 h 10000"/>
                <a:gd name="connsiteX117" fmla="*/ 3642 w 10000"/>
                <a:gd name="connsiteY117" fmla="*/ 7759 h 10000"/>
                <a:gd name="connsiteX118" fmla="*/ 3438 w 10000"/>
                <a:gd name="connsiteY118" fmla="*/ 7759 h 10000"/>
                <a:gd name="connsiteX119" fmla="*/ 2915 w 10000"/>
                <a:gd name="connsiteY119" fmla="*/ 8058 h 10000"/>
                <a:gd name="connsiteX120" fmla="*/ 2608 w 10000"/>
                <a:gd name="connsiteY120" fmla="*/ 8058 h 10000"/>
                <a:gd name="connsiteX121" fmla="*/ 2500 w 10000"/>
                <a:gd name="connsiteY121" fmla="*/ 8207 h 10000"/>
                <a:gd name="connsiteX122" fmla="*/ 2398 w 10000"/>
                <a:gd name="connsiteY122" fmla="*/ 8058 h 10000"/>
                <a:gd name="connsiteX123" fmla="*/ 2296 w 10000"/>
                <a:gd name="connsiteY123" fmla="*/ 8058 h 10000"/>
                <a:gd name="connsiteX124" fmla="*/ 1983 w 10000"/>
                <a:gd name="connsiteY124" fmla="*/ 8058 h 10000"/>
                <a:gd name="connsiteX125" fmla="*/ 1773 w 10000"/>
                <a:gd name="connsiteY125" fmla="*/ 7918 h 10000"/>
                <a:gd name="connsiteX126" fmla="*/ 1671 w 10000"/>
                <a:gd name="connsiteY126" fmla="*/ 7759 h 10000"/>
                <a:gd name="connsiteX127" fmla="*/ 1556 w 10000"/>
                <a:gd name="connsiteY127" fmla="*/ 7759 h 10000"/>
                <a:gd name="connsiteX128" fmla="*/ 1346 w 10000"/>
                <a:gd name="connsiteY128" fmla="*/ 7470 h 10000"/>
                <a:gd name="connsiteX129" fmla="*/ 1142 w 10000"/>
                <a:gd name="connsiteY129" fmla="*/ 7470 h 10000"/>
                <a:gd name="connsiteX130" fmla="*/ 829 w 10000"/>
                <a:gd name="connsiteY130" fmla="*/ 7311 h 10000"/>
                <a:gd name="connsiteX131" fmla="*/ 727 w 10000"/>
                <a:gd name="connsiteY131" fmla="*/ 6863 h 10000"/>
                <a:gd name="connsiteX132" fmla="*/ 931 w 10000"/>
                <a:gd name="connsiteY132" fmla="*/ 6863 h 10000"/>
                <a:gd name="connsiteX133" fmla="*/ 829 w 10000"/>
                <a:gd name="connsiteY133" fmla="*/ 6573 h 10000"/>
                <a:gd name="connsiteX134" fmla="*/ 1034 w 10000"/>
                <a:gd name="connsiteY134" fmla="*/ 6265 h 10000"/>
                <a:gd name="connsiteX135" fmla="*/ 1034 w 10000"/>
                <a:gd name="connsiteY135" fmla="*/ 5966 h 10000"/>
                <a:gd name="connsiteX136" fmla="*/ 931 w 10000"/>
                <a:gd name="connsiteY136" fmla="*/ 5817 h 10000"/>
                <a:gd name="connsiteX137" fmla="*/ 673 w 10000"/>
                <a:gd name="connsiteY137" fmla="*/ 5821 h 10000"/>
                <a:gd name="connsiteX138" fmla="*/ 302 w 10000"/>
                <a:gd name="connsiteY138" fmla="*/ 5541 h 10000"/>
                <a:gd name="connsiteX139" fmla="*/ 102 w 10000"/>
                <a:gd name="connsiteY139" fmla="*/ 5518 h 10000"/>
                <a:gd name="connsiteX140" fmla="*/ 216 w 10000"/>
                <a:gd name="connsiteY140" fmla="*/ 5243 h 10000"/>
                <a:gd name="connsiteX141" fmla="*/ 204 w 10000"/>
                <a:gd name="connsiteY141" fmla="*/ 5070 h 10000"/>
                <a:gd name="connsiteX142" fmla="*/ 0 w 10000"/>
                <a:gd name="connsiteY142" fmla="*/ 5070 h 10000"/>
                <a:gd name="connsiteX143" fmla="*/ 0 w 10000"/>
                <a:gd name="connsiteY143" fmla="*/ 4622 h 10000"/>
                <a:gd name="connsiteX144" fmla="*/ 204 w 10000"/>
                <a:gd name="connsiteY144" fmla="*/ 4482 h 10000"/>
                <a:gd name="connsiteX145" fmla="*/ 415 w 10000"/>
                <a:gd name="connsiteY145" fmla="*/ 4482 h 10000"/>
                <a:gd name="connsiteX146" fmla="*/ 517 w 10000"/>
                <a:gd name="connsiteY146" fmla="*/ 4332 h 10000"/>
                <a:gd name="connsiteX147" fmla="*/ 727 w 10000"/>
                <a:gd name="connsiteY147" fmla="*/ 4332 h 10000"/>
                <a:gd name="connsiteX148" fmla="*/ 1034 w 10000"/>
                <a:gd name="connsiteY148" fmla="*/ 4034 h 10000"/>
                <a:gd name="connsiteX149" fmla="*/ 1142 w 10000"/>
                <a:gd name="connsiteY149" fmla="*/ 3725 h 10000"/>
                <a:gd name="connsiteX150" fmla="*/ 1034 w 10000"/>
                <a:gd name="connsiteY150" fmla="*/ 3137 h 10000"/>
                <a:gd name="connsiteX151" fmla="*/ 1034 w 10000"/>
                <a:gd name="connsiteY151" fmla="*/ 2988 h 10000"/>
                <a:gd name="connsiteX152" fmla="*/ 1346 w 10000"/>
                <a:gd name="connsiteY152" fmla="*/ 2988 h 10000"/>
                <a:gd name="connsiteX153" fmla="*/ 1454 w 10000"/>
                <a:gd name="connsiteY153" fmla="*/ 2381 h 10000"/>
                <a:gd name="connsiteX154" fmla="*/ 1773 w 10000"/>
                <a:gd name="connsiteY154" fmla="*/ 2381 h 10000"/>
                <a:gd name="connsiteX155" fmla="*/ 1881 w 10000"/>
                <a:gd name="connsiteY155" fmla="*/ 2381 h 10000"/>
                <a:gd name="connsiteX156" fmla="*/ 1983 w 10000"/>
                <a:gd name="connsiteY156" fmla="*/ 1933 h 10000"/>
                <a:gd name="connsiteX157" fmla="*/ 2085 w 10000"/>
                <a:gd name="connsiteY157" fmla="*/ 179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0000" h="10000">
                  <a:moveTo>
                    <a:pt x="2085" y="1793"/>
                  </a:moveTo>
                  <a:lnTo>
                    <a:pt x="2085" y="1793"/>
                  </a:lnTo>
                  <a:lnTo>
                    <a:pt x="2296" y="1643"/>
                  </a:lnTo>
                  <a:lnTo>
                    <a:pt x="2500" y="2092"/>
                  </a:lnTo>
                  <a:lnTo>
                    <a:pt x="2710" y="2092"/>
                  </a:lnTo>
                  <a:cubicBezTo>
                    <a:pt x="2744" y="2188"/>
                    <a:pt x="2779" y="2285"/>
                    <a:pt x="2813" y="2381"/>
                  </a:cubicBezTo>
                  <a:lnTo>
                    <a:pt x="2813" y="2988"/>
                  </a:lnTo>
                  <a:lnTo>
                    <a:pt x="3438" y="3277"/>
                  </a:lnTo>
                  <a:lnTo>
                    <a:pt x="3750" y="3725"/>
                  </a:lnTo>
                  <a:lnTo>
                    <a:pt x="4369" y="3725"/>
                  </a:lnTo>
                  <a:lnTo>
                    <a:pt x="4681" y="4034"/>
                  </a:lnTo>
                  <a:lnTo>
                    <a:pt x="5096" y="4174"/>
                  </a:lnTo>
                  <a:lnTo>
                    <a:pt x="5523" y="3884"/>
                  </a:lnTo>
                  <a:lnTo>
                    <a:pt x="5938" y="3884"/>
                  </a:lnTo>
                  <a:lnTo>
                    <a:pt x="6250" y="3436"/>
                  </a:lnTo>
                  <a:lnTo>
                    <a:pt x="6148" y="3277"/>
                  </a:lnTo>
                  <a:lnTo>
                    <a:pt x="6352" y="2988"/>
                  </a:lnTo>
                  <a:lnTo>
                    <a:pt x="6563" y="3137"/>
                  </a:lnTo>
                  <a:lnTo>
                    <a:pt x="6875" y="2829"/>
                  </a:lnTo>
                  <a:lnTo>
                    <a:pt x="7079" y="2540"/>
                  </a:lnTo>
                  <a:lnTo>
                    <a:pt x="7494" y="2540"/>
                  </a:lnTo>
                  <a:lnTo>
                    <a:pt x="7392" y="2241"/>
                  </a:lnTo>
                  <a:lnTo>
                    <a:pt x="7290" y="2092"/>
                  </a:lnTo>
                  <a:lnTo>
                    <a:pt x="7079" y="2241"/>
                  </a:lnTo>
                  <a:lnTo>
                    <a:pt x="6875" y="2241"/>
                  </a:lnTo>
                  <a:lnTo>
                    <a:pt x="6875" y="1643"/>
                  </a:lnTo>
                  <a:lnTo>
                    <a:pt x="6977" y="1345"/>
                  </a:lnTo>
                  <a:lnTo>
                    <a:pt x="7188" y="1485"/>
                  </a:lnTo>
                  <a:lnTo>
                    <a:pt x="7494" y="1345"/>
                  </a:lnTo>
                  <a:lnTo>
                    <a:pt x="7602" y="747"/>
                  </a:lnTo>
                  <a:lnTo>
                    <a:pt x="7704" y="588"/>
                  </a:lnTo>
                  <a:lnTo>
                    <a:pt x="7704" y="448"/>
                  </a:lnTo>
                  <a:lnTo>
                    <a:pt x="7602" y="448"/>
                  </a:lnTo>
                  <a:lnTo>
                    <a:pt x="7704" y="140"/>
                  </a:lnTo>
                  <a:lnTo>
                    <a:pt x="8119" y="0"/>
                  </a:lnTo>
                  <a:lnTo>
                    <a:pt x="8431" y="140"/>
                  </a:lnTo>
                  <a:cubicBezTo>
                    <a:pt x="8501" y="243"/>
                    <a:pt x="8572" y="345"/>
                    <a:pt x="8642" y="448"/>
                  </a:cubicBezTo>
                  <a:lnTo>
                    <a:pt x="8846" y="1485"/>
                  </a:lnTo>
                  <a:lnTo>
                    <a:pt x="9056" y="1485"/>
                  </a:lnTo>
                  <a:lnTo>
                    <a:pt x="9363" y="1793"/>
                  </a:lnTo>
                  <a:lnTo>
                    <a:pt x="9363" y="2092"/>
                  </a:lnTo>
                  <a:lnTo>
                    <a:pt x="9585" y="2092"/>
                  </a:lnTo>
                  <a:lnTo>
                    <a:pt x="10000" y="1933"/>
                  </a:lnTo>
                  <a:lnTo>
                    <a:pt x="10000" y="2241"/>
                  </a:lnTo>
                  <a:lnTo>
                    <a:pt x="9688" y="3137"/>
                  </a:lnTo>
                  <a:cubicBezTo>
                    <a:pt x="9654" y="3087"/>
                    <a:pt x="9619" y="3038"/>
                    <a:pt x="9585" y="2988"/>
                  </a:cubicBezTo>
                  <a:lnTo>
                    <a:pt x="9363" y="3137"/>
                  </a:lnTo>
                  <a:lnTo>
                    <a:pt x="9483" y="3585"/>
                  </a:lnTo>
                  <a:lnTo>
                    <a:pt x="9363" y="3884"/>
                  </a:lnTo>
                  <a:lnTo>
                    <a:pt x="9261" y="3884"/>
                  </a:lnTo>
                  <a:lnTo>
                    <a:pt x="9056" y="4034"/>
                  </a:lnTo>
                  <a:lnTo>
                    <a:pt x="8948" y="4034"/>
                  </a:lnTo>
                  <a:lnTo>
                    <a:pt x="8846" y="4174"/>
                  </a:lnTo>
                  <a:lnTo>
                    <a:pt x="8744" y="4174"/>
                  </a:lnTo>
                  <a:lnTo>
                    <a:pt x="8329" y="4622"/>
                  </a:lnTo>
                  <a:lnTo>
                    <a:pt x="8329" y="4781"/>
                  </a:lnTo>
                  <a:lnTo>
                    <a:pt x="8119" y="4781"/>
                  </a:lnTo>
                  <a:lnTo>
                    <a:pt x="7806" y="5070"/>
                  </a:lnTo>
                  <a:lnTo>
                    <a:pt x="7806" y="4930"/>
                  </a:lnTo>
                  <a:lnTo>
                    <a:pt x="7806" y="4781"/>
                  </a:lnTo>
                  <a:cubicBezTo>
                    <a:pt x="7842" y="4681"/>
                    <a:pt x="7879" y="4582"/>
                    <a:pt x="7915" y="4482"/>
                  </a:cubicBezTo>
                  <a:cubicBezTo>
                    <a:pt x="7879" y="4432"/>
                    <a:pt x="7842" y="4382"/>
                    <a:pt x="7806" y="4332"/>
                  </a:cubicBezTo>
                  <a:lnTo>
                    <a:pt x="7494" y="4781"/>
                  </a:lnTo>
                  <a:lnTo>
                    <a:pt x="7392" y="4930"/>
                  </a:lnTo>
                  <a:lnTo>
                    <a:pt x="7290" y="4930"/>
                  </a:lnTo>
                  <a:lnTo>
                    <a:pt x="7188" y="5070"/>
                  </a:lnTo>
                  <a:lnTo>
                    <a:pt x="7494" y="5518"/>
                  </a:lnTo>
                  <a:lnTo>
                    <a:pt x="7704" y="5369"/>
                  </a:lnTo>
                  <a:lnTo>
                    <a:pt x="8017" y="5518"/>
                  </a:lnTo>
                  <a:lnTo>
                    <a:pt x="8017" y="5677"/>
                  </a:lnTo>
                  <a:lnTo>
                    <a:pt x="7915" y="5518"/>
                  </a:lnTo>
                  <a:lnTo>
                    <a:pt x="7704" y="5677"/>
                  </a:lnTo>
                  <a:lnTo>
                    <a:pt x="7494" y="6125"/>
                  </a:lnTo>
                  <a:lnTo>
                    <a:pt x="7602" y="6265"/>
                  </a:lnTo>
                  <a:lnTo>
                    <a:pt x="7704" y="6863"/>
                  </a:lnTo>
                  <a:lnTo>
                    <a:pt x="7915" y="7021"/>
                  </a:lnTo>
                  <a:lnTo>
                    <a:pt x="7806" y="7021"/>
                  </a:lnTo>
                  <a:cubicBezTo>
                    <a:pt x="7842" y="7118"/>
                    <a:pt x="7879" y="7214"/>
                    <a:pt x="7915" y="7311"/>
                  </a:cubicBezTo>
                  <a:lnTo>
                    <a:pt x="7602" y="7470"/>
                  </a:lnTo>
                  <a:lnTo>
                    <a:pt x="7915" y="7470"/>
                  </a:lnTo>
                  <a:cubicBezTo>
                    <a:pt x="7879" y="7666"/>
                    <a:pt x="7842" y="7862"/>
                    <a:pt x="7806" y="8058"/>
                  </a:cubicBezTo>
                  <a:lnTo>
                    <a:pt x="7602" y="8366"/>
                  </a:lnTo>
                  <a:lnTo>
                    <a:pt x="7494" y="8366"/>
                  </a:lnTo>
                  <a:lnTo>
                    <a:pt x="7494" y="8655"/>
                  </a:lnTo>
                  <a:lnTo>
                    <a:pt x="7392" y="8954"/>
                  </a:lnTo>
                  <a:lnTo>
                    <a:pt x="7290" y="8954"/>
                  </a:lnTo>
                  <a:lnTo>
                    <a:pt x="7290" y="9104"/>
                  </a:lnTo>
                  <a:lnTo>
                    <a:pt x="6977" y="9402"/>
                  </a:lnTo>
                  <a:lnTo>
                    <a:pt x="6665" y="9402"/>
                  </a:lnTo>
                  <a:lnTo>
                    <a:pt x="6665" y="9552"/>
                  </a:lnTo>
                  <a:lnTo>
                    <a:pt x="6563" y="9402"/>
                  </a:lnTo>
                  <a:lnTo>
                    <a:pt x="6563" y="9552"/>
                  </a:lnTo>
                  <a:lnTo>
                    <a:pt x="6460" y="9552"/>
                  </a:lnTo>
                  <a:lnTo>
                    <a:pt x="6046" y="9851"/>
                  </a:lnTo>
                  <a:lnTo>
                    <a:pt x="5938" y="10000"/>
                  </a:lnTo>
                  <a:lnTo>
                    <a:pt x="5938" y="9711"/>
                  </a:lnTo>
                  <a:lnTo>
                    <a:pt x="5733" y="9711"/>
                  </a:lnTo>
                  <a:lnTo>
                    <a:pt x="5625" y="9711"/>
                  </a:lnTo>
                  <a:lnTo>
                    <a:pt x="5409" y="9711"/>
                  </a:lnTo>
                  <a:lnTo>
                    <a:pt x="5409" y="9402"/>
                  </a:lnTo>
                  <a:lnTo>
                    <a:pt x="5198" y="9402"/>
                  </a:lnTo>
                  <a:lnTo>
                    <a:pt x="4784" y="9552"/>
                  </a:lnTo>
                  <a:cubicBezTo>
                    <a:pt x="4750" y="9502"/>
                    <a:pt x="4715" y="9452"/>
                    <a:pt x="4681" y="9402"/>
                  </a:cubicBezTo>
                  <a:lnTo>
                    <a:pt x="4681" y="9552"/>
                  </a:lnTo>
                  <a:lnTo>
                    <a:pt x="4579" y="9552"/>
                  </a:lnTo>
                  <a:lnTo>
                    <a:pt x="4579" y="9851"/>
                  </a:lnTo>
                  <a:lnTo>
                    <a:pt x="4477" y="9851"/>
                  </a:lnTo>
                  <a:lnTo>
                    <a:pt x="4477" y="9711"/>
                  </a:lnTo>
                  <a:lnTo>
                    <a:pt x="4369" y="9711"/>
                  </a:lnTo>
                  <a:lnTo>
                    <a:pt x="4165" y="9552"/>
                  </a:lnTo>
                  <a:lnTo>
                    <a:pt x="4165" y="9402"/>
                  </a:lnTo>
                  <a:lnTo>
                    <a:pt x="4165" y="9262"/>
                  </a:lnTo>
                  <a:cubicBezTo>
                    <a:pt x="4129" y="9209"/>
                    <a:pt x="4092" y="9157"/>
                    <a:pt x="4056" y="9104"/>
                  </a:cubicBezTo>
                  <a:lnTo>
                    <a:pt x="3954" y="9104"/>
                  </a:lnTo>
                  <a:lnTo>
                    <a:pt x="4056" y="8366"/>
                  </a:lnTo>
                  <a:lnTo>
                    <a:pt x="3954" y="8058"/>
                  </a:lnTo>
                  <a:lnTo>
                    <a:pt x="3852" y="8058"/>
                  </a:lnTo>
                  <a:lnTo>
                    <a:pt x="3642" y="7759"/>
                  </a:lnTo>
                  <a:lnTo>
                    <a:pt x="3438" y="7759"/>
                  </a:lnTo>
                  <a:lnTo>
                    <a:pt x="2915" y="8058"/>
                  </a:lnTo>
                  <a:lnTo>
                    <a:pt x="2608" y="8058"/>
                  </a:lnTo>
                  <a:lnTo>
                    <a:pt x="2500" y="8207"/>
                  </a:lnTo>
                  <a:lnTo>
                    <a:pt x="2398" y="8058"/>
                  </a:lnTo>
                  <a:lnTo>
                    <a:pt x="2296" y="8058"/>
                  </a:lnTo>
                  <a:lnTo>
                    <a:pt x="1983" y="8058"/>
                  </a:lnTo>
                  <a:lnTo>
                    <a:pt x="1773" y="7918"/>
                  </a:lnTo>
                  <a:lnTo>
                    <a:pt x="1671" y="7759"/>
                  </a:lnTo>
                  <a:lnTo>
                    <a:pt x="1556" y="7759"/>
                  </a:lnTo>
                  <a:lnTo>
                    <a:pt x="1346" y="7470"/>
                  </a:lnTo>
                  <a:lnTo>
                    <a:pt x="1142" y="7470"/>
                  </a:lnTo>
                  <a:lnTo>
                    <a:pt x="829" y="7311"/>
                  </a:lnTo>
                  <a:lnTo>
                    <a:pt x="727" y="6863"/>
                  </a:lnTo>
                  <a:lnTo>
                    <a:pt x="931" y="6863"/>
                  </a:lnTo>
                  <a:lnTo>
                    <a:pt x="829" y="6573"/>
                  </a:lnTo>
                  <a:cubicBezTo>
                    <a:pt x="897" y="6470"/>
                    <a:pt x="966" y="6368"/>
                    <a:pt x="1034" y="6265"/>
                  </a:cubicBezTo>
                  <a:lnTo>
                    <a:pt x="1034" y="5966"/>
                  </a:lnTo>
                  <a:cubicBezTo>
                    <a:pt x="1000" y="5916"/>
                    <a:pt x="965" y="5867"/>
                    <a:pt x="931" y="5817"/>
                  </a:cubicBezTo>
                  <a:lnTo>
                    <a:pt x="673" y="5821"/>
                  </a:lnTo>
                  <a:cubicBezTo>
                    <a:pt x="615" y="5623"/>
                    <a:pt x="360" y="5739"/>
                    <a:pt x="302" y="5541"/>
                  </a:cubicBezTo>
                  <a:lnTo>
                    <a:pt x="102" y="5518"/>
                  </a:lnTo>
                  <a:lnTo>
                    <a:pt x="216" y="5243"/>
                  </a:lnTo>
                  <a:cubicBezTo>
                    <a:pt x="212" y="5185"/>
                    <a:pt x="208" y="5128"/>
                    <a:pt x="204" y="5070"/>
                  </a:cubicBezTo>
                  <a:lnTo>
                    <a:pt x="0" y="5070"/>
                  </a:lnTo>
                  <a:lnTo>
                    <a:pt x="0" y="4622"/>
                  </a:lnTo>
                  <a:lnTo>
                    <a:pt x="204" y="4482"/>
                  </a:lnTo>
                  <a:lnTo>
                    <a:pt x="415" y="4482"/>
                  </a:lnTo>
                  <a:lnTo>
                    <a:pt x="517" y="4332"/>
                  </a:lnTo>
                  <a:lnTo>
                    <a:pt x="727" y="4332"/>
                  </a:lnTo>
                  <a:lnTo>
                    <a:pt x="1034" y="4034"/>
                  </a:lnTo>
                  <a:lnTo>
                    <a:pt x="1142" y="3725"/>
                  </a:lnTo>
                  <a:lnTo>
                    <a:pt x="1034" y="3137"/>
                  </a:lnTo>
                  <a:lnTo>
                    <a:pt x="1034" y="2988"/>
                  </a:lnTo>
                  <a:lnTo>
                    <a:pt x="1346" y="2988"/>
                  </a:lnTo>
                  <a:lnTo>
                    <a:pt x="1454" y="2381"/>
                  </a:lnTo>
                  <a:lnTo>
                    <a:pt x="1773" y="2381"/>
                  </a:lnTo>
                  <a:lnTo>
                    <a:pt x="1881" y="2381"/>
                  </a:lnTo>
                  <a:lnTo>
                    <a:pt x="1983" y="1933"/>
                  </a:lnTo>
                  <a:lnTo>
                    <a:pt x="2085" y="1793"/>
                  </a:lnTo>
                  <a:close/>
                </a:path>
              </a:pathLst>
            </a:custGeom>
            <a:grpFill/>
            <a:ln w="9525" cap="rnd" cmpd="sng" algn="ctr">
              <a:noFill/>
              <a:prstDash val="solid"/>
              <a:round/>
              <a:headEnd type="none" w="med" len="med"/>
              <a:tailEnd type="none" w="med" len="med"/>
            </a:ln>
          </p:spPr>
          <p:txBody>
            <a:bodyPr lIns="140208" tIns="70105" rIns="140208" bIns="70105"/>
            <a:lstStyle/>
            <a:p>
              <a:pPr defTabSz="1219139"/>
              <a:endParaRPr lang="en-US" sz="1400" dirty="0">
                <a:solidFill>
                  <a:srgbClr val="000000"/>
                </a:solidFill>
                <a:latin typeface="Arial"/>
              </a:endParaRPr>
            </a:p>
          </p:txBody>
        </p:sp>
        <p:sp>
          <p:nvSpPr>
            <p:cNvPr id="573" name="Freeform 179">
              <a:extLst>
                <a:ext uri="{FF2B5EF4-FFF2-40B4-BE49-F238E27FC236}">
                  <a16:creationId xmlns:a16="http://schemas.microsoft.com/office/drawing/2014/main" id="{D9962ED3-F427-43D4-A8D1-55EFBE812373}"/>
                </a:ext>
              </a:extLst>
            </p:cNvPr>
            <p:cNvSpPr>
              <a:spLocks/>
            </p:cNvSpPr>
            <p:nvPr/>
          </p:nvSpPr>
          <p:spPr bwMode="auto">
            <a:xfrm>
              <a:off x="8430012" y="8363649"/>
              <a:ext cx="61449" cy="33519"/>
            </a:xfrm>
            <a:custGeom>
              <a:avLst/>
              <a:gdLst>
                <a:gd name="T0" fmla="*/ 18681 w 86"/>
                <a:gd name="T1" fmla="*/ 0 h 48"/>
                <a:gd name="T2" fmla="*/ 18681 w 86"/>
                <a:gd name="T3" fmla="*/ 0 h 48"/>
                <a:gd name="T4" fmla="*/ 18681 w 86"/>
                <a:gd name="T5" fmla="*/ 9525 h 48"/>
                <a:gd name="T6" fmla="*/ 11371 w 86"/>
                <a:gd name="T7" fmla="*/ 9525 h 48"/>
                <a:gd name="T8" fmla="*/ 0 w 86"/>
                <a:gd name="T9" fmla="*/ 7144 h 48"/>
                <a:gd name="T10" fmla="*/ 7310 w 86"/>
                <a:gd name="T11" fmla="*/ 3969 h 48"/>
                <a:gd name="T12" fmla="*/ 11371 w 86"/>
                <a:gd name="T13" fmla="*/ 0 h 48"/>
                <a:gd name="T14" fmla="*/ 18681 w 86"/>
                <a:gd name="T15" fmla="*/ 0 h 48"/>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48"/>
                <a:gd name="T26" fmla="*/ 86 w 86"/>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48">
                  <a:moveTo>
                    <a:pt x="86" y="0"/>
                  </a:moveTo>
                  <a:lnTo>
                    <a:pt x="86" y="0"/>
                  </a:lnTo>
                  <a:lnTo>
                    <a:pt x="86" y="48"/>
                  </a:lnTo>
                  <a:lnTo>
                    <a:pt x="52" y="48"/>
                  </a:lnTo>
                  <a:lnTo>
                    <a:pt x="0" y="33"/>
                  </a:lnTo>
                  <a:lnTo>
                    <a:pt x="34" y="18"/>
                  </a:lnTo>
                  <a:lnTo>
                    <a:pt x="52" y="0"/>
                  </a:lnTo>
                  <a:lnTo>
                    <a:pt x="86" y="0"/>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74" name="Freeform 180">
              <a:extLst>
                <a:ext uri="{FF2B5EF4-FFF2-40B4-BE49-F238E27FC236}">
                  <a16:creationId xmlns:a16="http://schemas.microsoft.com/office/drawing/2014/main" id="{CCAC25B4-BC95-4912-947A-2F9FCEF23A6B}"/>
                </a:ext>
              </a:extLst>
            </p:cNvPr>
            <p:cNvSpPr>
              <a:spLocks/>
            </p:cNvSpPr>
            <p:nvPr/>
          </p:nvSpPr>
          <p:spPr bwMode="auto">
            <a:xfrm>
              <a:off x="8247063" y="8352476"/>
              <a:ext cx="13967" cy="23743"/>
            </a:xfrm>
            <a:custGeom>
              <a:avLst/>
              <a:gdLst>
                <a:gd name="T0" fmla="*/ 0 w 19"/>
                <a:gd name="T1" fmla="*/ 3271 h 33"/>
                <a:gd name="T2" fmla="*/ 0 w 19"/>
                <a:gd name="T3" fmla="*/ 3271 h 33"/>
                <a:gd name="T4" fmla="*/ 0 w 19"/>
                <a:gd name="T5" fmla="*/ 7360 h 33"/>
                <a:gd name="T6" fmla="*/ 4178 w 19"/>
                <a:gd name="T7" fmla="*/ 7360 h 33"/>
                <a:gd name="T8" fmla="*/ 4178 w 19"/>
                <a:gd name="T9" fmla="*/ 3271 h 33"/>
                <a:gd name="T10" fmla="*/ 4178 w 19"/>
                <a:gd name="T11" fmla="*/ 0 h 33"/>
                <a:gd name="T12" fmla="*/ 0 w 19"/>
                <a:gd name="T13" fmla="*/ 3271 h 33"/>
                <a:gd name="T14" fmla="*/ 0 60000 65536"/>
                <a:gd name="T15" fmla="*/ 0 60000 65536"/>
                <a:gd name="T16" fmla="*/ 0 60000 65536"/>
                <a:gd name="T17" fmla="*/ 0 60000 65536"/>
                <a:gd name="T18" fmla="*/ 0 60000 65536"/>
                <a:gd name="T19" fmla="*/ 0 60000 65536"/>
                <a:gd name="T20" fmla="*/ 0 60000 65536"/>
                <a:gd name="T21" fmla="*/ 0 w 19"/>
                <a:gd name="T22" fmla="*/ 0 h 33"/>
                <a:gd name="T23" fmla="*/ 19 w 19"/>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3">
                  <a:moveTo>
                    <a:pt x="0" y="15"/>
                  </a:moveTo>
                  <a:lnTo>
                    <a:pt x="0" y="15"/>
                  </a:lnTo>
                  <a:lnTo>
                    <a:pt x="0" y="33"/>
                  </a:lnTo>
                  <a:lnTo>
                    <a:pt x="19" y="33"/>
                  </a:lnTo>
                  <a:lnTo>
                    <a:pt x="19" y="15"/>
                  </a:lnTo>
                  <a:lnTo>
                    <a:pt x="19" y="0"/>
                  </a:lnTo>
                  <a:lnTo>
                    <a:pt x="0" y="15"/>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75" name="Freeform 181">
              <a:extLst>
                <a:ext uri="{FF2B5EF4-FFF2-40B4-BE49-F238E27FC236}">
                  <a16:creationId xmlns:a16="http://schemas.microsoft.com/office/drawing/2014/main" id="{CE05E23B-3303-4847-9173-316DBF311F1B}"/>
                </a:ext>
              </a:extLst>
            </p:cNvPr>
            <p:cNvSpPr>
              <a:spLocks/>
            </p:cNvSpPr>
            <p:nvPr/>
          </p:nvSpPr>
          <p:spPr bwMode="auto">
            <a:xfrm>
              <a:off x="8272199" y="8342698"/>
              <a:ext cx="25139" cy="20948"/>
            </a:xfrm>
            <a:custGeom>
              <a:avLst/>
              <a:gdLst>
                <a:gd name="T0" fmla="*/ 0 w 37"/>
                <a:gd name="T1" fmla="*/ 3175 h 30"/>
                <a:gd name="T2" fmla="*/ 0 w 37"/>
                <a:gd name="T3" fmla="*/ 3175 h 30"/>
                <a:gd name="T4" fmla="*/ 0 w 37"/>
                <a:gd name="T5" fmla="*/ 6350 h 30"/>
                <a:gd name="T6" fmla="*/ 6951 w 37"/>
                <a:gd name="T7" fmla="*/ 6350 h 30"/>
                <a:gd name="T8" fmla="*/ 6951 w 37"/>
                <a:gd name="T9" fmla="*/ 3175 h 30"/>
                <a:gd name="T10" fmla="*/ 6951 w 37"/>
                <a:gd name="T11" fmla="*/ 0 h 30"/>
                <a:gd name="T12" fmla="*/ 0 w 37"/>
                <a:gd name="T13" fmla="*/ 3175 h 30"/>
                <a:gd name="T14" fmla="*/ 0 60000 65536"/>
                <a:gd name="T15" fmla="*/ 0 60000 65536"/>
                <a:gd name="T16" fmla="*/ 0 60000 65536"/>
                <a:gd name="T17" fmla="*/ 0 60000 65536"/>
                <a:gd name="T18" fmla="*/ 0 60000 65536"/>
                <a:gd name="T19" fmla="*/ 0 60000 65536"/>
                <a:gd name="T20" fmla="*/ 0 60000 65536"/>
                <a:gd name="T21" fmla="*/ 0 w 37"/>
                <a:gd name="T22" fmla="*/ 0 h 30"/>
                <a:gd name="T23" fmla="*/ 37 w 3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0">
                  <a:moveTo>
                    <a:pt x="0" y="15"/>
                  </a:moveTo>
                  <a:lnTo>
                    <a:pt x="0" y="15"/>
                  </a:lnTo>
                  <a:lnTo>
                    <a:pt x="0" y="30"/>
                  </a:lnTo>
                  <a:lnTo>
                    <a:pt x="37" y="30"/>
                  </a:lnTo>
                  <a:lnTo>
                    <a:pt x="37" y="15"/>
                  </a:lnTo>
                  <a:lnTo>
                    <a:pt x="37" y="0"/>
                  </a:lnTo>
                  <a:lnTo>
                    <a:pt x="0" y="15"/>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76" name="Freeform 182">
              <a:extLst>
                <a:ext uri="{FF2B5EF4-FFF2-40B4-BE49-F238E27FC236}">
                  <a16:creationId xmlns:a16="http://schemas.microsoft.com/office/drawing/2014/main" id="{3E65AA55-DF9C-428C-80B4-00570ED4218F}"/>
                </a:ext>
              </a:extLst>
            </p:cNvPr>
            <p:cNvSpPr>
              <a:spLocks/>
            </p:cNvSpPr>
            <p:nvPr/>
          </p:nvSpPr>
          <p:spPr bwMode="auto">
            <a:xfrm>
              <a:off x="8272199" y="8376217"/>
              <a:ext cx="25139" cy="9776"/>
            </a:xfrm>
            <a:custGeom>
              <a:avLst/>
              <a:gdLst>
                <a:gd name="T0" fmla="*/ 0 w 37"/>
                <a:gd name="T1" fmla="*/ 0 h 15"/>
                <a:gd name="T2" fmla="*/ 0 w 37"/>
                <a:gd name="T3" fmla="*/ 0 h 15"/>
                <a:gd name="T4" fmla="*/ 0 w 37"/>
                <a:gd name="T5" fmla="*/ 2223 h 15"/>
                <a:gd name="T6" fmla="*/ 6951 w 37"/>
                <a:gd name="T7" fmla="*/ 0 h 15"/>
                <a:gd name="T8" fmla="*/ 0 w 37"/>
                <a:gd name="T9" fmla="*/ 0 h 15"/>
                <a:gd name="T10" fmla="*/ 0 60000 65536"/>
                <a:gd name="T11" fmla="*/ 0 60000 65536"/>
                <a:gd name="T12" fmla="*/ 0 60000 65536"/>
                <a:gd name="T13" fmla="*/ 0 60000 65536"/>
                <a:gd name="T14" fmla="*/ 0 60000 65536"/>
                <a:gd name="T15" fmla="*/ 0 w 37"/>
                <a:gd name="T16" fmla="*/ 0 h 15"/>
                <a:gd name="T17" fmla="*/ 37 w 37"/>
                <a:gd name="T18" fmla="*/ 15 h 15"/>
              </a:gdLst>
              <a:ahLst/>
              <a:cxnLst>
                <a:cxn ang="T10">
                  <a:pos x="T0" y="T1"/>
                </a:cxn>
                <a:cxn ang="T11">
                  <a:pos x="T2" y="T3"/>
                </a:cxn>
                <a:cxn ang="T12">
                  <a:pos x="T4" y="T5"/>
                </a:cxn>
                <a:cxn ang="T13">
                  <a:pos x="T6" y="T7"/>
                </a:cxn>
                <a:cxn ang="T14">
                  <a:pos x="T8" y="T9"/>
                </a:cxn>
              </a:cxnLst>
              <a:rect l="T15" t="T16" r="T17" b="T18"/>
              <a:pathLst>
                <a:path w="37" h="15">
                  <a:moveTo>
                    <a:pt x="0" y="0"/>
                  </a:moveTo>
                  <a:lnTo>
                    <a:pt x="0" y="0"/>
                  </a:lnTo>
                  <a:lnTo>
                    <a:pt x="0" y="15"/>
                  </a:lnTo>
                  <a:lnTo>
                    <a:pt x="37" y="0"/>
                  </a:lnTo>
                  <a:lnTo>
                    <a:pt x="0" y="0"/>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77" name="Freeform 183">
              <a:extLst>
                <a:ext uri="{FF2B5EF4-FFF2-40B4-BE49-F238E27FC236}">
                  <a16:creationId xmlns:a16="http://schemas.microsoft.com/office/drawing/2014/main" id="{E9AA8B1D-ED7E-4E74-A4E4-923C052A507C}"/>
                </a:ext>
              </a:extLst>
            </p:cNvPr>
            <p:cNvSpPr>
              <a:spLocks/>
            </p:cNvSpPr>
            <p:nvPr/>
          </p:nvSpPr>
          <p:spPr bwMode="auto">
            <a:xfrm>
              <a:off x="8404875" y="8285438"/>
              <a:ext cx="25139" cy="23743"/>
            </a:xfrm>
            <a:custGeom>
              <a:avLst/>
              <a:gdLst>
                <a:gd name="T0" fmla="*/ 0 w 37"/>
                <a:gd name="T1" fmla="*/ 3271 h 33"/>
                <a:gd name="T2" fmla="*/ 0 w 37"/>
                <a:gd name="T3" fmla="*/ 3271 h 33"/>
                <a:gd name="T4" fmla="*/ 0 w 37"/>
                <a:gd name="T5" fmla="*/ 7360 h 33"/>
                <a:gd name="T6" fmla="*/ 3089 w 37"/>
                <a:gd name="T7" fmla="*/ 7360 h 33"/>
                <a:gd name="T8" fmla="*/ 3089 w 37"/>
                <a:gd name="T9" fmla="*/ 0 h 33"/>
                <a:gd name="T10" fmla="*/ 6951 w 37"/>
                <a:gd name="T11" fmla="*/ 0 h 33"/>
                <a:gd name="T12" fmla="*/ 0 w 37"/>
                <a:gd name="T13" fmla="*/ 3271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0" y="15"/>
                  </a:moveTo>
                  <a:lnTo>
                    <a:pt x="0" y="15"/>
                  </a:lnTo>
                  <a:lnTo>
                    <a:pt x="0" y="33"/>
                  </a:lnTo>
                  <a:lnTo>
                    <a:pt x="18" y="33"/>
                  </a:lnTo>
                  <a:lnTo>
                    <a:pt x="18" y="0"/>
                  </a:lnTo>
                  <a:lnTo>
                    <a:pt x="37" y="0"/>
                  </a:lnTo>
                  <a:lnTo>
                    <a:pt x="0" y="15"/>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78" name="Freeform 184">
              <a:extLst>
                <a:ext uri="{FF2B5EF4-FFF2-40B4-BE49-F238E27FC236}">
                  <a16:creationId xmlns:a16="http://schemas.microsoft.com/office/drawing/2014/main" id="{C4231FA9-6F65-4E0F-BDB8-5916A5AE90D2}"/>
                </a:ext>
              </a:extLst>
            </p:cNvPr>
            <p:cNvSpPr>
              <a:spLocks/>
            </p:cNvSpPr>
            <p:nvPr/>
          </p:nvSpPr>
          <p:spPr bwMode="auto">
            <a:xfrm>
              <a:off x="8477498" y="8263093"/>
              <a:ext cx="25139" cy="12571"/>
            </a:xfrm>
            <a:custGeom>
              <a:avLst/>
              <a:gdLst>
                <a:gd name="T0" fmla="*/ 0 w 37"/>
                <a:gd name="T1" fmla="*/ 0 h 18"/>
                <a:gd name="T2" fmla="*/ 0 w 37"/>
                <a:gd name="T3" fmla="*/ 0 h 18"/>
                <a:gd name="T4" fmla="*/ 0 w 37"/>
                <a:gd name="T5" fmla="*/ 3969 h 18"/>
                <a:gd name="T6" fmla="*/ 6951 w 37"/>
                <a:gd name="T7" fmla="*/ 0 h 18"/>
                <a:gd name="T8" fmla="*/ 3089 w 37"/>
                <a:gd name="T9" fmla="*/ 0 h 18"/>
                <a:gd name="T10" fmla="*/ 0 w 37"/>
                <a:gd name="T11" fmla="*/ 0 h 18"/>
                <a:gd name="T12" fmla="*/ 0 60000 65536"/>
                <a:gd name="T13" fmla="*/ 0 60000 65536"/>
                <a:gd name="T14" fmla="*/ 0 60000 65536"/>
                <a:gd name="T15" fmla="*/ 0 60000 65536"/>
                <a:gd name="T16" fmla="*/ 0 60000 65536"/>
                <a:gd name="T17" fmla="*/ 0 60000 65536"/>
                <a:gd name="T18" fmla="*/ 0 w 37"/>
                <a:gd name="T19" fmla="*/ 0 h 18"/>
                <a:gd name="T20" fmla="*/ 37 w 3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7" h="18">
                  <a:moveTo>
                    <a:pt x="0" y="0"/>
                  </a:moveTo>
                  <a:lnTo>
                    <a:pt x="0" y="0"/>
                  </a:lnTo>
                  <a:lnTo>
                    <a:pt x="0" y="18"/>
                  </a:lnTo>
                  <a:lnTo>
                    <a:pt x="37" y="0"/>
                  </a:lnTo>
                  <a:lnTo>
                    <a:pt x="19" y="0"/>
                  </a:lnTo>
                  <a:lnTo>
                    <a:pt x="0" y="0"/>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79" name="Freeform 185">
              <a:extLst>
                <a:ext uri="{FF2B5EF4-FFF2-40B4-BE49-F238E27FC236}">
                  <a16:creationId xmlns:a16="http://schemas.microsoft.com/office/drawing/2014/main" id="{6AFC5C2B-7D10-4235-A23B-EED610F371AB}"/>
                </a:ext>
              </a:extLst>
            </p:cNvPr>
            <p:cNvSpPr>
              <a:spLocks/>
            </p:cNvSpPr>
            <p:nvPr/>
          </p:nvSpPr>
          <p:spPr bwMode="auto">
            <a:xfrm>
              <a:off x="8491462" y="8242146"/>
              <a:ext cx="11173" cy="9776"/>
            </a:xfrm>
            <a:custGeom>
              <a:avLst/>
              <a:gdLst>
                <a:gd name="T0" fmla="*/ 0 w 18"/>
                <a:gd name="T1" fmla="*/ 2223 h 15"/>
                <a:gd name="T2" fmla="*/ 0 w 18"/>
                <a:gd name="T3" fmla="*/ 2223 h 15"/>
                <a:gd name="T4" fmla="*/ 2822 w 18"/>
                <a:gd name="T5" fmla="*/ 2223 h 15"/>
                <a:gd name="T6" fmla="*/ 0 w 18"/>
                <a:gd name="T7" fmla="*/ 0 h 15"/>
                <a:gd name="T8" fmla="*/ 0 w 18"/>
                <a:gd name="T9" fmla="*/ 2223 h 15"/>
                <a:gd name="T10" fmla="*/ 0 60000 65536"/>
                <a:gd name="T11" fmla="*/ 0 60000 65536"/>
                <a:gd name="T12" fmla="*/ 0 60000 65536"/>
                <a:gd name="T13" fmla="*/ 0 60000 65536"/>
                <a:gd name="T14" fmla="*/ 0 60000 65536"/>
                <a:gd name="T15" fmla="*/ 0 w 18"/>
                <a:gd name="T16" fmla="*/ 0 h 15"/>
                <a:gd name="T17" fmla="*/ 18 w 18"/>
                <a:gd name="T18" fmla="*/ 15 h 15"/>
              </a:gdLst>
              <a:ahLst/>
              <a:cxnLst>
                <a:cxn ang="T10">
                  <a:pos x="T0" y="T1"/>
                </a:cxn>
                <a:cxn ang="T11">
                  <a:pos x="T2" y="T3"/>
                </a:cxn>
                <a:cxn ang="T12">
                  <a:pos x="T4" y="T5"/>
                </a:cxn>
                <a:cxn ang="T13">
                  <a:pos x="T6" y="T7"/>
                </a:cxn>
                <a:cxn ang="T14">
                  <a:pos x="T8" y="T9"/>
                </a:cxn>
              </a:cxnLst>
              <a:rect l="T15" t="T16" r="T17" b="T18"/>
              <a:pathLst>
                <a:path w="18" h="15">
                  <a:moveTo>
                    <a:pt x="0" y="15"/>
                  </a:moveTo>
                  <a:lnTo>
                    <a:pt x="0" y="15"/>
                  </a:lnTo>
                  <a:lnTo>
                    <a:pt x="18" y="15"/>
                  </a:lnTo>
                  <a:lnTo>
                    <a:pt x="0" y="0"/>
                  </a:lnTo>
                  <a:lnTo>
                    <a:pt x="0" y="15"/>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80" name="Freeform 208">
              <a:extLst>
                <a:ext uri="{FF2B5EF4-FFF2-40B4-BE49-F238E27FC236}">
                  <a16:creationId xmlns:a16="http://schemas.microsoft.com/office/drawing/2014/main" id="{2582ADC4-AA73-4C39-B8CA-5CF7E8CFE579}"/>
                </a:ext>
              </a:extLst>
            </p:cNvPr>
            <p:cNvSpPr>
              <a:spLocks/>
            </p:cNvSpPr>
            <p:nvPr/>
          </p:nvSpPr>
          <p:spPr bwMode="auto">
            <a:xfrm>
              <a:off x="8223319" y="8698824"/>
              <a:ext cx="11173" cy="46087"/>
            </a:xfrm>
            <a:custGeom>
              <a:avLst/>
              <a:gdLst>
                <a:gd name="T0" fmla="*/ 0 w 18"/>
                <a:gd name="T1" fmla="*/ 4030 h 65"/>
                <a:gd name="T2" fmla="*/ 0 w 18"/>
                <a:gd name="T3" fmla="*/ 4030 h 65"/>
                <a:gd name="T4" fmla="*/ 0 w 18"/>
                <a:gd name="T5" fmla="*/ 9672 h 65"/>
                <a:gd name="T6" fmla="*/ 2822 w 18"/>
                <a:gd name="T7" fmla="*/ 13701 h 65"/>
                <a:gd name="T8" fmla="*/ 2822 w 18"/>
                <a:gd name="T9" fmla="*/ 0 h 65"/>
                <a:gd name="T10" fmla="*/ 0 w 18"/>
                <a:gd name="T11" fmla="*/ 4030 h 65"/>
                <a:gd name="T12" fmla="*/ 0 60000 65536"/>
                <a:gd name="T13" fmla="*/ 0 60000 65536"/>
                <a:gd name="T14" fmla="*/ 0 60000 65536"/>
                <a:gd name="T15" fmla="*/ 0 60000 65536"/>
                <a:gd name="T16" fmla="*/ 0 60000 65536"/>
                <a:gd name="T17" fmla="*/ 0 60000 65536"/>
                <a:gd name="T18" fmla="*/ 0 w 18"/>
                <a:gd name="T19" fmla="*/ 0 h 65"/>
                <a:gd name="T20" fmla="*/ 18 w 18"/>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18" h="65">
                  <a:moveTo>
                    <a:pt x="0" y="17"/>
                  </a:moveTo>
                  <a:lnTo>
                    <a:pt x="0" y="17"/>
                  </a:lnTo>
                  <a:lnTo>
                    <a:pt x="0" y="48"/>
                  </a:lnTo>
                  <a:lnTo>
                    <a:pt x="18" y="65"/>
                  </a:lnTo>
                  <a:lnTo>
                    <a:pt x="18" y="0"/>
                  </a:lnTo>
                  <a:lnTo>
                    <a:pt x="0" y="17"/>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81" name="Freeform 209">
              <a:extLst>
                <a:ext uri="{FF2B5EF4-FFF2-40B4-BE49-F238E27FC236}">
                  <a16:creationId xmlns:a16="http://schemas.microsoft.com/office/drawing/2014/main" id="{6EC9E86F-6BAE-49FA-9170-118CD9D211D7}"/>
                </a:ext>
              </a:extLst>
            </p:cNvPr>
            <p:cNvSpPr>
              <a:spLocks/>
            </p:cNvSpPr>
            <p:nvPr/>
          </p:nvSpPr>
          <p:spPr bwMode="auto">
            <a:xfrm>
              <a:off x="8210751" y="8744912"/>
              <a:ext cx="36311" cy="54468"/>
            </a:xfrm>
            <a:custGeom>
              <a:avLst/>
              <a:gdLst>
                <a:gd name="T0" fmla="*/ 0 w 52"/>
                <a:gd name="T1" fmla="*/ 0 h 79"/>
                <a:gd name="T2" fmla="*/ 0 w 52"/>
                <a:gd name="T3" fmla="*/ 0 h 79"/>
                <a:gd name="T4" fmla="*/ 3969 w 52"/>
                <a:gd name="T5" fmla="*/ 12539 h 79"/>
                <a:gd name="T6" fmla="*/ 3969 w 52"/>
                <a:gd name="T7" fmla="*/ 14890 h 79"/>
                <a:gd name="T8" fmla="*/ 7144 w 52"/>
                <a:gd name="T9" fmla="*/ 12539 h 79"/>
                <a:gd name="T10" fmla="*/ 10319 w 52"/>
                <a:gd name="T11" fmla="*/ 3135 h 79"/>
                <a:gd name="T12" fmla="*/ 7144 w 52"/>
                <a:gd name="T13" fmla="*/ 0 h 79"/>
                <a:gd name="T14" fmla="*/ 0 w 52"/>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79"/>
                <a:gd name="T26" fmla="*/ 52 w 52"/>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79">
                  <a:moveTo>
                    <a:pt x="0" y="0"/>
                  </a:moveTo>
                  <a:lnTo>
                    <a:pt x="0" y="0"/>
                  </a:lnTo>
                  <a:lnTo>
                    <a:pt x="17" y="64"/>
                  </a:lnTo>
                  <a:lnTo>
                    <a:pt x="17" y="79"/>
                  </a:lnTo>
                  <a:lnTo>
                    <a:pt x="35" y="64"/>
                  </a:lnTo>
                  <a:lnTo>
                    <a:pt x="52" y="16"/>
                  </a:lnTo>
                  <a:lnTo>
                    <a:pt x="35" y="0"/>
                  </a:lnTo>
                  <a:lnTo>
                    <a:pt x="0" y="0"/>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82" name="Freeform 210">
              <a:extLst>
                <a:ext uri="{FF2B5EF4-FFF2-40B4-BE49-F238E27FC236}">
                  <a16:creationId xmlns:a16="http://schemas.microsoft.com/office/drawing/2014/main" id="{1078A71A-5866-4880-980E-FCDC8A9D9DEA}"/>
                </a:ext>
              </a:extLst>
            </p:cNvPr>
            <p:cNvSpPr>
              <a:spLocks/>
            </p:cNvSpPr>
            <p:nvPr/>
          </p:nvSpPr>
          <p:spPr bwMode="auto">
            <a:xfrm>
              <a:off x="8295942" y="8811948"/>
              <a:ext cx="62845" cy="33519"/>
            </a:xfrm>
            <a:custGeom>
              <a:avLst/>
              <a:gdLst>
                <a:gd name="T0" fmla="*/ 0 w 88"/>
                <a:gd name="T1" fmla="*/ 0 h 48"/>
                <a:gd name="T2" fmla="*/ 0 w 88"/>
                <a:gd name="T3" fmla="*/ 0 h 48"/>
                <a:gd name="T4" fmla="*/ 0 w 88"/>
                <a:gd name="T5" fmla="*/ 2381 h 48"/>
                <a:gd name="T6" fmla="*/ 14612 w 88"/>
                <a:gd name="T7" fmla="*/ 9525 h 48"/>
                <a:gd name="T8" fmla="*/ 18671 w 88"/>
                <a:gd name="T9" fmla="*/ 0 h 48"/>
                <a:gd name="T10" fmla="*/ 11365 w 88"/>
                <a:gd name="T11" fmla="*/ 0 h 48"/>
                <a:gd name="T12" fmla="*/ 4059 w 88"/>
                <a:gd name="T13" fmla="*/ 0 h 48"/>
                <a:gd name="T14" fmla="*/ 0 w 88"/>
                <a:gd name="T15" fmla="*/ 0 h 48"/>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48"/>
                <a:gd name="T26" fmla="*/ 88 w 88"/>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48">
                  <a:moveTo>
                    <a:pt x="0" y="0"/>
                  </a:moveTo>
                  <a:lnTo>
                    <a:pt x="0" y="0"/>
                  </a:lnTo>
                  <a:lnTo>
                    <a:pt x="0" y="15"/>
                  </a:lnTo>
                  <a:lnTo>
                    <a:pt x="69" y="48"/>
                  </a:lnTo>
                  <a:lnTo>
                    <a:pt x="88" y="0"/>
                  </a:lnTo>
                  <a:lnTo>
                    <a:pt x="52" y="0"/>
                  </a:lnTo>
                  <a:lnTo>
                    <a:pt x="17" y="0"/>
                  </a:lnTo>
                  <a:lnTo>
                    <a:pt x="0" y="0"/>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83" name="Freeform 211">
              <a:extLst>
                <a:ext uri="{FF2B5EF4-FFF2-40B4-BE49-F238E27FC236}">
                  <a16:creationId xmlns:a16="http://schemas.microsoft.com/office/drawing/2014/main" id="{AA840315-FFDF-43C0-B28A-14559FF5AC4A}"/>
                </a:ext>
              </a:extLst>
            </p:cNvPr>
            <p:cNvSpPr>
              <a:spLocks/>
            </p:cNvSpPr>
            <p:nvPr/>
          </p:nvSpPr>
          <p:spPr bwMode="auto">
            <a:xfrm>
              <a:off x="8466324" y="8811948"/>
              <a:ext cx="36311" cy="33519"/>
            </a:xfrm>
            <a:custGeom>
              <a:avLst/>
              <a:gdLst>
                <a:gd name="T0" fmla="*/ 0 w 52"/>
                <a:gd name="T1" fmla="*/ 2381 h 48"/>
                <a:gd name="T2" fmla="*/ 0 w 52"/>
                <a:gd name="T3" fmla="*/ 2381 h 48"/>
                <a:gd name="T4" fmla="*/ 3969 w 52"/>
                <a:gd name="T5" fmla="*/ 2381 h 48"/>
                <a:gd name="T6" fmla="*/ 3969 w 52"/>
                <a:gd name="T7" fmla="*/ 9525 h 48"/>
                <a:gd name="T8" fmla="*/ 7144 w 52"/>
                <a:gd name="T9" fmla="*/ 9525 h 48"/>
                <a:gd name="T10" fmla="*/ 10319 w 52"/>
                <a:gd name="T11" fmla="*/ 9525 h 48"/>
                <a:gd name="T12" fmla="*/ 7144 w 52"/>
                <a:gd name="T13" fmla="*/ 2381 h 48"/>
                <a:gd name="T14" fmla="*/ 10319 w 52"/>
                <a:gd name="T15" fmla="*/ 5556 h 48"/>
                <a:gd name="T16" fmla="*/ 10319 w 52"/>
                <a:gd name="T17" fmla="*/ 2381 h 48"/>
                <a:gd name="T18" fmla="*/ 3969 w 52"/>
                <a:gd name="T19" fmla="*/ 0 h 48"/>
                <a:gd name="T20" fmla="*/ 0 w 52"/>
                <a:gd name="T21" fmla="*/ 2381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48"/>
                <a:gd name="T35" fmla="*/ 52 w 52"/>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48">
                  <a:moveTo>
                    <a:pt x="0" y="15"/>
                  </a:moveTo>
                  <a:lnTo>
                    <a:pt x="0" y="15"/>
                  </a:lnTo>
                  <a:lnTo>
                    <a:pt x="17" y="15"/>
                  </a:lnTo>
                  <a:lnTo>
                    <a:pt x="17" y="48"/>
                  </a:lnTo>
                  <a:lnTo>
                    <a:pt x="34" y="48"/>
                  </a:lnTo>
                  <a:lnTo>
                    <a:pt x="52" y="48"/>
                  </a:lnTo>
                  <a:lnTo>
                    <a:pt x="34" y="15"/>
                  </a:lnTo>
                  <a:lnTo>
                    <a:pt x="52" y="31"/>
                  </a:lnTo>
                  <a:lnTo>
                    <a:pt x="52" y="15"/>
                  </a:lnTo>
                  <a:lnTo>
                    <a:pt x="17" y="0"/>
                  </a:lnTo>
                  <a:lnTo>
                    <a:pt x="0" y="15"/>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84" name="Freeform 221">
              <a:extLst>
                <a:ext uri="{FF2B5EF4-FFF2-40B4-BE49-F238E27FC236}">
                  <a16:creationId xmlns:a16="http://schemas.microsoft.com/office/drawing/2014/main" id="{8F836F9E-62F8-4128-AD53-E804A7F2EFA7}"/>
                </a:ext>
              </a:extLst>
            </p:cNvPr>
            <p:cNvSpPr>
              <a:spLocks/>
            </p:cNvSpPr>
            <p:nvPr/>
          </p:nvSpPr>
          <p:spPr bwMode="auto">
            <a:xfrm>
              <a:off x="8505428" y="8330129"/>
              <a:ext cx="181555" cy="146641"/>
            </a:xfrm>
            <a:custGeom>
              <a:avLst/>
              <a:gdLst>
                <a:gd name="T0" fmla="*/ 48606 w 259"/>
                <a:gd name="T1" fmla="*/ 35890 h 209"/>
                <a:gd name="T2" fmla="*/ 48606 w 259"/>
                <a:gd name="T3" fmla="*/ 35890 h 209"/>
                <a:gd name="T4" fmla="*/ 44622 w 259"/>
                <a:gd name="T5" fmla="*/ 28712 h 209"/>
                <a:gd name="T6" fmla="*/ 44622 w 259"/>
                <a:gd name="T7" fmla="*/ 26319 h 209"/>
                <a:gd name="T8" fmla="*/ 48606 w 259"/>
                <a:gd name="T9" fmla="*/ 28712 h 209"/>
                <a:gd name="T10" fmla="*/ 51793 w 259"/>
                <a:gd name="T11" fmla="*/ 23129 h 209"/>
                <a:gd name="T12" fmla="*/ 48606 w 259"/>
                <a:gd name="T13" fmla="*/ 23129 h 209"/>
                <a:gd name="T14" fmla="*/ 41434 w 259"/>
                <a:gd name="T15" fmla="*/ 13558 h 209"/>
                <a:gd name="T16" fmla="*/ 41434 w 259"/>
                <a:gd name="T17" fmla="*/ 7178 h 209"/>
                <a:gd name="T18" fmla="*/ 38247 w 259"/>
                <a:gd name="T19" fmla="*/ 3988 h 209"/>
                <a:gd name="T20" fmla="*/ 27889 w 259"/>
                <a:gd name="T21" fmla="*/ 0 h 209"/>
                <a:gd name="T22" fmla="*/ 20717 w 259"/>
                <a:gd name="T23" fmla="*/ 7178 h 209"/>
                <a:gd name="T24" fmla="*/ 20717 w 259"/>
                <a:gd name="T25" fmla="*/ 9571 h 209"/>
                <a:gd name="T26" fmla="*/ 14343 w 259"/>
                <a:gd name="T27" fmla="*/ 13558 h 209"/>
                <a:gd name="T28" fmla="*/ 14343 w 259"/>
                <a:gd name="T29" fmla="*/ 19141 h 209"/>
                <a:gd name="T30" fmla="*/ 10359 w 259"/>
                <a:gd name="T31" fmla="*/ 19141 h 209"/>
                <a:gd name="T32" fmla="*/ 3984 w 259"/>
                <a:gd name="T33" fmla="*/ 23129 h 209"/>
                <a:gd name="T34" fmla="*/ 0 w 259"/>
                <a:gd name="T35" fmla="*/ 23129 h 209"/>
                <a:gd name="T36" fmla="*/ 3984 w 259"/>
                <a:gd name="T37" fmla="*/ 28712 h 209"/>
                <a:gd name="T38" fmla="*/ 0 w 259"/>
                <a:gd name="T39" fmla="*/ 35890 h 209"/>
                <a:gd name="T40" fmla="*/ 0 w 259"/>
                <a:gd name="T41" fmla="*/ 42270 h 209"/>
                <a:gd name="T42" fmla="*/ 7171 w 259"/>
                <a:gd name="T43" fmla="*/ 38282 h 209"/>
                <a:gd name="T44" fmla="*/ 14343 w 259"/>
                <a:gd name="T45" fmla="*/ 38282 h 209"/>
                <a:gd name="T46" fmla="*/ 24701 w 259"/>
                <a:gd name="T47" fmla="*/ 42270 h 209"/>
                <a:gd name="T48" fmla="*/ 27889 w 259"/>
                <a:gd name="T49" fmla="*/ 42270 h 209"/>
                <a:gd name="T50" fmla="*/ 31076 w 259"/>
                <a:gd name="T51" fmla="*/ 42270 h 209"/>
                <a:gd name="T52" fmla="*/ 34263 w 259"/>
                <a:gd name="T53" fmla="*/ 42270 h 209"/>
                <a:gd name="T54" fmla="*/ 41434 w 259"/>
                <a:gd name="T55" fmla="*/ 42270 h 209"/>
                <a:gd name="T56" fmla="*/ 44622 w 259"/>
                <a:gd name="T57" fmla="*/ 35890 h 209"/>
                <a:gd name="T58" fmla="*/ 48606 w 259"/>
                <a:gd name="T59" fmla="*/ 35890 h 2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9"/>
                <a:gd name="T91" fmla="*/ 0 h 209"/>
                <a:gd name="T92" fmla="*/ 259 w 259"/>
                <a:gd name="T93" fmla="*/ 209 h 20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9" h="209">
                  <a:moveTo>
                    <a:pt x="241" y="177"/>
                  </a:moveTo>
                  <a:lnTo>
                    <a:pt x="241" y="177"/>
                  </a:lnTo>
                  <a:lnTo>
                    <a:pt x="224" y="144"/>
                  </a:lnTo>
                  <a:lnTo>
                    <a:pt x="224" y="129"/>
                  </a:lnTo>
                  <a:lnTo>
                    <a:pt x="241" y="144"/>
                  </a:lnTo>
                  <a:lnTo>
                    <a:pt x="259" y="113"/>
                  </a:lnTo>
                  <a:lnTo>
                    <a:pt x="241" y="113"/>
                  </a:lnTo>
                  <a:lnTo>
                    <a:pt x="207" y="66"/>
                  </a:lnTo>
                  <a:lnTo>
                    <a:pt x="207" y="33"/>
                  </a:lnTo>
                  <a:lnTo>
                    <a:pt x="190" y="18"/>
                  </a:lnTo>
                  <a:lnTo>
                    <a:pt x="138" y="0"/>
                  </a:lnTo>
                  <a:lnTo>
                    <a:pt x="103" y="33"/>
                  </a:lnTo>
                  <a:lnTo>
                    <a:pt x="103" y="48"/>
                  </a:lnTo>
                  <a:lnTo>
                    <a:pt x="69" y="66"/>
                  </a:lnTo>
                  <a:lnTo>
                    <a:pt x="69" y="96"/>
                  </a:lnTo>
                  <a:lnTo>
                    <a:pt x="51" y="96"/>
                  </a:lnTo>
                  <a:lnTo>
                    <a:pt x="17" y="113"/>
                  </a:lnTo>
                  <a:lnTo>
                    <a:pt x="0" y="113"/>
                  </a:lnTo>
                  <a:lnTo>
                    <a:pt x="17" y="144"/>
                  </a:lnTo>
                  <a:lnTo>
                    <a:pt x="0" y="177"/>
                  </a:lnTo>
                  <a:lnTo>
                    <a:pt x="0" y="209"/>
                  </a:lnTo>
                  <a:lnTo>
                    <a:pt x="34" y="192"/>
                  </a:lnTo>
                  <a:lnTo>
                    <a:pt x="69" y="192"/>
                  </a:lnTo>
                  <a:lnTo>
                    <a:pt x="121" y="209"/>
                  </a:lnTo>
                  <a:lnTo>
                    <a:pt x="138" y="209"/>
                  </a:lnTo>
                  <a:lnTo>
                    <a:pt x="155" y="209"/>
                  </a:lnTo>
                  <a:lnTo>
                    <a:pt x="172" y="209"/>
                  </a:lnTo>
                  <a:lnTo>
                    <a:pt x="207" y="209"/>
                  </a:lnTo>
                  <a:lnTo>
                    <a:pt x="224" y="177"/>
                  </a:lnTo>
                  <a:lnTo>
                    <a:pt x="241" y="177"/>
                  </a:lnTo>
                  <a:close/>
                </a:path>
              </a:pathLst>
            </a:custGeom>
            <a:grpFill/>
            <a:ln w="9525" cap="rnd">
              <a:noFill/>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85" name="Freeform 222">
              <a:extLst>
                <a:ext uri="{FF2B5EF4-FFF2-40B4-BE49-F238E27FC236}">
                  <a16:creationId xmlns:a16="http://schemas.microsoft.com/office/drawing/2014/main" id="{72787916-368F-42E4-8A7B-EB487973316B}"/>
                </a:ext>
              </a:extLst>
            </p:cNvPr>
            <p:cNvSpPr>
              <a:spLocks/>
            </p:cNvSpPr>
            <p:nvPr/>
          </p:nvSpPr>
          <p:spPr bwMode="auto">
            <a:xfrm>
              <a:off x="8478891" y="8453028"/>
              <a:ext cx="351939" cy="212280"/>
            </a:xfrm>
            <a:custGeom>
              <a:avLst/>
              <a:gdLst>
                <a:gd name="T0" fmla="*/ 42152 w 503"/>
                <a:gd name="T1" fmla="*/ 54153 h 303"/>
                <a:gd name="T2" fmla="*/ 42152 w 503"/>
                <a:gd name="T3" fmla="*/ 54153 h 303"/>
                <a:gd name="T4" fmla="*/ 34994 w 503"/>
                <a:gd name="T5" fmla="*/ 54153 h 303"/>
                <a:gd name="T6" fmla="*/ 34994 w 503"/>
                <a:gd name="T7" fmla="*/ 50968 h 303"/>
                <a:gd name="T8" fmla="*/ 38176 w 503"/>
                <a:gd name="T9" fmla="*/ 44597 h 303"/>
                <a:gd name="T10" fmla="*/ 45334 w 503"/>
                <a:gd name="T11" fmla="*/ 44597 h 303"/>
                <a:gd name="T12" fmla="*/ 45334 w 503"/>
                <a:gd name="T13" fmla="*/ 41411 h 303"/>
                <a:gd name="T14" fmla="*/ 42152 w 503"/>
                <a:gd name="T15" fmla="*/ 35040 h 303"/>
                <a:gd name="T16" fmla="*/ 42152 w 503"/>
                <a:gd name="T17" fmla="*/ 31855 h 303"/>
                <a:gd name="T18" fmla="*/ 31018 w 503"/>
                <a:gd name="T19" fmla="*/ 28669 h 303"/>
                <a:gd name="T20" fmla="*/ 24655 w 503"/>
                <a:gd name="T21" fmla="*/ 31855 h 303"/>
                <a:gd name="T22" fmla="*/ 17497 w 503"/>
                <a:gd name="T23" fmla="*/ 35040 h 303"/>
                <a:gd name="T24" fmla="*/ 14316 w 503"/>
                <a:gd name="T25" fmla="*/ 35040 h 303"/>
                <a:gd name="T26" fmla="*/ 3977 w 503"/>
                <a:gd name="T27" fmla="*/ 35040 h 303"/>
                <a:gd name="T28" fmla="*/ 0 w 503"/>
                <a:gd name="T29" fmla="*/ 31855 h 303"/>
                <a:gd name="T30" fmla="*/ 3977 w 503"/>
                <a:gd name="T31" fmla="*/ 25484 h 303"/>
                <a:gd name="T32" fmla="*/ 7158 w 503"/>
                <a:gd name="T33" fmla="*/ 19113 h 303"/>
                <a:gd name="T34" fmla="*/ 10339 w 503"/>
                <a:gd name="T35" fmla="*/ 15927 h 303"/>
                <a:gd name="T36" fmla="*/ 7158 w 503"/>
                <a:gd name="T37" fmla="*/ 6371 h 303"/>
                <a:gd name="T38" fmla="*/ 14316 w 503"/>
                <a:gd name="T39" fmla="*/ 3185 h 303"/>
                <a:gd name="T40" fmla="*/ 20679 w 503"/>
                <a:gd name="T41" fmla="*/ 3185 h 303"/>
                <a:gd name="T42" fmla="*/ 31018 w 503"/>
                <a:gd name="T43" fmla="*/ 6371 h 303"/>
                <a:gd name="T44" fmla="*/ 34994 w 503"/>
                <a:gd name="T45" fmla="*/ 6371 h 303"/>
                <a:gd name="T46" fmla="*/ 38176 w 503"/>
                <a:gd name="T47" fmla="*/ 6371 h 303"/>
                <a:gd name="T48" fmla="*/ 42152 w 503"/>
                <a:gd name="T49" fmla="*/ 6371 h 303"/>
                <a:gd name="T50" fmla="*/ 48515 w 503"/>
                <a:gd name="T51" fmla="*/ 6371 h 303"/>
                <a:gd name="T52" fmla="*/ 52492 w 503"/>
                <a:gd name="T53" fmla="*/ 0 h 303"/>
                <a:gd name="T54" fmla="*/ 55673 w 503"/>
                <a:gd name="T55" fmla="*/ 0 h 303"/>
                <a:gd name="T56" fmla="*/ 66012 w 503"/>
                <a:gd name="T57" fmla="*/ 0 h 303"/>
                <a:gd name="T58" fmla="*/ 69194 w 503"/>
                <a:gd name="T59" fmla="*/ 3185 h 303"/>
                <a:gd name="T60" fmla="*/ 66012 w 503"/>
                <a:gd name="T61" fmla="*/ 3185 h 303"/>
                <a:gd name="T62" fmla="*/ 69194 w 503"/>
                <a:gd name="T63" fmla="*/ 6371 h 303"/>
                <a:gd name="T64" fmla="*/ 73170 w 503"/>
                <a:gd name="T65" fmla="*/ 6371 h 303"/>
                <a:gd name="T66" fmla="*/ 76351 w 503"/>
                <a:gd name="T67" fmla="*/ 12742 h 303"/>
                <a:gd name="T68" fmla="*/ 79533 w 503"/>
                <a:gd name="T69" fmla="*/ 15927 h 303"/>
                <a:gd name="T70" fmla="*/ 83509 w 503"/>
                <a:gd name="T71" fmla="*/ 12742 h 303"/>
                <a:gd name="T72" fmla="*/ 100211 w 503"/>
                <a:gd name="T73" fmla="*/ 22298 h 303"/>
                <a:gd name="T74" fmla="*/ 97030 w 503"/>
                <a:gd name="T75" fmla="*/ 35040 h 303"/>
                <a:gd name="T76" fmla="*/ 93053 w 503"/>
                <a:gd name="T77" fmla="*/ 31855 h 303"/>
                <a:gd name="T78" fmla="*/ 89872 w 503"/>
                <a:gd name="T79" fmla="*/ 35040 h 303"/>
                <a:gd name="T80" fmla="*/ 89872 w 503"/>
                <a:gd name="T81" fmla="*/ 41411 h 303"/>
                <a:gd name="T82" fmla="*/ 86691 w 503"/>
                <a:gd name="T83" fmla="*/ 41411 h 303"/>
                <a:gd name="T84" fmla="*/ 69194 w 503"/>
                <a:gd name="T85" fmla="*/ 50968 h 303"/>
                <a:gd name="T86" fmla="*/ 76351 w 503"/>
                <a:gd name="T87" fmla="*/ 54153 h 303"/>
                <a:gd name="T88" fmla="*/ 79533 w 503"/>
                <a:gd name="T89" fmla="*/ 54153 h 303"/>
                <a:gd name="T90" fmla="*/ 76351 w 503"/>
                <a:gd name="T91" fmla="*/ 54153 h 303"/>
                <a:gd name="T92" fmla="*/ 66012 w 503"/>
                <a:gd name="T93" fmla="*/ 60524 h 303"/>
                <a:gd name="T94" fmla="*/ 62831 w 503"/>
                <a:gd name="T95" fmla="*/ 60524 h 303"/>
                <a:gd name="T96" fmla="*/ 62831 w 503"/>
                <a:gd name="T97" fmla="*/ 57339 h 303"/>
                <a:gd name="T98" fmla="*/ 58854 w 503"/>
                <a:gd name="T99" fmla="*/ 54153 h 303"/>
                <a:gd name="T100" fmla="*/ 66012 w 503"/>
                <a:gd name="T101" fmla="*/ 50968 h 303"/>
                <a:gd name="T102" fmla="*/ 55673 w 503"/>
                <a:gd name="T103" fmla="*/ 47782 h 303"/>
                <a:gd name="T104" fmla="*/ 55673 w 503"/>
                <a:gd name="T105" fmla="*/ 44597 h 303"/>
                <a:gd name="T106" fmla="*/ 48515 w 503"/>
                <a:gd name="T107" fmla="*/ 44597 h 303"/>
                <a:gd name="T108" fmla="*/ 45334 w 503"/>
                <a:gd name="T109" fmla="*/ 50968 h 303"/>
                <a:gd name="T110" fmla="*/ 42152 w 503"/>
                <a:gd name="T111" fmla="*/ 50968 h 303"/>
                <a:gd name="T112" fmla="*/ 42152 w 503"/>
                <a:gd name="T113" fmla="*/ 54153 h 3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3"/>
                <a:gd name="T172" fmla="*/ 0 h 303"/>
                <a:gd name="T173" fmla="*/ 503 w 503"/>
                <a:gd name="T174" fmla="*/ 303 h 3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3" h="303">
                  <a:moveTo>
                    <a:pt x="209" y="272"/>
                  </a:moveTo>
                  <a:lnTo>
                    <a:pt x="209" y="272"/>
                  </a:lnTo>
                  <a:lnTo>
                    <a:pt x="173" y="272"/>
                  </a:lnTo>
                  <a:lnTo>
                    <a:pt x="173" y="255"/>
                  </a:lnTo>
                  <a:lnTo>
                    <a:pt x="192" y="224"/>
                  </a:lnTo>
                  <a:lnTo>
                    <a:pt x="227" y="224"/>
                  </a:lnTo>
                  <a:lnTo>
                    <a:pt x="227" y="207"/>
                  </a:lnTo>
                  <a:lnTo>
                    <a:pt x="209" y="176"/>
                  </a:lnTo>
                  <a:lnTo>
                    <a:pt x="209" y="159"/>
                  </a:lnTo>
                  <a:lnTo>
                    <a:pt x="156" y="144"/>
                  </a:lnTo>
                  <a:lnTo>
                    <a:pt x="121" y="159"/>
                  </a:lnTo>
                  <a:lnTo>
                    <a:pt x="86" y="176"/>
                  </a:lnTo>
                  <a:lnTo>
                    <a:pt x="69" y="176"/>
                  </a:lnTo>
                  <a:lnTo>
                    <a:pt x="17" y="176"/>
                  </a:lnTo>
                  <a:lnTo>
                    <a:pt x="0" y="159"/>
                  </a:lnTo>
                  <a:lnTo>
                    <a:pt x="17" y="128"/>
                  </a:lnTo>
                  <a:lnTo>
                    <a:pt x="35" y="96"/>
                  </a:lnTo>
                  <a:lnTo>
                    <a:pt x="52" y="80"/>
                  </a:lnTo>
                  <a:lnTo>
                    <a:pt x="35" y="32"/>
                  </a:lnTo>
                  <a:lnTo>
                    <a:pt x="69" y="15"/>
                  </a:lnTo>
                  <a:lnTo>
                    <a:pt x="104" y="15"/>
                  </a:lnTo>
                  <a:lnTo>
                    <a:pt x="156" y="32"/>
                  </a:lnTo>
                  <a:lnTo>
                    <a:pt x="173" y="32"/>
                  </a:lnTo>
                  <a:lnTo>
                    <a:pt x="192" y="32"/>
                  </a:lnTo>
                  <a:lnTo>
                    <a:pt x="209" y="32"/>
                  </a:lnTo>
                  <a:lnTo>
                    <a:pt x="244" y="32"/>
                  </a:lnTo>
                  <a:lnTo>
                    <a:pt x="261" y="0"/>
                  </a:lnTo>
                  <a:lnTo>
                    <a:pt x="278" y="0"/>
                  </a:lnTo>
                  <a:lnTo>
                    <a:pt x="330" y="0"/>
                  </a:lnTo>
                  <a:lnTo>
                    <a:pt x="348" y="15"/>
                  </a:lnTo>
                  <a:lnTo>
                    <a:pt x="330" y="15"/>
                  </a:lnTo>
                  <a:lnTo>
                    <a:pt x="348" y="32"/>
                  </a:lnTo>
                  <a:lnTo>
                    <a:pt x="365" y="32"/>
                  </a:lnTo>
                  <a:lnTo>
                    <a:pt x="382" y="63"/>
                  </a:lnTo>
                  <a:lnTo>
                    <a:pt x="399" y="80"/>
                  </a:lnTo>
                  <a:lnTo>
                    <a:pt x="417" y="63"/>
                  </a:lnTo>
                  <a:lnTo>
                    <a:pt x="503" y="111"/>
                  </a:lnTo>
                  <a:lnTo>
                    <a:pt x="486" y="176"/>
                  </a:lnTo>
                  <a:lnTo>
                    <a:pt x="468" y="159"/>
                  </a:lnTo>
                  <a:lnTo>
                    <a:pt x="451" y="176"/>
                  </a:lnTo>
                  <a:lnTo>
                    <a:pt x="451" y="207"/>
                  </a:lnTo>
                  <a:lnTo>
                    <a:pt x="434" y="207"/>
                  </a:lnTo>
                  <a:lnTo>
                    <a:pt x="348" y="255"/>
                  </a:lnTo>
                  <a:lnTo>
                    <a:pt x="382" y="272"/>
                  </a:lnTo>
                  <a:lnTo>
                    <a:pt x="399" y="272"/>
                  </a:lnTo>
                  <a:lnTo>
                    <a:pt x="382" y="272"/>
                  </a:lnTo>
                  <a:lnTo>
                    <a:pt x="330" y="303"/>
                  </a:lnTo>
                  <a:lnTo>
                    <a:pt x="313" y="303"/>
                  </a:lnTo>
                  <a:lnTo>
                    <a:pt x="313" y="288"/>
                  </a:lnTo>
                  <a:lnTo>
                    <a:pt x="296" y="272"/>
                  </a:lnTo>
                  <a:lnTo>
                    <a:pt x="330" y="255"/>
                  </a:lnTo>
                  <a:lnTo>
                    <a:pt x="278" y="240"/>
                  </a:lnTo>
                  <a:lnTo>
                    <a:pt x="278" y="224"/>
                  </a:lnTo>
                  <a:lnTo>
                    <a:pt x="244" y="224"/>
                  </a:lnTo>
                  <a:lnTo>
                    <a:pt x="227" y="255"/>
                  </a:lnTo>
                  <a:lnTo>
                    <a:pt x="209" y="255"/>
                  </a:lnTo>
                  <a:lnTo>
                    <a:pt x="209" y="272"/>
                  </a:lnTo>
                  <a:close/>
                </a:path>
              </a:pathLst>
            </a:custGeom>
            <a:grpFill/>
            <a:ln w="9525" cap="rnd">
              <a:noFill/>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86" name="Freeform 223">
              <a:extLst>
                <a:ext uri="{FF2B5EF4-FFF2-40B4-BE49-F238E27FC236}">
                  <a16:creationId xmlns:a16="http://schemas.microsoft.com/office/drawing/2014/main" id="{98F6345C-438B-44AB-9441-ED546BCDA951}"/>
                </a:ext>
              </a:extLst>
            </p:cNvPr>
            <p:cNvSpPr>
              <a:spLocks/>
            </p:cNvSpPr>
            <p:nvPr/>
          </p:nvSpPr>
          <p:spPr bwMode="auto">
            <a:xfrm>
              <a:off x="8470515" y="8275664"/>
              <a:ext cx="132675" cy="76812"/>
            </a:xfrm>
            <a:custGeom>
              <a:avLst/>
              <a:gdLst>
                <a:gd name="T0" fmla="*/ 17463 w 190"/>
                <a:gd name="T1" fmla="*/ 0 h 111"/>
                <a:gd name="T2" fmla="*/ 17463 w 190"/>
                <a:gd name="T3" fmla="*/ 0 h 111"/>
                <a:gd name="T4" fmla="*/ 17463 w 190"/>
                <a:gd name="T5" fmla="*/ 9439 h 111"/>
                <a:gd name="T6" fmla="*/ 14288 w 190"/>
                <a:gd name="T7" fmla="*/ 9439 h 111"/>
                <a:gd name="T8" fmla="*/ 10319 w 190"/>
                <a:gd name="T9" fmla="*/ 9439 h 111"/>
                <a:gd name="T10" fmla="*/ 7144 w 190"/>
                <a:gd name="T11" fmla="*/ 2360 h 111"/>
                <a:gd name="T12" fmla="*/ 3969 w 190"/>
                <a:gd name="T13" fmla="*/ 5506 h 111"/>
                <a:gd name="T14" fmla="*/ 0 w 190"/>
                <a:gd name="T15" fmla="*/ 11799 h 111"/>
                <a:gd name="T16" fmla="*/ 0 w 190"/>
                <a:gd name="T17" fmla="*/ 18878 h 111"/>
                <a:gd name="T18" fmla="*/ 3969 w 190"/>
                <a:gd name="T19" fmla="*/ 14945 h 111"/>
                <a:gd name="T20" fmla="*/ 17463 w 190"/>
                <a:gd name="T21" fmla="*/ 14945 h 111"/>
                <a:gd name="T22" fmla="*/ 19844 w 190"/>
                <a:gd name="T23" fmla="*/ 14945 h 111"/>
                <a:gd name="T24" fmla="*/ 30956 w 190"/>
                <a:gd name="T25" fmla="*/ 21238 h 111"/>
                <a:gd name="T26" fmla="*/ 38100 w 190"/>
                <a:gd name="T27" fmla="*/ 14945 h 111"/>
                <a:gd name="T28" fmla="*/ 34925 w 190"/>
                <a:gd name="T29" fmla="*/ 9439 h 111"/>
                <a:gd name="T30" fmla="*/ 34925 w 190"/>
                <a:gd name="T31" fmla="*/ 5506 h 111"/>
                <a:gd name="T32" fmla="*/ 34925 w 190"/>
                <a:gd name="T33" fmla="*/ 2360 h 111"/>
                <a:gd name="T34" fmla="*/ 27781 w 190"/>
                <a:gd name="T35" fmla="*/ 2360 h 111"/>
                <a:gd name="T36" fmla="*/ 19844 w 190"/>
                <a:gd name="T37" fmla="*/ 0 h 111"/>
                <a:gd name="T38" fmla="*/ 17463 w 190"/>
                <a:gd name="T39" fmla="*/ 0 h 1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0"/>
                <a:gd name="T61" fmla="*/ 0 h 111"/>
                <a:gd name="T62" fmla="*/ 190 w 190"/>
                <a:gd name="T63" fmla="*/ 111 h 1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0" h="111">
                  <a:moveTo>
                    <a:pt x="86" y="0"/>
                  </a:moveTo>
                  <a:lnTo>
                    <a:pt x="86" y="0"/>
                  </a:lnTo>
                  <a:lnTo>
                    <a:pt x="86" y="48"/>
                  </a:lnTo>
                  <a:lnTo>
                    <a:pt x="69" y="48"/>
                  </a:lnTo>
                  <a:lnTo>
                    <a:pt x="52" y="48"/>
                  </a:lnTo>
                  <a:lnTo>
                    <a:pt x="34" y="15"/>
                  </a:lnTo>
                  <a:lnTo>
                    <a:pt x="17" y="30"/>
                  </a:lnTo>
                  <a:lnTo>
                    <a:pt x="0" y="63"/>
                  </a:lnTo>
                  <a:lnTo>
                    <a:pt x="0" y="96"/>
                  </a:lnTo>
                  <a:lnTo>
                    <a:pt x="17" y="78"/>
                  </a:lnTo>
                  <a:lnTo>
                    <a:pt x="86" y="78"/>
                  </a:lnTo>
                  <a:lnTo>
                    <a:pt x="103" y="78"/>
                  </a:lnTo>
                  <a:lnTo>
                    <a:pt x="155" y="111"/>
                  </a:lnTo>
                  <a:lnTo>
                    <a:pt x="190" y="78"/>
                  </a:lnTo>
                  <a:lnTo>
                    <a:pt x="173" y="48"/>
                  </a:lnTo>
                  <a:lnTo>
                    <a:pt x="173" y="30"/>
                  </a:lnTo>
                  <a:lnTo>
                    <a:pt x="173" y="15"/>
                  </a:lnTo>
                  <a:lnTo>
                    <a:pt x="138" y="15"/>
                  </a:lnTo>
                  <a:lnTo>
                    <a:pt x="103" y="0"/>
                  </a:lnTo>
                  <a:lnTo>
                    <a:pt x="86" y="0"/>
                  </a:lnTo>
                  <a:close/>
                </a:path>
              </a:pathLst>
            </a:custGeom>
            <a:grpFill/>
            <a:ln w="9525" cap="rnd">
              <a:noFill/>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87" name="Freeform 224">
              <a:extLst>
                <a:ext uri="{FF2B5EF4-FFF2-40B4-BE49-F238E27FC236}">
                  <a16:creationId xmlns:a16="http://schemas.microsoft.com/office/drawing/2014/main" id="{362389DB-2E91-4AA6-8C2E-D811D361465E}"/>
                </a:ext>
              </a:extLst>
            </p:cNvPr>
            <p:cNvSpPr>
              <a:spLocks/>
            </p:cNvSpPr>
            <p:nvPr/>
          </p:nvSpPr>
          <p:spPr bwMode="auto">
            <a:xfrm>
              <a:off x="8469118" y="8330129"/>
              <a:ext cx="108933" cy="79607"/>
            </a:xfrm>
            <a:custGeom>
              <a:avLst/>
              <a:gdLst>
                <a:gd name="T0" fmla="*/ 0 w 155"/>
                <a:gd name="T1" fmla="*/ 9609 h 113"/>
                <a:gd name="T2" fmla="*/ 0 w 155"/>
                <a:gd name="T3" fmla="*/ 9609 h 113"/>
                <a:gd name="T4" fmla="*/ 0 w 155"/>
                <a:gd name="T5" fmla="*/ 7207 h 113"/>
                <a:gd name="T6" fmla="*/ 0 w 155"/>
                <a:gd name="T7" fmla="*/ 4004 h 113"/>
                <a:gd name="T8" fmla="*/ 3994 w 155"/>
                <a:gd name="T9" fmla="*/ 0 h 113"/>
                <a:gd name="T10" fmla="*/ 17575 w 155"/>
                <a:gd name="T11" fmla="*/ 0 h 113"/>
                <a:gd name="T12" fmla="*/ 20771 w 155"/>
                <a:gd name="T13" fmla="*/ 0 h 113"/>
                <a:gd name="T14" fmla="*/ 31156 w 155"/>
                <a:gd name="T15" fmla="*/ 7207 h 113"/>
                <a:gd name="T16" fmla="*/ 31156 w 155"/>
                <a:gd name="T17" fmla="*/ 9609 h 113"/>
                <a:gd name="T18" fmla="*/ 24765 w 155"/>
                <a:gd name="T19" fmla="*/ 13613 h 113"/>
                <a:gd name="T20" fmla="*/ 24765 w 155"/>
                <a:gd name="T21" fmla="*/ 19219 h 113"/>
                <a:gd name="T22" fmla="*/ 20771 w 155"/>
                <a:gd name="T23" fmla="*/ 19219 h 113"/>
                <a:gd name="T24" fmla="*/ 14380 w 155"/>
                <a:gd name="T25" fmla="*/ 23223 h 113"/>
                <a:gd name="T26" fmla="*/ 10385 w 155"/>
                <a:gd name="T27" fmla="*/ 23223 h 113"/>
                <a:gd name="T28" fmla="*/ 7190 w 155"/>
                <a:gd name="T29" fmla="*/ 19219 h 113"/>
                <a:gd name="T30" fmla="*/ 7190 w 155"/>
                <a:gd name="T31" fmla="*/ 9609 h 113"/>
                <a:gd name="T32" fmla="*/ 0 w 155"/>
                <a:gd name="T33" fmla="*/ 9609 h 1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5"/>
                <a:gd name="T52" fmla="*/ 0 h 113"/>
                <a:gd name="T53" fmla="*/ 155 w 155"/>
                <a:gd name="T54" fmla="*/ 113 h 1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5" h="113">
                  <a:moveTo>
                    <a:pt x="0" y="48"/>
                  </a:moveTo>
                  <a:lnTo>
                    <a:pt x="0" y="48"/>
                  </a:lnTo>
                  <a:lnTo>
                    <a:pt x="0" y="33"/>
                  </a:lnTo>
                  <a:lnTo>
                    <a:pt x="0" y="18"/>
                  </a:lnTo>
                  <a:lnTo>
                    <a:pt x="17" y="0"/>
                  </a:lnTo>
                  <a:lnTo>
                    <a:pt x="86" y="0"/>
                  </a:lnTo>
                  <a:lnTo>
                    <a:pt x="103" y="0"/>
                  </a:lnTo>
                  <a:lnTo>
                    <a:pt x="155" y="33"/>
                  </a:lnTo>
                  <a:lnTo>
                    <a:pt x="155" y="48"/>
                  </a:lnTo>
                  <a:lnTo>
                    <a:pt x="121" y="66"/>
                  </a:lnTo>
                  <a:lnTo>
                    <a:pt x="121" y="96"/>
                  </a:lnTo>
                  <a:lnTo>
                    <a:pt x="103" y="96"/>
                  </a:lnTo>
                  <a:lnTo>
                    <a:pt x="69" y="113"/>
                  </a:lnTo>
                  <a:lnTo>
                    <a:pt x="52" y="113"/>
                  </a:lnTo>
                  <a:lnTo>
                    <a:pt x="34" y="96"/>
                  </a:lnTo>
                  <a:lnTo>
                    <a:pt x="34" y="48"/>
                  </a:lnTo>
                  <a:lnTo>
                    <a:pt x="0" y="48"/>
                  </a:lnTo>
                  <a:close/>
                </a:path>
              </a:pathLst>
            </a:custGeom>
            <a:grpFill/>
            <a:ln w="9525" cap="rnd">
              <a:noFill/>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88" name="Freeform 225">
              <a:extLst>
                <a:ext uri="{FF2B5EF4-FFF2-40B4-BE49-F238E27FC236}">
                  <a16:creationId xmlns:a16="http://schemas.microsoft.com/office/drawing/2014/main" id="{87FDF9E5-385E-49D1-9CE4-F4D23F3EAD9A}"/>
                </a:ext>
              </a:extLst>
            </p:cNvPr>
            <p:cNvSpPr>
              <a:spLocks/>
            </p:cNvSpPr>
            <p:nvPr/>
          </p:nvSpPr>
          <p:spPr bwMode="auto">
            <a:xfrm>
              <a:off x="8519394" y="8229576"/>
              <a:ext cx="83795" cy="55864"/>
            </a:xfrm>
            <a:custGeom>
              <a:avLst/>
              <a:gdLst>
                <a:gd name="T0" fmla="*/ 3149 w 121"/>
                <a:gd name="T1" fmla="*/ 12543 h 81"/>
                <a:gd name="T2" fmla="*/ 3149 w 121"/>
                <a:gd name="T3" fmla="*/ 12543 h 81"/>
                <a:gd name="T4" fmla="*/ 0 w 121"/>
                <a:gd name="T5" fmla="*/ 9407 h 81"/>
                <a:gd name="T6" fmla="*/ 0 w 121"/>
                <a:gd name="T7" fmla="*/ 3136 h 81"/>
                <a:gd name="T8" fmla="*/ 3149 w 121"/>
                <a:gd name="T9" fmla="*/ 0 h 81"/>
                <a:gd name="T10" fmla="*/ 10233 w 121"/>
                <a:gd name="T11" fmla="*/ 0 h 81"/>
                <a:gd name="T12" fmla="*/ 23616 w 121"/>
                <a:gd name="T13" fmla="*/ 0 h 81"/>
                <a:gd name="T14" fmla="*/ 20467 w 121"/>
                <a:gd name="T15" fmla="*/ 3136 h 81"/>
                <a:gd name="T16" fmla="*/ 16531 w 121"/>
                <a:gd name="T17" fmla="*/ 3136 h 81"/>
                <a:gd name="T18" fmla="*/ 20467 w 121"/>
                <a:gd name="T19" fmla="*/ 12543 h 81"/>
                <a:gd name="T20" fmla="*/ 20467 w 121"/>
                <a:gd name="T21" fmla="*/ 15679 h 81"/>
                <a:gd name="T22" fmla="*/ 13382 w 121"/>
                <a:gd name="T23" fmla="*/ 15679 h 81"/>
                <a:gd name="T24" fmla="*/ 6298 w 121"/>
                <a:gd name="T25" fmla="*/ 12543 h 81"/>
                <a:gd name="T26" fmla="*/ 3149 w 121"/>
                <a:gd name="T27" fmla="*/ 12543 h 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1"/>
                <a:gd name="T43" fmla="*/ 0 h 81"/>
                <a:gd name="T44" fmla="*/ 121 w 121"/>
                <a:gd name="T45" fmla="*/ 81 h 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1" h="81">
                  <a:moveTo>
                    <a:pt x="17" y="66"/>
                  </a:moveTo>
                  <a:lnTo>
                    <a:pt x="17" y="66"/>
                  </a:lnTo>
                  <a:lnTo>
                    <a:pt x="0" y="48"/>
                  </a:lnTo>
                  <a:lnTo>
                    <a:pt x="0" y="18"/>
                  </a:lnTo>
                  <a:lnTo>
                    <a:pt x="17" y="0"/>
                  </a:lnTo>
                  <a:lnTo>
                    <a:pt x="52" y="0"/>
                  </a:lnTo>
                  <a:lnTo>
                    <a:pt x="121" y="0"/>
                  </a:lnTo>
                  <a:lnTo>
                    <a:pt x="104" y="18"/>
                  </a:lnTo>
                  <a:lnTo>
                    <a:pt x="86" y="18"/>
                  </a:lnTo>
                  <a:lnTo>
                    <a:pt x="104" y="66"/>
                  </a:lnTo>
                  <a:lnTo>
                    <a:pt x="104" y="81"/>
                  </a:lnTo>
                  <a:lnTo>
                    <a:pt x="69" y="81"/>
                  </a:lnTo>
                  <a:lnTo>
                    <a:pt x="34" y="66"/>
                  </a:lnTo>
                  <a:lnTo>
                    <a:pt x="17" y="66"/>
                  </a:lnTo>
                  <a:close/>
                </a:path>
              </a:pathLst>
            </a:custGeom>
            <a:grpFill/>
            <a:ln w="9525" cap="rnd">
              <a:noFill/>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89" name="Freeform 226">
              <a:extLst>
                <a:ext uri="{FF2B5EF4-FFF2-40B4-BE49-F238E27FC236}">
                  <a16:creationId xmlns:a16="http://schemas.microsoft.com/office/drawing/2014/main" id="{61B2A17C-0DB4-4DC4-8022-7782AFCF165A}"/>
                </a:ext>
              </a:extLst>
            </p:cNvPr>
            <p:cNvSpPr>
              <a:spLocks/>
            </p:cNvSpPr>
            <p:nvPr/>
          </p:nvSpPr>
          <p:spPr bwMode="auto">
            <a:xfrm>
              <a:off x="8562687" y="8553581"/>
              <a:ext cx="72621" cy="78208"/>
            </a:xfrm>
            <a:custGeom>
              <a:avLst/>
              <a:gdLst>
                <a:gd name="T0" fmla="*/ 0 w 104"/>
                <a:gd name="T1" fmla="*/ 3204 h 111"/>
                <a:gd name="T2" fmla="*/ 0 w 104"/>
                <a:gd name="T3" fmla="*/ 3204 h 111"/>
                <a:gd name="T4" fmla="*/ 3969 w 104"/>
                <a:gd name="T5" fmla="*/ 3204 h 111"/>
                <a:gd name="T6" fmla="*/ 10319 w 104"/>
                <a:gd name="T7" fmla="*/ 12814 h 111"/>
                <a:gd name="T8" fmla="*/ 10319 w 104"/>
                <a:gd name="T9" fmla="*/ 22425 h 111"/>
                <a:gd name="T10" fmla="*/ 14288 w 104"/>
                <a:gd name="T11" fmla="*/ 16018 h 111"/>
                <a:gd name="T12" fmla="*/ 20638 w 104"/>
                <a:gd name="T13" fmla="*/ 16018 h 111"/>
                <a:gd name="T14" fmla="*/ 20638 w 104"/>
                <a:gd name="T15" fmla="*/ 12814 h 111"/>
                <a:gd name="T16" fmla="*/ 17463 w 104"/>
                <a:gd name="T17" fmla="*/ 6407 h 111"/>
                <a:gd name="T18" fmla="*/ 17463 w 104"/>
                <a:gd name="T19" fmla="*/ 3204 h 111"/>
                <a:gd name="T20" fmla="*/ 7144 w 104"/>
                <a:gd name="T21" fmla="*/ 0 h 111"/>
                <a:gd name="T22" fmla="*/ 0 w 104"/>
                <a:gd name="T23" fmla="*/ 3204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111"/>
                <a:gd name="T38" fmla="*/ 104 w 104"/>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111">
                  <a:moveTo>
                    <a:pt x="0" y="15"/>
                  </a:moveTo>
                  <a:lnTo>
                    <a:pt x="0" y="15"/>
                  </a:lnTo>
                  <a:lnTo>
                    <a:pt x="17" y="15"/>
                  </a:lnTo>
                  <a:lnTo>
                    <a:pt x="52" y="63"/>
                  </a:lnTo>
                  <a:lnTo>
                    <a:pt x="52" y="111"/>
                  </a:lnTo>
                  <a:lnTo>
                    <a:pt x="69" y="80"/>
                  </a:lnTo>
                  <a:lnTo>
                    <a:pt x="104" y="80"/>
                  </a:lnTo>
                  <a:lnTo>
                    <a:pt x="104" y="63"/>
                  </a:lnTo>
                  <a:lnTo>
                    <a:pt x="86" y="32"/>
                  </a:lnTo>
                  <a:lnTo>
                    <a:pt x="86" y="15"/>
                  </a:lnTo>
                  <a:lnTo>
                    <a:pt x="35" y="0"/>
                  </a:lnTo>
                  <a:lnTo>
                    <a:pt x="0" y="15"/>
                  </a:lnTo>
                  <a:close/>
                </a:path>
              </a:pathLst>
            </a:custGeom>
            <a:grpFill/>
            <a:ln w="9525" cap="rnd">
              <a:noFill/>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90" name="Freeform 227">
              <a:extLst>
                <a:ext uri="{FF2B5EF4-FFF2-40B4-BE49-F238E27FC236}">
                  <a16:creationId xmlns:a16="http://schemas.microsoft.com/office/drawing/2014/main" id="{498981C8-7ED8-4183-90C1-B46D9E01677D}"/>
                </a:ext>
              </a:extLst>
            </p:cNvPr>
            <p:cNvSpPr>
              <a:spLocks/>
            </p:cNvSpPr>
            <p:nvPr/>
          </p:nvSpPr>
          <p:spPr bwMode="auto">
            <a:xfrm>
              <a:off x="8441184" y="8564753"/>
              <a:ext cx="182952" cy="122899"/>
            </a:xfrm>
            <a:custGeom>
              <a:avLst/>
              <a:gdLst>
                <a:gd name="T0" fmla="*/ 7171 w 261"/>
                <a:gd name="T1" fmla="*/ 25257 h 177"/>
                <a:gd name="T2" fmla="*/ 7171 w 261"/>
                <a:gd name="T3" fmla="*/ 25257 h 177"/>
                <a:gd name="T4" fmla="*/ 14342 w 261"/>
                <a:gd name="T5" fmla="*/ 25257 h 177"/>
                <a:gd name="T6" fmla="*/ 14342 w 261"/>
                <a:gd name="T7" fmla="*/ 28414 h 177"/>
                <a:gd name="T8" fmla="*/ 17529 w 261"/>
                <a:gd name="T9" fmla="*/ 31571 h 177"/>
                <a:gd name="T10" fmla="*/ 20717 w 261"/>
                <a:gd name="T11" fmla="*/ 31571 h 177"/>
                <a:gd name="T12" fmla="*/ 31075 w 261"/>
                <a:gd name="T13" fmla="*/ 34728 h 177"/>
                <a:gd name="T14" fmla="*/ 38246 w 261"/>
                <a:gd name="T15" fmla="*/ 28414 h 177"/>
                <a:gd name="T16" fmla="*/ 48604 w 261"/>
                <a:gd name="T17" fmla="*/ 31571 h 177"/>
                <a:gd name="T18" fmla="*/ 48604 w 261"/>
                <a:gd name="T19" fmla="*/ 28414 h 177"/>
                <a:gd name="T20" fmla="*/ 52588 w 261"/>
                <a:gd name="T21" fmla="*/ 25257 h 177"/>
                <a:gd name="T22" fmla="*/ 52588 w 261"/>
                <a:gd name="T23" fmla="*/ 22099 h 177"/>
                <a:gd name="T24" fmla="*/ 45417 w 261"/>
                <a:gd name="T25" fmla="*/ 22099 h 177"/>
                <a:gd name="T26" fmla="*/ 45417 w 261"/>
                <a:gd name="T27" fmla="*/ 18942 h 177"/>
                <a:gd name="T28" fmla="*/ 45417 w 261"/>
                <a:gd name="T29" fmla="*/ 9471 h 177"/>
                <a:gd name="T30" fmla="*/ 38246 w 261"/>
                <a:gd name="T31" fmla="*/ 0 h 177"/>
                <a:gd name="T32" fmla="*/ 35059 w 261"/>
                <a:gd name="T33" fmla="*/ 0 h 177"/>
                <a:gd name="T34" fmla="*/ 27888 w 261"/>
                <a:gd name="T35" fmla="*/ 3157 h 177"/>
                <a:gd name="T36" fmla="*/ 24701 w 261"/>
                <a:gd name="T37" fmla="*/ 3157 h 177"/>
                <a:gd name="T38" fmla="*/ 14342 w 261"/>
                <a:gd name="T39" fmla="*/ 3157 h 177"/>
                <a:gd name="T40" fmla="*/ 10358 w 261"/>
                <a:gd name="T41" fmla="*/ 3157 h 177"/>
                <a:gd name="T42" fmla="*/ 7171 w 261"/>
                <a:gd name="T43" fmla="*/ 15785 h 177"/>
                <a:gd name="T44" fmla="*/ 0 w 261"/>
                <a:gd name="T45" fmla="*/ 15785 h 177"/>
                <a:gd name="T46" fmla="*/ 7171 w 261"/>
                <a:gd name="T47" fmla="*/ 25257 h 1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1"/>
                <a:gd name="T73" fmla="*/ 0 h 177"/>
                <a:gd name="T74" fmla="*/ 261 w 261"/>
                <a:gd name="T75" fmla="*/ 177 h 17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1" h="177">
                  <a:moveTo>
                    <a:pt x="35" y="129"/>
                  </a:moveTo>
                  <a:lnTo>
                    <a:pt x="35" y="129"/>
                  </a:lnTo>
                  <a:lnTo>
                    <a:pt x="69" y="129"/>
                  </a:lnTo>
                  <a:lnTo>
                    <a:pt x="69" y="144"/>
                  </a:lnTo>
                  <a:lnTo>
                    <a:pt x="87" y="161"/>
                  </a:lnTo>
                  <a:lnTo>
                    <a:pt x="104" y="161"/>
                  </a:lnTo>
                  <a:lnTo>
                    <a:pt x="156" y="177"/>
                  </a:lnTo>
                  <a:lnTo>
                    <a:pt x="190" y="144"/>
                  </a:lnTo>
                  <a:lnTo>
                    <a:pt x="244" y="161"/>
                  </a:lnTo>
                  <a:lnTo>
                    <a:pt x="244" y="144"/>
                  </a:lnTo>
                  <a:lnTo>
                    <a:pt x="261" y="129"/>
                  </a:lnTo>
                  <a:lnTo>
                    <a:pt x="261" y="113"/>
                  </a:lnTo>
                  <a:lnTo>
                    <a:pt x="227" y="113"/>
                  </a:lnTo>
                  <a:lnTo>
                    <a:pt x="227" y="96"/>
                  </a:lnTo>
                  <a:lnTo>
                    <a:pt x="227" y="48"/>
                  </a:lnTo>
                  <a:lnTo>
                    <a:pt x="190" y="0"/>
                  </a:lnTo>
                  <a:lnTo>
                    <a:pt x="173" y="0"/>
                  </a:lnTo>
                  <a:lnTo>
                    <a:pt x="139" y="17"/>
                  </a:lnTo>
                  <a:lnTo>
                    <a:pt x="121" y="17"/>
                  </a:lnTo>
                  <a:lnTo>
                    <a:pt x="69" y="17"/>
                  </a:lnTo>
                  <a:lnTo>
                    <a:pt x="52" y="17"/>
                  </a:lnTo>
                  <a:lnTo>
                    <a:pt x="35" y="81"/>
                  </a:lnTo>
                  <a:lnTo>
                    <a:pt x="0" y="81"/>
                  </a:lnTo>
                  <a:lnTo>
                    <a:pt x="35" y="129"/>
                  </a:lnTo>
                  <a:close/>
                </a:path>
              </a:pathLst>
            </a:custGeom>
            <a:grpFill/>
            <a:ln w="9525" cap="rnd">
              <a:noFill/>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91" name="Freeform 228">
              <a:extLst>
                <a:ext uri="{FF2B5EF4-FFF2-40B4-BE49-F238E27FC236}">
                  <a16:creationId xmlns:a16="http://schemas.microsoft.com/office/drawing/2014/main" id="{C222CFA9-E6AD-47E3-8D30-54AC98B989B5}"/>
                </a:ext>
              </a:extLst>
            </p:cNvPr>
            <p:cNvSpPr>
              <a:spLocks/>
            </p:cNvSpPr>
            <p:nvPr/>
          </p:nvSpPr>
          <p:spPr bwMode="auto">
            <a:xfrm>
              <a:off x="8441184" y="8732342"/>
              <a:ext cx="121503" cy="89381"/>
            </a:xfrm>
            <a:custGeom>
              <a:avLst/>
              <a:gdLst>
                <a:gd name="T0" fmla="*/ 6314 w 175"/>
                <a:gd name="T1" fmla="*/ 3175 h 128"/>
                <a:gd name="T2" fmla="*/ 6314 w 175"/>
                <a:gd name="T3" fmla="*/ 3175 h 128"/>
                <a:gd name="T4" fmla="*/ 17363 w 175"/>
                <a:gd name="T5" fmla="*/ 0 h 128"/>
                <a:gd name="T6" fmla="*/ 23677 w 175"/>
                <a:gd name="T7" fmla="*/ 0 h 128"/>
                <a:gd name="T8" fmla="*/ 30779 w 175"/>
                <a:gd name="T9" fmla="*/ 3175 h 128"/>
                <a:gd name="T10" fmla="*/ 33936 w 175"/>
                <a:gd name="T11" fmla="*/ 0 h 128"/>
                <a:gd name="T12" fmla="*/ 30779 w 175"/>
                <a:gd name="T13" fmla="*/ 6350 h 128"/>
                <a:gd name="T14" fmla="*/ 23677 w 175"/>
                <a:gd name="T15" fmla="*/ 3175 h 128"/>
                <a:gd name="T16" fmla="*/ 20520 w 175"/>
                <a:gd name="T17" fmla="*/ 6350 h 128"/>
                <a:gd name="T18" fmla="*/ 20520 w 175"/>
                <a:gd name="T19" fmla="*/ 9525 h 128"/>
                <a:gd name="T20" fmla="*/ 17363 w 175"/>
                <a:gd name="T21" fmla="*/ 9525 h 128"/>
                <a:gd name="T22" fmla="*/ 13417 w 175"/>
                <a:gd name="T23" fmla="*/ 6350 h 128"/>
                <a:gd name="T24" fmla="*/ 13417 w 175"/>
                <a:gd name="T25" fmla="*/ 9525 h 128"/>
                <a:gd name="T26" fmla="*/ 17363 w 175"/>
                <a:gd name="T27" fmla="*/ 15875 h 128"/>
                <a:gd name="T28" fmla="*/ 23677 w 175"/>
                <a:gd name="T29" fmla="*/ 22225 h 128"/>
                <a:gd name="T30" fmla="*/ 20520 w 175"/>
                <a:gd name="T31" fmla="*/ 22225 h 128"/>
                <a:gd name="T32" fmla="*/ 20520 w 175"/>
                <a:gd name="T33" fmla="*/ 25400 h 128"/>
                <a:gd name="T34" fmla="*/ 13417 w 175"/>
                <a:gd name="T35" fmla="*/ 22225 h 128"/>
                <a:gd name="T36" fmla="*/ 6314 w 175"/>
                <a:gd name="T37" fmla="*/ 22225 h 128"/>
                <a:gd name="T38" fmla="*/ 0 w 175"/>
                <a:gd name="T39" fmla="*/ 12700 h 128"/>
                <a:gd name="T40" fmla="*/ 6314 w 175"/>
                <a:gd name="T41" fmla="*/ 6350 h 128"/>
                <a:gd name="T42" fmla="*/ 6314 w 175"/>
                <a:gd name="T43" fmla="*/ 3175 h 1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28"/>
                <a:gd name="T68" fmla="*/ 175 w 175"/>
                <a:gd name="T69" fmla="*/ 128 h 1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28">
                  <a:moveTo>
                    <a:pt x="35" y="17"/>
                  </a:moveTo>
                  <a:lnTo>
                    <a:pt x="35" y="17"/>
                  </a:lnTo>
                  <a:lnTo>
                    <a:pt x="89" y="0"/>
                  </a:lnTo>
                  <a:lnTo>
                    <a:pt x="123" y="0"/>
                  </a:lnTo>
                  <a:lnTo>
                    <a:pt x="158" y="17"/>
                  </a:lnTo>
                  <a:lnTo>
                    <a:pt x="175" y="0"/>
                  </a:lnTo>
                  <a:lnTo>
                    <a:pt x="158" y="33"/>
                  </a:lnTo>
                  <a:lnTo>
                    <a:pt x="123" y="17"/>
                  </a:lnTo>
                  <a:lnTo>
                    <a:pt x="106" y="33"/>
                  </a:lnTo>
                  <a:lnTo>
                    <a:pt x="106" y="48"/>
                  </a:lnTo>
                  <a:lnTo>
                    <a:pt x="89" y="48"/>
                  </a:lnTo>
                  <a:lnTo>
                    <a:pt x="69" y="33"/>
                  </a:lnTo>
                  <a:lnTo>
                    <a:pt x="69" y="48"/>
                  </a:lnTo>
                  <a:lnTo>
                    <a:pt x="89" y="81"/>
                  </a:lnTo>
                  <a:lnTo>
                    <a:pt x="123" y="113"/>
                  </a:lnTo>
                  <a:lnTo>
                    <a:pt x="106" y="113"/>
                  </a:lnTo>
                  <a:lnTo>
                    <a:pt x="106" y="128"/>
                  </a:lnTo>
                  <a:lnTo>
                    <a:pt x="69" y="113"/>
                  </a:lnTo>
                  <a:lnTo>
                    <a:pt x="35" y="113"/>
                  </a:lnTo>
                  <a:lnTo>
                    <a:pt x="0" y="65"/>
                  </a:lnTo>
                  <a:lnTo>
                    <a:pt x="35" y="33"/>
                  </a:lnTo>
                  <a:lnTo>
                    <a:pt x="35" y="17"/>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92" name="Freeform 229">
              <a:extLst>
                <a:ext uri="{FF2B5EF4-FFF2-40B4-BE49-F238E27FC236}">
                  <a16:creationId xmlns:a16="http://schemas.microsoft.com/office/drawing/2014/main" id="{4D04D842-4305-4994-ADA3-17149976FB0A}"/>
                </a:ext>
              </a:extLst>
            </p:cNvPr>
            <p:cNvSpPr>
              <a:spLocks/>
            </p:cNvSpPr>
            <p:nvPr/>
          </p:nvSpPr>
          <p:spPr bwMode="auto">
            <a:xfrm>
              <a:off x="8491462" y="8665308"/>
              <a:ext cx="120107" cy="79607"/>
            </a:xfrm>
            <a:custGeom>
              <a:avLst/>
              <a:gdLst>
                <a:gd name="T0" fmla="*/ 33934 w 173"/>
                <a:gd name="T1" fmla="*/ 4004 h 113"/>
                <a:gd name="T2" fmla="*/ 33934 w 173"/>
                <a:gd name="T3" fmla="*/ 4004 h 113"/>
                <a:gd name="T4" fmla="*/ 33934 w 173"/>
                <a:gd name="T5" fmla="*/ 7207 h 113"/>
                <a:gd name="T6" fmla="*/ 30777 w 173"/>
                <a:gd name="T7" fmla="*/ 7207 h 113"/>
                <a:gd name="T8" fmla="*/ 26832 w 173"/>
                <a:gd name="T9" fmla="*/ 13613 h 113"/>
                <a:gd name="T10" fmla="*/ 30777 w 173"/>
                <a:gd name="T11" fmla="*/ 16816 h 113"/>
                <a:gd name="T12" fmla="*/ 23675 w 173"/>
                <a:gd name="T13" fmla="*/ 16816 h 113"/>
                <a:gd name="T14" fmla="*/ 20518 w 173"/>
                <a:gd name="T15" fmla="*/ 19219 h 113"/>
                <a:gd name="T16" fmla="*/ 16572 w 173"/>
                <a:gd name="T17" fmla="*/ 23223 h 113"/>
                <a:gd name="T18" fmla="*/ 10259 w 173"/>
                <a:gd name="T19" fmla="*/ 19219 h 113"/>
                <a:gd name="T20" fmla="*/ 3157 w 173"/>
                <a:gd name="T21" fmla="*/ 19219 h 113"/>
                <a:gd name="T22" fmla="*/ 3157 w 173"/>
                <a:gd name="T23" fmla="*/ 16816 h 113"/>
                <a:gd name="T24" fmla="*/ 0 w 173"/>
                <a:gd name="T25" fmla="*/ 13613 h 113"/>
                <a:gd name="T26" fmla="*/ 3157 w 173"/>
                <a:gd name="T27" fmla="*/ 9609 h 113"/>
                <a:gd name="T28" fmla="*/ 0 w 173"/>
                <a:gd name="T29" fmla="*/ 4004 h 113"/>
                <a:gd name="T30" fmla="*/ 0 w 173"/>
                <a:gd name="T31" fmla="*/ 0 h 113"/>
                <a:gd name="T32" fmla="*/ 3157 w 173"/>
                <a:gd name="T33" fmla="*/ 4004 h 113"/>
                <a:gd name="T34" fmla="*/ 6313 w 173"/>
                <a:gd name="T35" fmla="*/ 4004 h 113"/>
                <a:gd name="T36" fmla="*/ 16572 w 173"/>
                <a:gd name="T37" fmla="*/ 7207 h 113"/>
                <a:gd name="T38" fmla="*/ 23675 w 173"/>
                <a:gd name="T39" fmla="*/ 0 h 113"/>
                <a:gd name="T40" fmla="*/ 33934 w 173"/>
                <a:gd name="T41" fmla="*/ 4004 h 1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3"/>
                <a:gd name="T64" fmla="*/ 0 h 113"/>
                <a:gd name="T65" fmla="*/ 173 w 173"/>
                <a:gd name="T66" fmla="*/ 113 h 1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3" h="113">
                  <a:moveTo>
                    <a:pt x="173" y="17"/>
                  </a:moveTo>
                  <a:lnTo>
                    <a:pt x="173" y="17"/>
                  </a:lnTo>
                  <a:lnTo>
                    <a:pt x="173" y="33"/>
                  </a:lnTo>
                  <a:lnTo>
                    <a:pt x="156" y="33"/>
                  </a:lnTo>
                  <a:lnTo>
                    <a:pt x="139" y="65"/>
                  </a:lnTo>
                  <a:lnTo>
                    <a:pt x="156" y="81"/>
                  </a:lnTo>
                  <a:lnTo>
                    <a:pt x="121" y="81"/>
                  </a:lnTo>
                  <a:lnTo>
                    <a:pt x="104" y="96"/>
                  </a:lnTo>
                  <a:lnTo>
                    <a:pt x="87" y="113"/>
                  </a:lnTo>
                  <a:lnTo>
                    <a:pt x="52" y="96"/>
                  </a:lnTo>
                  <a:lnTo>
                    <a:pt x="18" y="96"/>
                  </a:lnTo>
                  <a:lnTo>
                    <a:pt x="18" y="81"/>
                  </a:lnTo>
                  <a:lnTo>
                    <a:pt x="0" y="65"/>
                  </a:lnTo>
                  <a:lnTo>
                    <a:pt x="18" y="48"/>
                  </a:lnTo>
                  <a:lnTo>
                    <a:pt x="0" y="17"/>
                  </a:lnTo>
                  <a:lnTo>
                    <a:pt x="0" y="0"/>
                  </a:lnTo>
                  <a:lnTo>
                    <a:pt x="18" y="17"/>
                  </a:lnTo>
                  <a:lnTo>
                    <a:pt x="35" y="17"/>
                  </a:lnTo>
                  <a:lnTo>
                    <a:pt x="87" y="33"/>
                  </a:lnTo>
                  <a:lnTo>
                    <a:pt x="121" y="0"/>
                  </a:lnTo>
                  <a:lnTo>
                    <a:pt x="173" y="17"/>
                  </a:lnTo>
                  <a:close/>
                </a:path>
              </a:pathLst>
            </a:custGeom>
            <a:grpFill/>
            <a:ln w="9525" cap="rnd">
              <a:noFill/>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93" name="Freeform 230">
              <a:extLst>
                <a:ext uri="{FF2B5EF4-FFF2-40B4-BE49-F238E27FC236}">
                  <a16:creationId xmlns:a16="http://schemas.microsoft.com/office/drawing/2014/main" id="{757C8DCA-DA6D-497E-B357-03C7EB949D6C}"/>
                </a:ext>
              </a:extLst>
            </p:cNvPr>
            <p:cNvSpPr>
              <a:spLocks/>
            </p:cNvSpPr>
            <p:nvPr/>
          </p:nvSpPr>
          <p:spPr bwMode="auto">
            <a:xfrm>
              <a:off x="8332254" y="8376217"/>
              <a:ext cx="181555" cy="167591"/>
            </a:xfrm>
            <a:custGeom>
              <a:avLst/>
              <a:gdLst>
                <a:gd name="T0" fmla="*/ 44622 w 259"/>
                <a:gd name="T1" fmla="*/ 47824 h 239"/>
                <a:gd name="T2" fmla="*/ 44622 w 259"/>
                <a:gd name="T3" fmla="*/ 47824 h 239"/>
                <a:gd name="T4" fmla="*/ 48606 w 259"/>
                <a:gd name="T5" fmla="*/ 41448 h 239"/>
                <a:gd name="T6" fmla="*/ 51793 w 259"/>
                <a:gd name="T7" fmla="*/ 38259 h 239"/>
                <a:gd name="T8" fmla="*/ 48606 w 259"/>
                <a:gd name="T9" fmla="*/ 28695 h 239"/>
                <a:gd name="T10" fmla="*/ 48606 w 259"/>
                <a:gd name="T11" fmla="*/ 22318 h 239"/>
                <a:gd name="T12" fmla="*/ 51793 w 259"/>
                <a:gd name="T13" fmla="*/ 15941 h 239"/>
                <a:gd name="T14" fmla="*/ 48606 w 259"/>
                <a:gd name="T15" fmla="*/ 9565 h 239"/>
                <a:gd name="T16" fmla="*/ 44622 w 259"/>
                <a:gd name="T17" fmla="*/ 6377 h 239"/>
                <a:gd name="T18" fmla="*/ 38247 w 259"/>
                <a:gd name="T19" fmla="*/ 6377 h 239"/>
                <a:gd name="T20" fmla="*/ 27889 w 259"/>
                <a:gd name="T21" fmla="*/ 3188 h 239"/>
                <a:gd name="T22" fmla="*/ 27889 w 259"/>
                <a:gd name="T23" fmla="*/ 6377 h 239"/>
                <a:gd name="T24" fmla="*/ 24701 w 259"/>
                <a:gd name="T25" fmla="*/ 6377 h 239"/>
                <a:gd name="T26" fmla="*/ 20717 w 259"/>
                <a:gd name="T27" fmla="*/ 0 h 239"/>
                <a:gd name="T28" fmla="*/ 0 w 259"/>
                <a:gd name="T29" fmla="*/ 9565 h 239"/>
                <a:gd name="T30" fmla="*/ 3984 w 259"/>
                <a:gd name="T31" fmla="*/ 35071 h 239"/>
                <a:gd name="T32" fmla="*/ 3984 w 259"/>
                <a:gd name="T33" fmla="*/ 31883 h 239"/>
                <a:gd name="T34" fmla="*/ 7171 w 259"/>
                <a:gd name="T35" fmla="*/ 35071 h 239"/>
                <a:gd name="T36" fmla="*/ 14343 w 259"/>
                <a:gd name="T37" fmla="*/ 38259 h 239"/>
                <a:gd name="T38" fmla="*/ 17530 w 259"/>
                <a:gd name="T39" fmla="*/ 38259 h 239"/>
                <a:gd name="T40" fmla="*/ 24701 w 259"/>
                <a:gd name="T41" fmla="*/ 44636 h 239"/>
                <a:gd name="T42" fmla="*/ 27889 w 259"/>
                <a:gd name="T43" fmla="*/ 44636 h 239"/>
                <a:gd name="T44" fmla="*/ 31076 w 259"/>
                <a:gd name="T45" fmla="*/ 47824 h 239"/>
                <a:gd name="T46" fmla="*/ 38247 w 259"/>
                <a:gd name="T47" fmla="*/ 44636 h 239"/>
                <a:gd name="T48" fmla="*/ 44622 w 259"/>
                <a:gd name="T49" fmla="*/ 47824 h 2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9"/>
                <a:gd name="T76" fmla="*/ 0 h 239"/>
                <a:gd name="T77" fmla="*/ 259 w 259"/>
                <a:gd name="T78" fmla="*/ 239 h 2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9" h="239">
                  <a:moveTo>
                    <a:pt x="224" y="239"/>
                  </a:moveTo>
                  <a:lnTo>
                    <a:pt x="224" y="239"/>
                  </a:lnTo>
                  <a:lnTo>
                    <a:pt x="242" y="207"/>
                  </a:lnTo>
                  <a:lnTo>
                    <a:pt x="259" y="191"/>
                  </a:lnTo>
                  <a:lnTo>
                    <a:pt x="242" y="143"/>
                  </a:lnTo>
                  <a:lnTo>
                    <a:pt x="242" y="111"/>
                  </a:lnTo>
                  <a:lnTo>
                    <a:pt x="259" y="78"/>
                  </a:lnTo>
                  <a:lnTo>
                    <a:pt x="242" y="47"/>
                  </a:lnTo>
                  <a:lnTo>
                    <a:pt x="224" y="30"/>
                  </a:lnTo>
                  <a:lnTo>
                    <a:pt x="190" y="30"/>
                  </a:lnTo>
                  <a:lnTo>
                    <a:pt x="138" y="15"/>
                  </a:lnTo>
                  <a:lnTo>
                    <a:pt x="138" y="30"/>
                  </a:lnTo>
                  <a:lnTo>
                    <a:pt x="121" y="30"/>
                  </a:lnTo>
                  <a:lnTo>
                    <a:pt x="103" y="0"/>
                  </a:lnTo>
                  <a:lnTo>
                    <a:pt x="0" y="47"/>
                  </a:lnTo>
                  <a:lnTo>
                    <a:pt x="17" y="174"/>
                  </a:lnTo>
                  <a:lnTo>
                    <a:pt x="17" y="159"/>
                  </a:lnTo>
                  <a:lnTo>
                    <a:pt x="34" y="174"/>
                  </a:lnTo>
                  <a:lnTo>
                    <a:pt x="69" y="191"/>
                  </a:lnTo>
                  <a:lnTo>
                    <a:pt x="86" y="191"/>
                  </a:lnTo>
                  <a:lnTo>
                    <a:pt x="121" y="222"/>
                  </a:lnTo>
                  <a:lnTo>
                    <a:pt x="138" y="222"/>
                  </a:lnTo>
                  <a:lnTo>
                    <a:pt x="155" y="239"/>
                  </a:lnTo>
                  <a:lnTo>
                    <a:pt x="190" y="222"/>
                  </a:lnTo>
                  <a:lnTo>
                    <a:pt x="224" y="239"/>
                  </a:lnTo>
                  <a:close/>
                </a:path>
              </a:pathLst>
            </a:custGeom>
            <a:grpFill/>
            <a:ln w="9525" cap="rnd">
              <a:noFill/>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94" name="Freeform 231">
              <a:extLst>
                <a:ext uri="{FF2B5EF4-FFF2-40B4-BE49-F238E27FC236}">
                  <a16:creationId xmlns:a16="http://schemas.microsoft.com/office/drawing/2014/main" id="{B37C8C69-8EE9-4933-8949-3731553705A5}"/>
                </a:ext>
              </a:extLst>
            </p:cNvPr>
            <p:cNvSpPr>
              <a:spLocks/>
            </p:cNvSpPr>
            <p:nvPr/>
          </p:nvSpPr>
          <p:spPr bwMode="auto">
            <a:xfrm>
              <a:off x="8430012" y="8711396"/>
              <a:ext cx="36311" cy="67036"/>
            </a:xfrm>
            <a:custGeom>
              <a:avLst/>
              <a:gdLst>
                <a:gd name="T0" fmla="*/ 0 w 52"/>
                <a:gd name="T1" fmla="*/ 0 h 96"/>
                <a:gd name="T2" fmla="*/ 0 w 52"/>
                <a:gd name="T3" fmla="*/ 0 h 96"/>
                <a:gd name="T4" fmla="*/ 3969 w 52"/>
                <a:gd name="T5" fmla="*/ 0 h 96"/>
                <a:gd name="T6" fmla="*/ 7144 w 52"/>
                <a:gd name="T7" fmla="*/ 3175 h 96"/>
                <a:gd name="T8" fmla="*/ 7144 w 52"/>
                <a:gd name="T9" fmla="*/ 5556 h 96"/>
                <a:gd name="T10" fmla="*/ 10319 w 52"/>
                <a:gd name="T11" fmla="*/ 9525 h 96"/>
                <a:gd name="T12" fmla="*/ 10319 w 52"/>
                <a:gd name="T13" fmla="*/ 12700 h 96"/>
                <a:gd name="T14" fmla="*/ 3969 w 52"/>
                <a:gd name="T15" fmla="*/ 19050 h 96"/>
                <a:gd name="T16" fmla="*/ 0 w 52"/>
                <a:gd name="T17" fmla="*/ 15875 h 96"/>
                <a:gd name="T18" fmla="*/ 0 w 52"/>
                <a:gd name="T19" fmla="*/ 5556 h 96"/>
                <a:gd name="T20" fmla="*/ 0 w 52"/>
                <a:gd name="T21" fmla="*/ 3175 h 96"/>
                <a:gd name="T22" fmla="*/ 0 w 52"/>
                <a:gd name="T23" fmla="*/ 0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96"/>
                <a:gd name="T38" fmla="*/ 52 w 5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96">
                  <a:moveTo>
                    <a:pt x="0" y="0"/>
                  </a:moveTo>
                  <a:lnTo>
                    <a:pt x="0" y="0"/>
                  </a:lnTo>
                  <a:lnTo>
                    <a:pt x="17" y="0"/>
                  </a:lnTo>
                  <a:lnTo>
                    <a:pt x="34" y="16"/>
                  </a:lnTo>
                  <a:lnTo>
                    <a:pt x="34" y="31"/>
                  </a:lnTo>
                  <a:lnTo>
                    <a:pt x="52" y="48"/>
                  </a:lnTo>
                  <a:lnTo>
                    <a:pt x="52" y="64"/>
                  </a:lnTo>
                  <a:lnTo>
                    <a:pt x="17" y="96"/>
                  </a:lnTo>
                  <a:lnTo>
                    <a:pt x="0" y="79"/>
                  </a:lnTo>
                  <a:lnTo>
                    <a:pt x="0" y="31"/>
                  </a:lnTo>
                  <a:lnTo>
                    <a:pt x="0" y="16"/>
                  </a:lnTo>
                  <a:lnTo>
                    <a:pt x="0" y="0"/>
                  </a:lnTo>
                  <a:close/>
                </a:path>
              </a:pathLst>
            </a:custGeom>
            <a:grpFill/>
            <a:ln w="9525" cap="rnd">
              <a:noFill/>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95" name="Freeform 232">
              <a:extLst>
                <a:ext uri="{FF2B5EF4-FFF2-40B4-BE49-F238E27FC236}">
                  <a16:creationId xmlns:a16="http://schemas.microsoft.com/office/drawing/2014/main" id="{0F82F828-3ADA-4572-B250-F736AC462BF0}"/>
                </a:ext>
              </a:extLst>
            </p:cNvPr>
            <p:cNvSpPr>
              <a:spLocks/>
            </p:cNvSpPr>
            <p:nvPr/>
          </p:nvSpPr>
          <p:spPr bwMode="auto">
            <a:xfrm>
              <a:off x="8368563" y="8553581"/>
              <a:ext cx="122899" cy="78208"/>
            </a:xfrm>
            <a:custGeom>
              <a:avLst/>
              <a:gdLst>
                <a:gd name="T0" fmla="*/ 14452 w 174"/>
                <a:gd name="T1" fmla="*/ 22425 h 111"/>
                <a:gd name="T2" fmla="*/ 14452 w 174"/>
                <a:gd name="T3" fmla="*/ 22425 h 111"/>
                <a:gd name="T4" fmla="*/ 20875 w 174"/>
                <a:gd name="T5" fmla="*/ 19222 h 111"/>
                <a:gd name="T6" fmla="*/ 28903 w 174"/>
                <a:gd name="T7" fmla="*/ 19222 h 111"/>
                <a:gd name="T8" fmla="*/ 32115 w 174"/>
                <a:gd name="T9" fmla="*/ 6407 h 111"/>
                <a:gd name="T10" fmla="*/ 36129 w 174"/>
                <a:gd name="T11" fmla="*/ 6407 h 111"/>
                <a:gd name="T12" fmla="*/ 32115 w 174"/>
                <a:gd name="T13" fmla="*/ 3204 h 111"/>
                <a:gd name="T14" fmla="*/ 24889 w 174"/>
                <a:gd name="T15" fmla="*/ 0 h 111"/>
                <a:gd name="T16" fmla="*/ 10437 w 174"/>
                <a:gd name="T17" fmla="*/ 6407 h 111"/>
                <a:gd name="T18" fmla="*/ 4014 w 174"/>
                <a:gd name="T19" fmla="*/ 6407 h 111"/>
                <a:gd name="T20" fmla="*/ 0 w 174"/>
                <a:gd name="T21" fmla="*/ 12814 h 111"/>
                <a:gd name="T22" fmla="*/ 0 w 174"/>
                <a:gd name="T23" fmla="*/ 16018 h 111"/>
                <a:gd name="T24" fmla="*/ 10437 w 174"/>
                <a:gd name="T25" fmla="*/ 22425 h 111"/>
                <a:gd name="T26" fmla="*/ 14452 w 174"/>
                <a:gd name="T27" fmla="*/ 22425 h 1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4"/>
                <a:gd name="T43" fmla="*/ 0 h 111"/>
                <a:gd name="T44" fmla="*/ 174 w 174"/>
                <a:gd name="T45" fmla="*/ 111 h 1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4" h="111">
                  <a:moveTo>
                    <a:pt x="69" y="111"/>
                  </a:moveTo>
                  <a:lnTo>
                    <a:pt x="69" y="111"/>
                  </a:lnTo>
                  <a:lnTo>
                    <a:pt x="103" y="96"/>
                  </a:lnTo>
                  <a:lnTo>
                    <a:pt x="140" y="96"/>
                  </a:lnTo>
                  <a:lnTo>
                    <a:pt x="157" y="32"/>
                  </a:lnTo>
                  <a:lnTo>
                    <a:pt x="174" y="32"/>
                  </a:lnTo>
                  <a:lnTo>
                    <a:pt x="157" y="15"/>
                  </a:lnTo>
                  <a:lnTo>
                    <a:pt x="121" y="0"/>
                  </a:lnTo>
                  <a:lnTo>
                    <a:pt x="51" y="32"/>
                  </a:lnTo>
                  <a:lnTo>
                    <a:pt x="17" y="32"/>
                  </a:lnTo>
                  <a:lnTo>
                    <a:pt x="0" y="63"/>
                  </a:lnTo>
                  <a:lnTo>
                    <a:pt x="0" y="80"/>
                  </a:lnTo>
                  <a:lnTo>
                    <a:pt x="51" y="111"/>
                  </a:lnTo>
                  <a:lnTo>
                    <a:pt x="69" y="111"/>
                  </a:lnTo>
                  <a:close/>
                </a:path>
              </a:pathLst>
            </a:custGeom>
            <a:grpFill/>
            <a:ln w="9525" cap="rnd">
              <a:noFill/>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96" name="Freeform 233">
              <a:extLst>
                <a:ext uri="{FF2B5EF4-FFF2-40B4-BE49-F238E27FC236}">
                  <a16:creationId xmlns:a16="http://schemas.microsoft.com/office/drawing/2014/main" id="{7648903B-B7C9-44D8-B152-D46CCD5B5D04}"/>
                </a:ext>
              </a:extLst>
            </p:cNvPr>
            <p:cNvSpPr>
              <a:spLocks/>
            </p:cNvSpPr>
            <p:nvPr/>
          </p:nvSpPr>
          <p:spPr bwMode="auto">
            <a:xfrm>
              <a:off x="8358786" y="8631789"/>
              <a:ext cx="71227" cy="67036"/>
            </a:xfrm>
            <a:custGeom>
              <a:avLst/>
              <a:gdLst>
                <a:gd name="T0" fmla="*/ 16348 w 104"/>
                <a:gd name="T1" fmla="*/ 19050 h 96"/>
                <a:gd name="T2" fmla="*/ 16348 w 104"/>
                <a:gd name="T3" fmla="*/ 19050 h 96"/>
                <a:gd name="T4" fmla="*/ 13234 w 104"/>
                <a:gd name="T5" fmla="*/ 19050 h 96"/>
                <a:gd name="T6" fmla="*/ 16348 w 104"/>
                <a:gd name="T7" fmla="*/ 16669 h 96"/>
                <a:gd name="T8" fmla="*/ 19462 w 104"/>
                <a:gd name="T9" fmla="*/ 16669 h 96"/>
                <a:gd name="T10" fmla="*/ 19462 w 104"/>
                <a:gd name="T11" fmla="*/ 13494 h 96"/>
                <a:gd name="T12" fmla="*/ 19462 w 104"/>
                <a:gd name="T13" fmla="*/ 9525 h 96"/>
                <a:gd name="T14" fmla="*/ 19462 w 104"/>
                <a:gd name="T15" fmla="*/ 7144 h 96"/>
                <a:gd name="T16" fmla="*/ 16348 w 104"/>
                <a:gd name="T17" fmla="*/ 7144 h 96"/>
                <a:gd name="T18" fmla="*/ 16348 w 104"/>
                <a:gd name="T19" fmla="*/ 3969 h 96"/>
                <a:gd name="T20" fmla="*/ 6228 w 104"/>
                <a:gd name="T21" fmla="*/ 0 h 96"/>
                <a:gd name="T22" fmla="*/ 3114 w 104"/>
                <a:gd name="T23" fmla="*/ 3969 h 96"/>
                <a:gd name="T24" fmla="*/ 3114 w 104"/>
                <a:gd name="T25" fmla="*/ 0 h 96"/>
                <a:gd name="T26" fmla="*/ 0 w 104"/>
                <a:gd name="T27" fmla="*/ 3969 h 96"/>
                <a:gd name="T28" fmla="*/ 3114 w 104"/>
                <a:gd name="T29" fmla="*/ 7144 h 96"/>
                <a:gd name="T30" fmla="*/ 10120 w 104"/>
                <a:gd name="T31" fmla="*/ 16669 h 96"/>
                <a:gd name="T32" fmla="*/ 16348 w 104"/>
                <a:gd name="T33" fmla="*/ 19050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4"/>
                <a:gd name="T52" fmla="*/ 0 h 96"/>
                <a:gd name="T53" fmla="*/ 104 w 104"/>
                <a:gd name="T54" fmla="*/ 96 h 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4" h="96">
                  <a:moveTo>
                    <a:pt x="87" y="96"/>
                  </a:moveTo>
                  <a:lnTo>
                    <a:pt x="87" y="96"/>
                  </a:lnTo>
                  <a:lnTo>
                    <a:pt x="69" y="96"/>
                  </a:lnTo>
                  <a:lnTo>
                    <a:pt x="87" y="81"/>
                  </a:lnTo>
                  <a:lnTo>
                    <a:pt x="104" y="81"/>
                  </a:lnTo>
                  <a:lnTo>
                    <a:pt x="104" y="65"/>
                  </a:lnTo>
                  <a:lnTo>
                    <a:pt x="104" y="48"/>
                  </a:lnTo>
                  <a:lnTo>
                    <a:pt x="104" y="33"/>
                  </a:lnTo>
                  <a:lnTo>
                    <a:pt x="87" y="33"/>
                  </a:lnTo>
                  <a:lnTo>
                    <a:pt x="87" y="17"/>
                  </a:lnTo>
                  <a:lnTo>
                    <a:pt x="35" y="0"/>
                  </a:lnTo>
                  <a:lnTo>
                    <a:pt x="18" y="17"/>
                  </a:lnTo>
                  <a:lnTo>
                    <a:pt x="18" y="0"/>
                  </a:lnTo>
                  <a:lnTo>
                    <a:pt x="0" y="17"/>
                  </a:lnTo>
                  <a:lnTo>
                    <a:pt x="18" y="33"/>
                  </a:lnTo>
                  <a:lnTo>
                    <a:pt x="52" y="81"/>
                  </a:lnTo>
                  <a:lnTo>
                    <a:pt x="87" y="96"/>
                  </a:lnTo>
                  <a:close/>
                </a:path>
              </a:pathLst>
            </a:custGeom>
            <a:grpFill/>
            <a:ln w="9525" cap="rnd">
              <a:noFill/>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97" name="Freeform 234">
              <a:extLst>
                <a:ext uri="{FF2B5EF4-FFF2-40B4-BE49-F238E27FC236}">
                  <a16:creationId xmlns:a16="http://schemas.microsoft.com/office/drawing/2014/main" id="{73B00E50-E0E2-42C9-B7CB-A68007FFBAF1}"/>
                </a:ext>
              </a:extLst>
            </p:cNvPr>
            <p:cNvSpPr>
              <a:spLocks/>
            </p:cNvSpPr>
            <p:nvPr/>
          </p:nvSpPr>
          <p:spPr bwMode="auto">
            <a:xfrm>
              <a:off x="8418839" y="8620616"/>
              <a:ext cx="83795" cy="100555"/>
            </a:xfrm>
            <a:custGeom>
              <a:avLst/>
              <a:gdLst>
                <a:gd name="T0" fmla="*/ 3149 w 121"/>
                <a:gd name="T1" fmla="*/ 9525 h 144"/>
                <a:gd name="T2" fmla="*/ 3149 w 121"/>
                <a:gd name="T3" fmla="*/ 9525 h 144"/>
                <a:gd name="T4" fmla="*/ 3149 w 121"/>
                <a:gd name="T5" fmla="*/ 6350 h 144"/>
                <a:gd name="T6" fmla="*/ 0 w 121"/>
                <a:gd name="T7" fmla="*/ 2381 h 144"/>
                <a:gd name="T8" fmla="*/ 6298 w 121"/>
                <a:gd name="T9" fmla="*/ 0 h 144"/>
                <a:gd name="T10" fmla="*/ 13382 w 121"/>
                <a:gd name="T11" fmla="*/ 9525 h 144"/>
                <a:gd name="T12" fmla="*/ 19680 w 121"/>
                <a:gd name="T13" fmla="*/ 9525 h 144"/>
                <a:gd name="T14" fmla="*/ 19680 w 121"/>
                <a:gd name="T15" fmla="*/ 11906 h 144"/>
                <a:gd name="T16" fmla="*/ 19680 w 121"/>
                <a:gd name="T17" fmla="*/ 15875 h 144"/>
                <a:gd name="T18" fmla="*/ 23616 w 121"/>
                <a:gd name="T19" fmla="*/ 21431 h 144"/>
                <a:gd name="T20" fmla="*/ 19680 w 121"/>
                <a:gd name="T21" fmla="*/ 25400 h 144"/>
                <a:gd name="T22" fmla="*/ 13382 w 121"/>
                <a:gd name="T23" fmla="*/ 25400 h 144"/>
                <a:gd name="T24" fmla="*/ 9446 w 121"/>
                <a:gd name="T25" fmla="*/ 28575 h 144"/>
                <a:gd name="T26" fmla="*/ 6298 w 121"/>
                <a:gd name="T27" fmla="*/ 25400 h 144"/>
                <a:gd name="T28" fmla="*/ 6298 w 121"/>
                <a:gd name="T29" fmla="*/ 21431 h 144"/>
                <a:gd name="T30" fmla="*/ 3149 w 121"/>
                <a:gd name="T31" fmla="*/ 19050 h 144"/>
                <a:gd name="T32" fmla="*/ 3149 w 121"/>
                <a:gd name="T33" fmla="*/ 15875 h 144"/>
                <a:gd name="T34" fmla="*/ 3149 w 121"/>
                <a:gd name="T35" fmla="*/ 11906 h 144"/>
                <a:gd name="T36" fmla="*/ 3149 w 121"/>
                <a:gd name="T37" fmla="*/ 9525 h 1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144"/>
                <a:gd name="T59" fmla="*/ 121 w 121"/>
                <a:gd name="T60" fmla="*/ 144 h 1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144">
                  <a:moveTo>
                    <a:pt x="17" y="48"/>
                  </a:moveTo>
                  <a:lnTo>
                    <a:pt x="17" y="48"/>
                  </a:lnTo>
                  <a:lnTo>
                    <a:pt x="17" y="32"/>
                  </a:lnTo>
                  <a:lnTo>
                    <a:pt x="0" y="15"/>
                  </a:lnTo>
                  <a:lnTo>
                    <a:pt x="34" y="0"/>
                  </a:lnTo>
                  <a:lnTo>
                    <a:pt x="69" y="48"/>
                  </a:lnTo>
                  <a:lnTo>
                    <a:pt x="103" y="48"/>
                  </a:lnTo>
                  <a:lnTo>
                    <a:pt x="103" y="63"/>
                  </a:lnTo>
                  <a:lnTo>
                    <a:pt x="103" y="80"/>
                  </a:lnTo>
                  <a:lnTo>
                    <a:pt x="121" y="111"/>
                  </a:lnTo>
                  <a:lnTo>
                    <a:pt x="103" y="128"/>
                  </a:lnTo>
                  <a:lnTo>
                    <a:pt x="69" y="128"/>
                  </a:lnTo>
                  <a:lnTo>
                    <a:pt x="51" y="144"/>
                  </a:lnTo>
                  <a:lnTo>
                    <a:pt x="34" y="128"/>
                  </a:lnTo>
                  <a:lnTo>
                    <a:pt x="34" y="111"/>
                  </a:lnTo>
                  <a:lnTo>
                    <a:pt x="17" y="96"/>
                  </a:lnTo>
                  <a:lnTo>
                    <a:pt x="17" y="80"/>
                  </a:lnTo>
                  <a:lnTo>
                    <a:pt x="17" y="63"/>
                  </a:lnTo>
                  <a:lnTo>
                    <a:pt x="17" y="48"/>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98" name="Freeform 235">
              <a:extLst>
                <a:ext uri="{FF2B5EF4-FFF2-40B4-BE49-F238E27FC236}">
                  <a16:creationId xmlns:a16="http://schemas.microsoft.com/office/drawing/2014/main" id="{83CC3A71-4783-4F29-98AC-16D4BBEA8E88}"/>
                </a:ext>
              </a:extLst>
            </p:cNvPr>
            <p:cNvSpPr>
              <a:spLocks/>
            </p:cNvSpPr>
            <p:nvPr/>
          </p:nvSpPr>
          <p:spPr bwMode="auto">
            <a:xfrm>
              <a:off x="8455151" y="8711396"/>
              <a:ext cx="47484" cy="33519"/>
            </a:xfrm>
            <a:custGeom>
              <a:avLst/>
              <a:gdLst>
                <a:gd name="T0" fmla="*/ 3084 w 70"/>
                <a:gd name="T1" fmla="*/ 9525 h 48"/>
                <a:gd name="T2" fmla="*/ 3084 w 70"/>
                <a:gd name="T3" fmla="*/ 9525 h 48"/>
                <a:gd name="T4" fmla="*/ 0 w 70"/>
                <a:gd name="T5" fmla="*/ 5556 h 48"/>
                <a:gd name="T6" fmla="*/ 0 w 70"/>
                <a:gd name="T7" fmla="*/ 3175 h 48"/>
                <a:gd name="T8" fmla="*/ 3084 w 70"/>
                <a:gd name="T9" fmla="*/ 0 h 48"/>
                <a:gd name="T10" fmla="*/ 9253 w 70"/>
                <a:gd name="T11" fmla="*/ 0 h 48"/>
                <a:gd name="T12" fmla="*/ 13108 w 70"/>
                <a:gd name="T13" fmla="*/ 3175 h 48"/>
                <a:gd name="T14" fmla="*/ 13108 w 70"/>
                <a:gd name="T15" fmla="*/ 5556 h 48"/>
                <a:gd name="T16" fmla="*/ 3084 w 70"/>
                <a:gd name="T17" fmla="*/ 9525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48"/>
                <a:gd name="T29" fmla="*/ 70 w 70"/>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48">
                  <a:moveTo>
                    <a:pt x="18" y="48"/>
                  </a:moveTo>
                  <a:lnTo>
                    <a:pt x="18" y="48"/>
                  </a:lnTo>
                  <a:lnTo>
                    <a:pt x="0" y="31"/>
                  </a:lnTo>
                  <a:lnTo>
                    <a:pt x="0" y="16"/>
                  </a:lnTo>
                  <a:lnTo>
                    <a:pt x="18" y="0"/>
                  </a:lnTo>
                  <a:lnTo>
                    <a:pt x="52" y="0"/>
                  </a:lnTo>
                  <a:lnTo>
                    <a:pt x="70" y="16"/>
                  </a:lnTo>
                  <a:lnTo>
                    <a:pt x="70" y="31"/>
                  </a:lnTo>
                  <a:lnTo>
                    <a:pt x="18" y="48"/>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599" name="Freeform 236">
              <a:extLst>
                <a:ext uri="{FF2B5EF4-FFF2-40B4-BE49-F238E27FC236}">
                  <a16:creationId xmlns:a16="http://schemas.microsoft.com/office/drawing/2014/main" id="{5EA809D5-AD5A-43DD-AC88-C96AEAD2F445}"/>
                </a:ext>
              </a:extLst>
            </p:cNvPr>
            <p:cNvSpPr>
              <a:spLocks/>
            </p:cNvSpPr>
            <p:nvPr/>
          </p:nvSpPr>
          <p:spPr bwMode="auto">
            <a:xfrm>
              <a:off x="8286164" y="8486545"/>
              <a:ext cx="131280" cy="67036"/>
            </a:xfrm>
            <a:custGeom>
              <a:avLst/>
              <a:gdLst>
                <a:gd name="T0" fmla="*/ 37306 w 188"/>
                <a:gd name="T1" fmla="*/ 11906 h 96"/>
                <a:gd name="T2" fmla="*/ 37306 w 188"/>
                <a:gd name="T3" fmla="*/ 11906 h 96"/>
                <a:gd name="T4" fmla="*/ 30956 w 188"/>
                <a:gd name="T5" fmla="*/ 6350 h 96"/>
                <a:gd name="T6" fmla="*/ 26988 w 188"/>
                <a:gd name="T7" fmla="*/ 6350 h 96"/>
                <a:gd name="T8" fmla="*/ 19844 w 188"/>
                <a:gd name="T9" fmla="*/ 2381 h 96"/>
                <a:gd name="T10" fmla="*/ 17463 w 188"/>
                <a:gd name="T11" fmla="*/ 0 h 96"/>
                <a:gd name="T12" fmla="*/ 17463 w 188"/>
                <a:gd name="T13" fmla="*/ 2381 h 96"/>
                <a:gd name="T14" fmla="*/ 14288 w 188"/>
                <a:gd name="T15" fmla="*/ 0 h 96"/>
                <a:gd name="T16" fmla="*/ 7144 w 188"/>
                <a:gd name="T17" fmla="*/ 2381 h 96"/>
                <a:gd name="T18" fmla="*/ 0 w 188"/>
                <a:gd name="T19" fmla="*/ 6350 h 96"/>
                <a:gd name="T20" fmla="*/ 3969 w 188"/>
                <a:gd name="T21" fmla="*/ 11906 h 96"/>
                <a:gd name="T22" fmla="*/ 9525 w 188"/>
                <a:gd name="T23" fmla="*/ 19050 h 96"/>
                <a:gd name="T24" fmla="*/ 17463 w 188"/>
                <a:gd name="T25" fmla="*/ 19050 h 96"/>
                <a:gd name="T26" fmla="*/ 17463 w 188"/>
                <a:gd name="T27" fmla="*/ 15875 h 96"/>
                <a:gd name="T28" fmla="*/ 26988 w 188"/>
                <a:gd name="T29" fmla="*/ 19050 h 96"/>
                <a:gd name="T30" fmla="*/ 37306 w 188"/>
                <a:gd name="T31" fmla="*/ 11906 h 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8"/>
                <a:gd name="T49" fmla="*/ 0 h 96"/>
                <a:gd name="T50" fmla="*/ 188 w 188"/>
                <a:gd name="T51" fmla="*/ 96 h 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8" h="96">
                  <a:moveTo>
                    <a:pt x="188" y="63"/>
                  </a:moveTo>
                  <a:lnTo>
                    <a:pt x="188" y="63"/>
                  </a:lnTo>
                  <a:lnTo>
                    <a:pt x="153" y="32"/>
                  </a:lnTo>
                  <a:lnTo>
                    <a:pt x="136" y="32"/>
                  </a:lnTo>
                  <a:lnTo>
                    <a:pt x="103" y="15"/>
                  </a:lnTo>
                  <a:lnTo>
                    <a:pt x="86" y="0"/>
                  </a:lnTo>
                  <a:lnTo>
                    <a:pt x="86" y="15"/>
                  </a:lnTo>
                  <a:lnTo>
                    <a:pt x="69" y="0"/>
                  </a:lnTo>
                  <a:lnTo>
                    <a:pt x="34" y="15"/>
                  </a:lnTo>
                  <a:lnTo>
                    <a:pt x="0" y="32"/>
                  </a:lnTo>
                  <a:lnTo>
                    <a:pt x="17" y="63"/>
                  </a:lnTo>
                  <a:lnTo>
                    <a:pt x="51" y="96"/>
                  </a:lnTo>
                  <a:lnTo>
                    <a:pt x="86" y="96"/>
                  </a:lnTo>
                  <a:lnTo>
                    <a:pt x="86" y="80"/>
                  </a:lnTo>
                  <a:lnTo>
                    <a:pt x="136" y="96"/>
                  </a:lnTo>
                  <a:lnTo>
                    <a:pt x="188" y="63"/>
                  </a:lnTo>
                  <a:close/>
                </a:path>
              </a:pathLst>
            </a:custGeom>
            <a:grpFill/>
            <a:ln w="9525" cap="rnd">
              <a:noFill/>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600" name="Freeform 237">
              <a:extLst>
                <a:ext uri="{FF2B5EF4-FFF2-40B4-BE49-F238E27FC236}">
                  <a16:creationId xmlns:a16="http://schemas.microsoft.com/office/drawing/2014/main" id="{BD260808-090C-4AEE-B7F7-CC89B6C89C99}"/>
                </a:ext>
              </a:extLst>
            </p:cNvPr>
            <p:cNvSpPr>
              <a:spLocks/>
            </p:cNvSpPr>
            <p:nvPr/>
          </p:nvSpPr>
          <p:spPr bwMode="auto">
            <a:xfrm>
              <a:off x="8381131" y="8531236"/>
              <a:ext cx="110331" cy="46087"/>
            </a:xfrm>
            <a:custGeom>
              <a:avLst/>
              <a:gdLst>
                <a:gd name="T0" fmla="*/ 0 w 157"/>
                <a:gd name="T1" fmla="*/ 7254 h 65"/>
                <a:gd name="T2" fmla="*/ 0 w 157"/>
                <a:gd name="T3" fmla="*/ 7254 h 65"/>
                <a:gd name="T4" fmla="*/ 0 w 157"/>
                <a:gd name="T5" fmla="*/ 13701 h 65"/>
                <a:gd name="T6" fmla="*/ 7189 w 157"/>
                <a:gd name="T7" fmla="*/ 13701 h 65"/>
                <a:gd name="T8" fmla="*/ 21568 w 157"/>
                <a:gd name="T9" fmla="*/ 7254 h 65"/>
                <a:gd name="T10" fmla="*/ 27958 w 157"/>
                <a:gd name="T11" fmla="*/ 9672 h 65"/>
                <a:gd name="T12" fmla="*/ 31952 w 157"/>
                <a:gd name="T13" fmla="*/ 4030 h 65"/>
                <a:gd name="T14" fmla="*/ 24763 w 157"/>
                <a:gd name="T15" fmla="*/ 0 h 65"/>
                <a:gd name="T16" fmla="*/ 17574 w 157"/>
                <a:gd name="T17" fmla="*/ 4030 h 65"/>
                <a:gd name="T18" fmla="*/ 14379 w 157"/>
                <a:gd name="T19" fmla="*/ 0 h 65"/>
                <a:gd name="T20" fmla="*/ 11183 w 157"/>
                <a:gd name="T21" fmla="*/ 0 h 65"/>
                <a:gd name="T22" fmla="*/ 0 w 157"/>
                <a:gd name="T23" fmla="*/ 7254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7"/>
                <a:gd name="T37" fmla="*/ 0 h 65"/>
                <a:gd name="T38" fmla="*/ 157 w 157"/>
                <a:gd name="T39" fmla="*/ 65 h 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7" h="65">
                  <a:moveTo>
                    <a:pt x="0" y="33"/>
                  </a:moveTo>
                  <a:lnTo>
                    <a:pt x="0" y="33"/>
                  </a:lnTo>
                  <a:lnTo>
                    <a:pt x="0" y="65"/>
                  </a:lnTo>
                  <a:lnTo>
                    <a:pt x="34" y="65"/>
                  </a:lnTo>
                  <a:lnTo>
                    <a:pt x="105" y="33"/>
                  </a:lnTo>
                  <a:lnTo>
                    <a:pt x="140" y="48"/>
                  </a:lnTo>
                  <a:lnTo>
                    <a:pt x="157" y="17"/>
                  </a:lnTo>
                  <a:lnTo>
                    <a:pt x="123" y="0"/>
                  </a:lnTo>
                  <a:lnTo>
                    <a:pt x="88" y="17"/>
                  </a:lnTo>
                  <a:lnTo>
                    <a:pt x="71" y="0"/>
                  </a:lnTo>
                  <a:lnTo>
                    <a:pt x="54" y="0"/>
                  </a:lnTo>
                  <a:lnTo>
                    <a:pt x="0" y="33"/>
                  </a:lnTo>
                  <a:close/>
                </a:path>
              </a:pathLst>
            </a:custGeom>
            <a:grpFill/>
            <a:ln w="9525" cap="rnd">
              <a:noFill/>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601" name="Freeform 238">
              <a:extLst>
                <a:ext uri="{FF2B5EF4-FFF2-40B4-BE49-F238E27FC236}">
                  <a16:creationId xmlns:a16="http://schemas.microsoft.com/office/drawing/2014/main" id="{2EEBC1AA-5063-49B1-AEE5-C40E1969572E}"/>
                </a:ext>
              </a:extLst>
            </p:cNvPr>
            <p:cNvSpPr>
              <a:spLocks/>
            </p:cNvSpPr>
            <p:nvPr/>
          </p:nvSpPr>
          <p:spPr bwMode="auto">
            <a:xfrm>
              <a:off x="8322476" y="8610840"/>
              <a:ext cx="107537" cy="100555"/>
            </a:xfrm>
            <a:custGeom>
              <a:avLst/>
              <a:gdLst>
                <a:gd name="T0" fmla="*/ 13321 w 156"/>
                <a:gd name="T1" fmla="*/ 0 h 144"/>
                <a:gd name="T2" fmla="*/ 13321 w 156"/>
                <a:gd name="T3" fmla="*/ 0 h 144"/>
                <a:gd name="T4" fmla="*/ 23507 w 156"/>
                <a:gd name="T5" fmla="*/ 5556 h 144"/>
                <a:gd name="T6" fmla="*/ 26642 w 156"/>
                <a:gd name="T7" fmla="*/ 5556 h 144"/>
                <a:gd name="T8" fmla="*/ 29776 w 156"/>
                <a:gd name="T9" fmla="*/ 9525 h 144"/>
                <a:gd name="T10" fmla="*/ 29776 w 156"/>
                <a:gd name="T11" fmla="*/ 12700 h 144"/>
                <a:gd name="T12" fmla="*/ 26642 w 156"/>
                <a:gd name="T13" fmla="*/ 12700 h 144"/>
                <a:gd name="T14" fmla="*/ 26642 w 156"/>
                <a:gd name="T15" fmla="*/ 9525 h 144"/>
                <a:gd name="T16" fmla="*/ 16455 w 156"/>
                <a:gd name="T17" fmla="*/ 5556 h 144"/>
                <a:gd name="T18" fmla="*/ 13321 w 156"/>
                <a:gd name="T19" fmla="*/ 9525 h 144"/>
                <a:gd name="T20" fmla="*/ 13321 w 156"/>
                <a:gd name="T21" fmla="*/ 5556 h 144"/>
                <a:gd name="T22" fmla="*/ 10186 w 156"/>
                <a:gd name="T23" fmla="*/ 9525 h 144"/>
                <a:gd name="T24" fmla="*/ 13321 w 156"/>
                <a:gd name="T25" fmla="*/ 12700 h 144"/>
                <a:gd name="T26" fmla="*/ 19589 w 156"/>
                <a:gd name="T27" fmla="*/ 22225 h 144"/>
                <a:gd name="T28" fmla="*/ 26642 w 156"/>
                <a:gd name="T29" fmla="*/ 24606 h 144"/>
                <a:gd name="T30" fmla="*/ 23507 w 156"/>
                <a:gd name="T31" fmla="*/ 28575 h 144"/>
                <a:gd name="T32" fmla="*/ 16455 w 156"/>
                <a:gd name="T33" fmla="*/ 22225 h 144"/>
                <a:gd name="T34" fmla="*/ 13321 w 156"/>
                <a:gd name="T35" fmla="*/ 22225 h 144"/>
                <a:gd name="T36" fmla="*/ 6269 w 156"/>
                <a:gd name="T37" fmla="*/ 15081 h 144"/>
                <a:gd name="T38" fmla="*/ 10186 w 156"/>
                <a:gd name="T39" fmla="*/ 15081 h 144"/>
                <a:gd name="T40" fmla="*/ 6269 w 156"/>
                <a:gd name="T41" fmla="*/ 15081 h 144"/>
                <a:gd name="T42" fmla="*/ 6269 w 156"/>
                <a:gd name="T43" fmla="*/ 9525 h 144"/>
                <a:gd name="T44" fmla="*/ 3134 w 156"/>
                <a:gd name="T45" fmla="*/ 9525 h 144"/>
                <a:gd name="T46" fmla="*/ 0 w 156"/>
                <a:gd name="T47" fmla="*/ 12700 h 144"/>
                <a:gd name="T48" fmla="*/ 0 w 156"/>
                <a:gd name="T49" fmla="*/ 9525 h 144"/>
                <a:gd name="T50" fmla="*/ 0 w 156"/>
                <a:gd name="T51" fmla="*/ 5556 h 144"/>
                <a:gd name="T52" fmla="*/ 3134 w 156"/>
                <a:gd name="T53" fmla="*/ 5556 h 144"/>
                <a:gd name="T54" fmla="*/ 6269 w 156"/>
                <a:gd name="T55" fmla="*/ 5556 h 144"/>
                <a:gd name="T56" fmla="*/ 10186 w 156"/>
                <a:gd name="T57" fmla="*/ 0 h 144"/>
                <a:gd name="T58" fmla="*/ 13321 w 156"/>
                <a:gd name="T59" fmla="*/ 0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6"/>
                <a:gd name="T91" fmla="*/ 0 h 144"/>
                <a:gd name="T92" fmla="*/ 156 w 156"/>
                <a:gd name="T93" fmla="*/ 144 h 1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6" h="144">
                  <a:moveTo>
                    <a:pt x="70" y="0"/>
                  </a:moveTo>
                  <a:lnTo>
                    <a:pt x="70" y="0"/>
                  </a:lnTo>
                  <a:lnTo>
                    <a:pt x="121" y="31"/>
                  </a:lnTo>
                  <a:lnTo>
                    <a:pt x="139" y="31"/>
                  </a:lnTo>
                  <a:lnTo>
                    <a:pt x="156" y="48"/>
                  </a:lnTo>
                  <a:lnTo>
                    <a:pt x="156" y="64"/>
                  </a:lnTo>
                  <a:lnTo>
                    <a:pt x="139" y="64"/>
                  </a:lnTo>
                  <a:lnTo>
                    <a:pt x="139" y="48"/>
                  </a:lnTo>
                  <a:lnTo>
                    <a:pt x="87" y="31"/>
                  </a:lnTo>
                  <a:lnTo>
                    <a:pt x="70" y="48"/>
                  </a:lnTo>
                  <a:lnTo>
                    <a:pt x="70" y="31"/>
                  </a:lnTo>
                  <a:lnTo>
                    <a:pt x="52" y="48"/>
                  </a:lnTo>
                  <a:lnTo>
                    <a:pt x="70" y="64"/>
                  </a:lnTo>
                  <a:lnTo>
                    <a:pt x="104" y="112"/>
                  </a:lnTo>
                  <a:lnTo>
                    <a:pt x="139" y="127"/>
                  </a:lnTo>
                  <a:lnTo>
                    <a:pt x="121" y="144"/>
                  </a:lnTo>
                  <a:lnTo>
                    <a:pt x="87" y="112"/>
                  </a:lnTo>
                  <a:lnTo>
                    <a:pt x="70" y="112"/>
                  </a:lnTo>
                  <a:lnTo>
                    <a:pt x="35" y="79"/>
                  </a:lnTo>
                  <a:lnTo>
                    <a:pt x="52" y="79"/>
                  </a:lnTo>
                  <a:lnTo>
                    <a:pt x="35" y="79"/>
                  </a:lnTo>
                  <a:lnTo>
                    <a:pt x="35" y="48"/>
                  </a:lnTo>
                  <a:lnTo>
                    <a:pt x="18" y="48"/>
                  </a:lnTo>
                  <a:lnTo>
                    <a:pt x="0" y="64"/>
                  </a:lnTo>
                  <a:lnTo>
                    <a:pt x="0" y="48"/>
                  </a:lnTo>
                  <a:lnTo>
                    <a:pt x="0" y="31"/>
                  </a:lnTo>
                  <a:lnTo>
                    <a:pt x="18" y="31"/>
                  </a:lnTo>
                  <a:lnTo>
                    <a:pt x="35" y="31"/>
                  </a:lnTo>
                  <a:lnTo>
                    <a:pt x="52" y="0"/>
                  </a:lnTo>
                  <a:lnTo>
                    <a:pt x="70" y="0"/>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602" name="Freeform 239">
              <a:extLst>
                <a:ext uri="{FF2B5EF4-FFF2-40B4-BE49-F238E27FC236}">
                  <a16:creationId xmlns:a16="http://schemas.microsoft.com/office/drawing/2014/main" id="{722106D4-9FC1-4A63-B5C0-00A22E0D999E}"/>
                </a:ext>
              </a:extLst>
            </p:cNvPr>
            <p:cNvSpPr>
              <a:spLocks/>
            </p:cNvSpPr>
            <p:nvPr/>
          </p:nvSpPr>
          <p:spPr bwMode="auto">
            <a:xfrm>
              <a:off x="8404875" y="8687652"/>
              <a:ext cx="36311" cy="33519"/>
            </a:xfrm>
            <a:custGeom>
              <a:avLst/>
              <a:gdLst>
                <a:gd name="T0" fmla="*/ 0 w 52"/>
                <a:gd name="T1" fmla="*/ 6350 h 48"/>
                <a:gd name="T2" fmla="*/ 0 w 52"/>
                <a:gd name="T3" fmla="*/ 6350 h 48"/>
                <a:gd name="T4" fmla="*/ 7144 w 52"/>
                <a:gd name="T5" fmla="*/ 9525 h 48"/>
                <a:gd name="T6" fmla="*/ 7144 w 52"/>
                <a:gd name="T7" fmla="*/ 6350 h 48"/>
                <a:gd name="T8" fmla="*/ 10319 w 52"/>
                <a:gd name="T9" fmla="*/ 6350 h 48"/>
                <a:gd name="T10" fmla="*/ 10319 w 52"/>
                <a:gd name="T11" fmla="*/ 2381 h 48"/>
                <a:gd name="T12" fmla="*/ 7144 w 52"/>
                <a:gd name="T13" fmla="*/ 0 h 48"/>
                <a:gd name="T14" fmla="*/ 3969 w 52"/>
                <a:gd name="T15" fmla="*/ 0 h 48"/>
                <a:gd name="T16" fmla="*/ 0 w 52"/>
                <a:gd name="T17" fmla="*/ 2381 h 48"/>
                <a:gd name="T18" fmla="*/ 3969 w 52"/>
                <a:gd name="T19" fmla="*/ 2381 h 48"/>
                <a:gd name="T20" fmla="*/ 0 w 52"/>
                <a:gd name="T21" fmla="*/ 635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48"/>
                <a:gd name="T35" fmla="*/ 52 w 52"/>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48">
                  <a:moveTo>
                    <a:pt x="0" y="32"/>
                  </a:moveTo>
                  <a:lnTo>
                    <a:pt x="0" y="32"/>
                  </a:lnTo>
                  <a:lnTo>
                    <a:pt x="35" y="48"/>
                  </a:lnTo>
                  <a:lnTo>
                    <a:pt x="35" y="32"/>
                  </a:lnTo>
                  <a:lnTo>
                    <a:pt x="52" y="32"/>
                  </a:lnTo>
                  <a:lnTo>
                    <a:pt x="52" y="15"/>
                  </a:lnTo>
                  <a:lnTo>
                    <a:pt x="35" y="0"/>
                  </a:lnTo>
                  <a:lnTo>
                    <a:pt x="18" y="0"/>
                  </a:lnTo>
                  <a:lnTo>
                    <a:pt x="0" y="15"/>
                  </a:lnTo>
                  <a:lnTo>
                    <a:pt x="18" y="15"/>
                  </a:lnTo>
                  <a:lnTo>
                    <a:pt x="0" y="32"/>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603" name="Freeform 240">
              <a:extLst>
                <a:ext uri="{FF2B5EF4-FFF2-40B4-BE49-F238E27FC236}">
                  <a16:creationId xmlns:a16="http://schemas.microsoft.com/office/drawing/2014/main" id="{FFCD4C67-2170-40FB-B648-C29725A24C16}"/>
                </a:ext>
              </a:extLst>
            </p:cNvPr>
            <p:cNvSpPr>
              <a:spLocks/>
            </p:cNvSpPr>
            <p:nvPr/>
          </p:nvSpPr>
          <p:spPr bwMode="auto">
            <a:xfrm>
              <a:off x="7907693" y="8363649"/>
              <a:ext cx="50277" cy="46087"/>
            </a:xfrm>
            <a:custGeom>
              <a:avLst/>
              <a:gdLst>
                <a:gd name="T0" fmla="*/ 11269 w 71"/>
                <a:gd name="T1" fmla="*/ 13701 h 65"/>
                <a:gd name="T2" fmla="*/ 11269 w 71"/>
                <a:gd name="T3" fmla="*/ 9672 h 65"/>
                <a:gd name="T4" fmla="*/ 4025 w 71"/>
                <a:gd name="T5" fmla="*/ 9672 h 65"/>
                <a:gd name="T6" fmla="*/ 0 w 71"/>
                <a:gd name="T7" fmla="*/ 7254 h 65"/>
                <a:gd name="T8" fmla="*/ 4025 w 71"/>
                <a:gd name="T9" fmla="*/ 0 h 65"/>
                <a:gd name="T10" fmla="*/ 11269 w 71"/>
                <a:gd name="T11" fmla="*/ 4030 h 65"/>
                <a:gd name="T12" fmla="*/ 14489 w 71"/>
                <a:gd name="T13" fmla="*/ 9672 h 65"/>
                <a:gd name="T14" fmla="*/ 11269 w 71"/>
                <a:gd name="T15" fmla="*/ 13701 h 65"/>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65"/>
                <a:gd name="T26" fmla="*/ 71 w 71"/>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65">
                  <a:moveTo>
                    <a:pt x="54" y="65"/>
                  </a:moveTo>
                  <a:lnTo>
                    <a:pt x="54" y="48"/>
                  </a:lnTo>
                  <a:lnTo>
                    <a:pt x="18" y="48"/>
                  </a:lnTo>
                  <a:lnTo>
                    <a:pt x="0" y="33"/>
                  </a:lnTo>
                  <a:lnTo>
                    <a:pt x="18" y="0"/>
                  </a:lnTo>
                  <a:lnTo>
                    <a:pt x="54" y="18"/>
                  </a:lnTo>
                  <a:lnTo>
                    <a:pt x="71" y="48"/>
                  </a:lnTo>
                  <a:lnTo>
                    <a:pt x="54" y="65"/>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604" name="Freeform 241">
              <a:extLst>
                <a:ext uri="{FF2B5EF4-FFF2-40B4-BE49-F238E27FC236}">
                  <a16:creationId xmlns:a16="http://schemas.microsoft.com/office/drawing/2014/main" id="{8B1AEC0A-3BA8-4C02-B442-26E2718557D3}"/>
                </a:ext>
              </a:extLst>
            </p:cNvPr>
            <p:cNvSpPr>
              <a:spLocks/>
            </p:cNvSpPr>
            <p:nvPr/>
          </p:nvSpPr>
          <p:spPr bwMode="auto">
            <a:xfrm>
              <a:off x="7861605" y="8363649"/>
              <a:ext cx="82399" cy="113123"/>
            </a:xfrm>
            <a:custGeom>
              <a:avLst/>
              <a:gdLst>
                <a:gd name="T0" fmla="*/ 16529 w 119"/>
                <a:gd name="T1" fmla="*/ 0 h 161"/>
                <a:gd name="T2" fmla="*/ 13380 w 119"/>
                <a:gd name="T3" fmla="*/ 7188 h 161"/>
                <a:gd name="T4" fmla="*/ 16529 w 119"/>
                <a:gd name="T5" fmla="*/ 9584 h 161"/>
                <a:gd name="T6" fmla="*/ 22825 w 119"/>
                <a:gd name="T7" fmla="*/ 9584 h 161"/>
                <a:gd name="T8" fmla="*/ 22825 w 119"/>
                <a:gd name="T9" fmla="*/ 13578 h 161"/>
                <a:gd name="T10" fmla="*/ 22825 w 119"/>
                <a:gd name="T11" fmla="*/ 19168 h 161"/>
                <a:gd name="T12" fmla="*/ 19677 w 119"/>
                <a:gd name="T13" fmla="*/ 28753 h 161"/>
                <a:gd name="T14" fmla="*/ 3148 w 119"/>
                <a:gd name="T15" fmla="*/ 32746 h 161"/>
                <a:gd name="T16" fmla="*/ 0 w 119"/>
                <a:gd name="T17" fmla="*/ 28753 h 161"/>
                <a:gd name="T18" fmla="*/ 3148 w 119"/>
                <a:gd name="T19" fmla="*/ 28753 h 161"/>
                <a:gd name="T20" fmla="*/ 6297 w 119"/>
                <a:gd name="T21" fmla="*/ 19168 h 161"/>
                <a:gd name="T22" fmla="*/ 3148 w 119"/>
                <a:gd name="T23" fmla="*/ 16772 h 161"/>
                <a:gd name="T24" fmla="*/ 6297 w 119"/>
                <a:gd name="T25" fmla="*/ 13578 h 161"/>
                <a:gd name="T26" fmla="*/ 3148 w 119"/>
                <a:gd name="T27" fmla="*/ 13578 h 161"/>
                <a:gd name="T28" fmla="*/ 3148 w 119"/>
                <a:gd name="T29" fmla="*/ 9584 h 161"/>
                <a:gd name="T30" fmla="*/ 10232 w 119"/>
                <a:gd name="T31" fmla="*/ 9584 h 161"/>
                <a:gd name="T32" fmla="*/ 13380 w 119"/>
                <a:gd name="T33" fmla="*/ 7188 h 161"/>
                <a:gd name="T34" fmla="*/ 10232 w 119"/>
                <a:gd name="T35" fmla="*/ 7188 h 161"/>
                <a:gd name="T36" fmla="*/ 10232 w 119"/>
                <a:gd name="T37" fmla="*/ 3993 h 161"/>
                <a:gd name="T38" fmla="*/ 16529 w 119"/>
                <a:gd name="T39" fmla="*/ 0 h 1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9"/>
                <a:gd name="T61" fmla="*/ 0 h 161"/>
                <a:gd name="T62" fmla="*/ 119 w 119"/>
                <a:gd name="T63" fmla="*/ 161 h 1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9" h="161">
                  <a:moveTo>
                    <a:pt x="86" y="0"/>
                  </a:moveTo>
                  <a:lnTo>
                    <a:pt x="69" y="33"/>
                  </a:lnTo>
                  <a:lnTo>
                    <a:pt x="86" y="48"/>
                  </a:lnTo>
                  <a:lnTo>
                    <a:pt x="119" y="48"/>
                  </a:lnTo>
                  <a:lnTo>
                    <a:pt x="119" y="65"/>
                  </a:lnTo>
                  <a:lnTo>
                    <a:pt x="119" y="96"/>
                  </a:lnTo>
                  <a:lnTo>
                    <a:pt x="102" y="144"/>
                  </a:lnTo>
                  <a:lnTo>
                    <a:pt x="17" y="161"/>
                  </a:lnTo>
                  <a:lnTo>
                    <a:pt x="0" y="144"/>
                  </a:lnTo>
                  <a:lnTo>
                    <a:pt x="17" y="144"/>
                  </a:lnTo>
                  <a:lnTo>
                    <a:pt x="35" y="96"/>
                  </a:lnTo>
                  <a:lnTo>
                    <a:pt x="17" y="81"/>
                  </a:lnTo>
                  <a:lnTo>
                    <a:pt x="35" y="65"/>
                  </a:lnTo>
                  <a:lnTo>
                    <a:pt x="17" y="65"/>
                  </a:lnTo>
                  <a:lnTo>
                    <a:pt x="17" y="48"/>
                  </a:lnTo>
                  <a:lnTo>
                    <a:pt x="52" y="48"/>
                  </a:lnTo>
                  <a:lnTo>
                    <a:pt x="69" y="33"/>
                  </a:lnTo>
                  <a:lnTo>
                    <a:pt x="52" y="33"/>
                  </a:lnTo>
                  <a:lnTo>
                    <a:pt x="52" y="18"/>
                  </a:lnTo>
                  <a:lnTo>
                    <a:pt x="86" y="0"/>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605" name="Freeform 242">
              <a:extLst>
                <a:ext uri="{FF2B5EF4-FFF2-40B4-BE49-F238E27FC236}">
                  <a16:creationId xmlns:a16="http://schemas.microsoft.com/office/drawing/2014/main" id="{9573AFE2-F568-4C23-A5DB-722AC39C2D6A}"/>
                </a:ext>
              </a:extLst>
            </p:cNvPr>
            <p:cNvSpPr>
              <a:spLocks/>
            </p:cNvSpPr>
            <p:nvPr/>
          </p:nvSpPr>
          <p:spPr bwMode="auto">
            <a:xfrm>
              <a:off x="7885348" y="8677876"/>
              <a:ext cx="229039" cy="177367"/>
            </a:xfrm>
            <a:custGeom>
              <a:avLst/>
              <a:gdLst>
                <a:gd name="T0" fmla="*/ 3969 w 328"/>
                <a:gd name="T1" fmla="*/ 12650 h 255"/>
                <a:gd name="T2" fmla="*/ 3969 w 328"/>
                <a:gd name="T3" fmla="*/ 12650 h 255"/>
                <a:gd name="T4" fmla="*/ 16669 w 328"/>
                <a:gd name="T5" fmla="*/ 12650 h 255"/>
                <a:gd name="T6" fmla="*/ 16669 w 328"/>
                <a:gd name="T7" fmla="*/ 15022 h 255"/>
                <a:gd name="T8" fmla="*/ 14288 w 328"/>
                <a:gd name="T9" fmla="*/ 18975 h 255"/>
                <a:gd name="T10" fmla="*/ 14288 w 328"/>
                <a:gd name="T11" fmla="*/ 24510 h 255"/>
                <a:gd name="T12" fmla="*/ 9525 w 328"/>
                <a:gd name="T13" fmla="*/ 28463 h 255"/>
                <a:gd name="T14" fmla="*/ 14288 w 328"/>
                <a:gd name="T15" fmla="*/ 37951 h 255"/>
                <a:gd name="T16" fmla="*/ 9525 w 328"/>
                <a:gd name="T17" fmla="*/ 43485 h 255"/>
                <a:gd name="T18" fmla="*/ 19844 w 328"/>
                <a:gd name="T19" fmla="*/ 49810 h 255"/>
                <a:gd name="T20" fmla="*/ 23812 w 328"/>
                <a:gd name="T21" fmla="*/ 47438 h 255"/>
                <a:gd name="T22" fmla="*/ 37306 w 328"/>
                <a:gd name="T23" fmla="*/ 47438 h 255"/>
                <a:gd name="T24" fmla="*/ 51594 w 328"/>
                <a:gd name="T25" fmla="*/ 33997 h 255"/>
                <a:gd name="T26" fmla="*/ 47625 w 328"/>
                <a:gd name="T27" fmla="*/ 28463 h 255"/>
                <a:gd name="T28" fmla="*/ 54769 w 328"/>
                <a:gd name="T29" fmla="*/ 18975 h 255"/>
                <a:gd name="T30" fmla="*/ 65088 w 328"/>
                <a:gd name="T31" fmla="*/ 12650 h 255"/>
                <a:gd name="T32" fmla="*/ 65088 w 328"/>
                <a:gd name="T33" fmla="*/ 9488 h 255"/>
                <a:gd name="T34" fmla="*/ 47625 w 328"/>
                <a:gd name="T35" fmla="*/ 5534 h 255"/>
                <a:gd name="T36" fmla="*/ 40481 w 328"/>
                <a:gd name="T37" fmla="*/ 3163 h 255"/>
                <a:gd name="T38" fmla="*/ 37306 w 328"/>
                <a:gd name="T39" fmla="*/ 3163 h 255"/>
                <a:gd name="T40" fmla="*/ 30956 w 328"/>
                <a:gd name="T41" fmla="*/ 3163 h 255"/>
                <a:gd name="T42" fmla="*/ 27781 w 328"/>
                <a:gd name="T43" fmla="*/ 3163 h 255"/>
                <a:gd name="T44" fmla="*/ 7144 w 328"/>
                <a:gd name="T45" fmla="*/ 0 h 255"/>
                <a:gd name="T46" fmla="*/ 3969 w 328"/>
                <a:gd name="T47" fmla="*/ 3163 h 255"/>
                <a:gd name="T48" fmla="*/ 0 w 328"/>
                <a:gd name="T49" fmla="*/ 3163 h 255"/>
                <a:gd name="T50" fmla="*/ 0 w 328"/>
                <a:gd name="T51" fmla="*/ 5534 h 255"/>
                <a:gd name="T52" fmla="*/ 3969 w 328"/>
                <a:gd name="T53" fmla="*/ 12650 h 2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28"/>
                <a:gd name="T82" fmla="*/ 0 h 255"/>
                <a:gd name="T83" fmla="*/ 328 w 328"/>
                <a:gd name="T84" fmla="*/ 255 h 2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28" h="255">
                  <a:moveTo>
                    <a:pt x="17" y="64"/>
                  </a:moveTo>
                  <a:lnTo>
                    <a:pt x="17" y="64"/>
                  </a:lnTo>
                  <a:lnTo>
                    <a:pt x="86" y="64"/>
                  </a:lnTo>
                  <a:lnTo>
                    <a:pt x="86" y="79"/>
                  </a:lnTo>
                  <a:lnTo>
                    <a:pt x="69" y="96"/>
                  </a:lnTo>
                  <a:lnTo>
                    <a:pt x="69" y="127"/>
                  </a:lnTo>
                  <a:lnTo>
                    <a:pt x="51" y="144"/>
                  </a:lnTo>
                  <a:lnTo>
                    <a:pt x="69" y="192"/>
                  </a:lnTo>
                  <a:lnTo>
                    <a:pt x="51" y="223"/>
                  </a:lnTo>
                  <a:lnTo>
                    <a:pt x="103" y="255"/>
                  </a:lnTo>
                  <a:lnTo>
                    <a:pt x="121" y="240"/>
                  </a:lnTo>
                  <a:lnTo>
                    <a:pt x="190" y="240"/>
                  </a:lnTo>
                  <a:lnTo>
                    <a:pt x="259" y="175"/>
                  </a:lnTo>
                  <a:lnTo>
                    <a:pt x="241" y="144"/>
                  </a:lnTo>
                  <a:lnTo>
                    <a:pt x="276" y="96"/>
                  </a:lnTo>
                  <a:lnTo>
                    <a:pt x="328" y="64"/>
                  </a:lnTo>
                  <a:lnTo>
                    <a:pt x="328" y="48"/>
                  </a:lnTo>
                  <a:lnTo>
                    <a:pt x="241" y="31"/>
                  </a:lnTo>
                  <a:lnTo>
                    <a:pt x="207" y="16"/>
                  </a:lnTo>
                  <a:lnTo>
                    <a:pt x="190" y="16"/>
                  </a:lnTo>
                  <a:lnTo>
                    <a:pt x="155" y="16"/>
                  </a:lnTo>
                  <a:lnTo>
                    <a:pt x="138" y="16"/>
                  </a:lnTo>
                  <a:lnTo>
                    <a:pt x="34" y="0"/>
                  </a:lnTo>
                  <a:lnTo>
                    <a:pt x="17" y="16"/>
                  </a:lnTo>
                  <a:lnTo>
                    <a:pt x="0" y="16"/>
                  </a:lnTo>
                  <a:lnTo>
                    <a:pt x="0" y="31"/>
                  </a:lnTo>
                  <a:lnTo>
                    <a:pt x="17" y="64"/>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606" name="Freeform 243">
              <a:extLst>
                <a:ext uri="{FF2B5EF4-FFF2-40B4-BE49-F238E27FC236}">
                  <a16:creationId xmlns:a16="http://schemas.microsoft.com/office/drawing/2014/main" id="{D47A7F3F-264E-4B24-BF26-EFE515CEDBD7}"/>
                </a:ext>
              </a:extLst>
            </p:cNvPr>
            <p:cNvSpPr>
              <a:spLocks/>
            </p:cNvSpPr>
            <p:nvPr/>
          </p:nvSpPr>
          <p:spPr bwMode="auto">
            <a:xfrm>
              <a:off x="7885348" y="8721170"/>
              <a:ext cx="58656" cy="111727"/>
            </a:xfrm>
            <a:custGeom>
              <a:avLst/>
              <a:gdLst>
                <a:gd name="T0" fmla="*/ 9525 w 84"/>
                <a:gd name="T1" fmla="*/ 31950 h 159"/>
                <a:gd name="T2" fmla="*/ 9525 w 84"/>
                <a:gd name="T3" fmla="*/ 31950 h 159"/>
                <a:gd name="T4" fmla="*/ 13494 w 84"/>
                <a:gd name="T5" fmla="*/ 25560 h 159"/>
                <a:gd name="T6" fmla="*/ 9525 w 84"/>
                <a:gd name="T7" fmla="*/ 15975 h 159"/>
                <a:gd name="T8" fmla="*/ 13494 w 84"/>
                <a:gd name="T9" fmla="*/ 12780 h 159"/>
                <a:gd name="T10" fmla="*/ 13494 w 84"/>
                <a:gd name="T11" fmla="*/ 6390 h 159"/>
                <a:gd name="T12" fmla="*/ 16669 w 84"/>
                <a:gd name="T13" fmla="*/ 3195 h 159"/>
                <a:gd name="T14" fmla="*/ 16669 w 84"/>
                <a:gd name="T15" fmla="*/ 0 h 159"/>
                <a:gd name="T16" fmla="*/ 3969 w 84"/>
                <a:gd name="T17" fmla="*/ 0 h 159"/>
                <a:gd name="T18" fmla="*/ 3969 w 84"/>
                <a:gd name="T19" fmla="*/ 6390 h 159"/>
                <a:gd name="T20" fmla="*/ 0 w 84"/>
                <a:gd name="T21" fmla="*/ 22365 h 159"/>
                <a:gd name="T22" fmla="*/ 3969 w 84"/>
                <a:gd name="T23" fmla="*/ 22365 h 159"/>
                <a:gd name="T24" fmla="*/ 0 w 84"/>
                <a:gd name="T25" fmla="*/ 31950 h 159"/>
                <a:gd name="T26" fmla="*/ 9525 w 84"/>
                <a:gd name="T27" fmla="*/ 31950 h 1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
                <a:gd name="T43" fmla="*/ 0 h 159"/>
                <a:gd name="T44" fmla="*/ 84 w 84"/>
                <a:gd name="T45" fmla="*/ 159 h 1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 h="159">
                  <a:moveTo>
                    <a:pt x="50" y="159"/>
                  </a:moveTo>
                  <a:lnTo>
                    <a:pt x="50" y="159"/>
                  </a:lnTo>
                  <a:lnTo>
                    <a:pt x="67" y="128"/>
                  </a:lnTo>
                  <a:lnTo>
                    <a:pt x="50" y="80"/>
                  </a:lnTo>
                  <a:lnTo>
                    <a:pt x="67" y="63"/>
                  </a:lnTo>
                  <a:lnTo>
                    <a:pt x="67" y="32"/>
                  </a:lnTo>
                  <a:lnTo>
                    <a:pt x="84" y="15"/>
                  </a:lnTo>
                  <a:lnTo>
                    <a:pt x="84" y="0"/>
                  </a:lnTo>
                  <a:lnTo>
                    <a:pt x="17" y="0"/>
                  </a:lnTo>
                  <a:lnTo>
                    <a:pt x="17" y="32"/>
                  </a:lnTo>
                  <a:lnTo>
                    <a:pt x="0" y="111"/>
                  </a:lnTo>
                  <a:lnTo>
                    <a:pt x="17" y="111"/>
                  </a:lnTo>
                  <a:lnTo>
                    <a:pt x="0" y="159"/>
                  </a:lnTo>
                  <a:lnTo>
                    <a:pt x="50" y="159"/>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607" name="Freeform 244">
              <a:extLst>
                <a:ext uri="{FF2B5EF4-FFF2-40B4-BE49-F238E27FC236}">
                  <a16:creationId xmlns:a16="http://schemas.microsoft.com/office/drawing/2014/main" id="{1FE504E2-765B-412F-9D90-99CFFEC6BD5F}"/>
                </a:ext>
              </a:extLst>
            </p:cNvPr>
            <p:cNvSpPr>
              <a:spLocks/>
            </p:cNvSpPr>
            <p:nvPr/>
          </p:nvSpPr>
          <p:spPr bwMode="auto">
            <a:xfrm>
              <a:off x="7932831" y="8263093"/>
              <a:ext cx="157815" cy="256971"/>
            </a:xfrm>
            <a:custGeom>
              <a:avLst/>
              <a:gdLst>
                <a:gd name="T0" fmla="*/ 7208 w 224"/>
                <a:gd name="T1" fmla="*/ 72827 h 369"/>
                <a:gd name="T2" fmla="*/ 10411 w 224"/>
                <a:gd name="T3" fmla="*/ 69661 h 369"/>
                <a:gd name="T4" fmla="*/ 17618 w 224"/>
                <a:gd name="T5" fmla="*/ 72827 h 369"/>
                <a:gd name="T6" fmla="*/ 17618 w 224"/>
                <a:gd name="T7" fmla="*/ 69661 h 369"/>
                <a:gd name="T8" fmla="*/ 20822 w 224"/>
                <a:gd name="T9" fmla="*/ 66494 h 369"/>
                <a:gd name="T10" fmla="*/ 24826 w 224"/>
                <a:gd name="T11" fmla="*/ 69661 h 369"/>
                <a:gd name="T12" fmla="*/ 28029 w 224"/>
                <a:gd name="T13" fmla="*/ 66494 h 369"/>
                <a:gd name="T14" fmla="*/ 41644 w 224"/>
                <a:gd name="T15" fmla="*/ 66494 h 369"/>
                <a:gd name="T16" fmla="*/ 45648 w 224"/>
                <a:gd name="T17" fmla="*/ 63328 h 369"/>
                <a:gd name="T18" fmla="*/ 38440 w 224"/>
                <a:gd name="T19" fmla="*/ 63328 h 369"/>
                <a:gd name="T20" fmla="*/ 45648 w 224"/>
                <a:gd name="T21" fmla="*/ 53829 h 369"/>
                <a:gd name="T22" fmla="*/ 41644 w 224"/>
                <a:gd name="T23" fmla="*/ 50662 h 369"/>
                <a:gd name="T24" fmla="*/ 38440 w 224"/>
                <a:gd name="T25" fmla="*/ 50662 h 369"/>
                <a:gd name="T26" fmla="*/ 35237 w 224"/>
                <a:gd name="T27" fmla="*/ 50662 h 369"/>
                <a:gd name="T28" fmla="*/ 38440 w 224"/>
                <a:gd name="T29" fmla="*/ 47496 h 369"/>
                <a:gd name="T30" fmla="*/ 38440 w 224"/>
                <a:gd name="T31" fmla="*/ 44330 h 369"/>
                <a:gd name="T32" fmla="*/ 35237 w 224"/>
                <a:gd name="T33" fmla="*/ 37997 h 369"/>
                <a:gd name="T34" fmla="*/ 31233 w 224"/>
                <a:gd name="T35" fmla="*/ 34830 h 369"/>
                <a:gd name="T36" fmla="*/ 24826 w 224"/>
                <a:gd name="T37" fmla="*/ 25331 h 369"/>
                <a:gd name="T38" fmla="*/ 17618 w 224"/>
                <a:gd name="T39" fmla="*/ 22165 h 369"/>
                <a:gd name="T40" fmla="*/ 28029 w 224"/>
                <a:gd name="T41" fmla="*/ 9499 h 369"/>
                <a:gd name="T42" fmla="*/ 24826 w 224"/>
                <a:gd name="T43" fmla="*/ 6333 h 369"/>
                <a:gd name="T44" fmla="*/ 14415 w 224"/>
                <a:gd name="T45" fmla="*/ 9499 h 369"/>
                <a:gd name="T46" fmla="*/ 14415 w 224"/>
                <a:gd name="T47" fmla="*/ 3166 h 369"/>
                <a:gd name="T48" fmla="*/ 20822 w 224"/>
                <a:gd name="T49" fmla="*/ 0 h 369"/>
                <a:gd name="T50" fmla="*/ 17618 w 224"/>
                <a:gd name="T51" fmla="*/ 0 h 369"/>
                <a:gd name="T52" fmla="*/ 10411 w 224"/>
                <a:gd name="T53" fmla="*/ 0 h 369"/>
                <a:gd name="T54" fmla="*/ 4004 w 224"/>
                <a:gd name="T55" fmla="*/ 9499 h 369"/>
                <a:gd name="T56" fmla="*/ 0 w 224"/>
                <a:gd name="T57" fmla="*/ 9499 h 369"/>
                <a:gd name="T58" fmla="*/ 4004 w 224"/>
                <a:gd name="T59" fmla="*/ 12666 h 369"/>
                <a:gd name="T60" fmla="*/ 7208 w 224"/>
                <a:gd name="T61" fmla="*/ 12666 h 369"/>
                <a:gd name="T62" fmla="*/ 4004 w 224"/>
                <a:gd name="T63" fmla="*/ 18998 h 369"/>
                <a:gd name="T64" fmla="*/ 7208 w 224"/>
                <a:gd name="T65" fmla="*/ 18998 h 369"/>
                <a:gd name="T66" fmla="*/ 7208 w 224"/>
                <a:gd name="T67" fmla="*/ 22165 h 369"/>
                <a:gd name="T68" fmla="*/ 4004 w 224"/>
                <a:gd name="T69" fmla="*/ 25331 h 369"/>
                <a:gd name="T70" fmla="*/ 7208 w 224"/>
                <a:gd name="T71" fmla="*/ 25331 h 369"/>
                <a:gd name="T72" fmla="*/ 7208 w 224"/>
                <a:gd name="T73" fmla="*/ 28498 h 369"/>
                <a:gd name="T74" fmla="*/ 7208 w 224"/>
                <a:gd name="T75" fmla="*/ 25331 h 369"/>
                <a:gd name="T76" fmla="*/ 10411 w 224"/>
                <a:gd name="T77" fmla="*/ 28498 h 369"/>
                <a:gd name="T78" fmla="*/ 7208 w 224"/>
                <a:gd name="T79" fmla="*/ 31664 h 369"/>
                <a:gd name="T80" fmla="*/ 10411 w 224"/>
                <a:gd name="T81" fmla="*/ 34830 h 369"/>
                <a:gd name="T82" fmla="*/ 17618 w 224"/>
                <a:gd name="T83" fmla="*/ 31664 h 369"/>
                <a:gd name="T84" fmla="*/ 17618 w 224"/>
                <a:gd name="T85" fmla="*/ 34830 h 369"/>
                <a:gd name="T86" fmla="*/ 17618 w 224"/>
                <a:gd name="T87" fmla="*/ 37997 h 369"/>
                <a:gd name="T88" fmla="*/ 20822 w 224"/>
                <a:gd name="T89" fmla="*/ 37997 h 369"/>
                <a:gd name="T90" fmla="*/ 20822 w 224"/>
                <a:gd name="T91" fmla="*/ 44330 h 369"/>
                <a:gd name="T92" fmla="*/ 10411 w 224"/>
                <a:gd name="T93" fmla="*/ 44330 h 369"/>
                <a:gd name="T94" fmla="*/ 14415 w 224"/>
                <a:gd name="T95" fmla="*/ 47496 h 369"/>
                <a:gd name="T96" fmla="*/ 10411 w 224"/>
                <a:gd name="T97" fmla="*/ 50662 h 369"/>
                <a:gd name="T98" fmla="*/ 14415 w 224"/>
                <a:gd name="T99" fmla="*/ 50662 h 369"/>
                <a:gd name="T100" fmla="*/ 14415 w 224"/>
                <a:gd name="T101" fmla="*/ 53829 h 369"/>
                <a:gd name="T102" fmla="*/ 7208 w 224"/>
                <a:gd name="T103" fmla="*/ 56995 h 369"/>
                <a:gd name="T104" fmla="*/ 10411 w 224"/>
                <a:gd name="T105" fmla="*/ 60162 h 369"/>
                <a:gd name="T106" fmla="*/ 14415 w 224"/>
                <a:gd name="T107" fmla="*/ 60162 h 369"/>
                <a:gd name="T108" fmla="*/ 17618 w 224"/>
                <a:gd name="T109" fmla="*/ 63328 h 369"/>
                <a:gd name="T110" fmla="*/ 20822 w 224"/>
                <a:gd name="T111" fmla="*/ 60162 h 369"/>
                <a:gd name="T112" fmla="*/ 20822 w 224"/>
                <a:gd name="T113" fmla="*/ 63328 h 369"/>
                <a:gd name="T114" fmla="*/ 14415 w 224"/>
                <a:gd name="T115" fmla="*/ 63328 h 369"/>
                <a:gd name="T116" fmla="*/ 7208 w 224"/>
                <a:gd name="T117" fmla="*/ 72827 h 3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4"/>
                <a:gd name="T178" fmla="*/ 0 h 369"/>
                <a:gd name="T179" fmla="*/ 224 w 224"/>
                <a:gd name="T180" fmla="*/ 369 h 36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4" h="369">
                  <a:moveTo>
                    <a:pt x="34" y="369"/>
                  </a:moveTo>
                  <a:lnTo>
                    <a:pt x="52" y="353"/>
                  </a:lnTo>
                  <a:lnTo>
                    <a:pt x="86" y="369"/>
                  </a:lnTo>
                  <a:lnTo>
                    <a:pt x="86" y="353"/>
                  </a:lnTo>
                  <a:lnTo>
                    <a:pt x="103" y="336"/>
                  </a:lnTo>
                  <a:lnTo>
                    <a:pt x="121" y="353"/>
                  </a:lnTo>
                  <a:lnTo>
                    <a:pt x="138" y="336"/>
                  </a:lnTo>
                  <a:lnTo>
                    <a:pt x="207" y="336"/>
                  </a:lnTo>
                  <a:lnTo>
                    <a:pt x="224" y="321"/>
                  </a:lnTo>
                  <a:lnTo>
                    <a:pt x="190" y="321"/>
                  </a:lnTo>
                  <a:lnTo>
                    <a:pt x="224" y="273"/>
                  </a:lnTo>
                  <a:lnTo>
                    <a:pt x="207" y="257"/>
                  </a:lnTo>
                  <a:lnTo>
                    <a:pt x="190" y="257"/>
                  </a:lnTo>
                  <a:lnTo>
                    <a:pt x="172" y="257"/>
                  </a:lnTo>
                  <a:lnTo>
                    <a:pt x="190" y="240"/>
                  </a:lnTo>
                  <a:lnTo>
                    <a:pt x="190" y="225"/>
                  </a:lnTo>
                  <a:lnTo>
                    <a:pt x="172" y="192"/>
                  </a:lnTo>
                  <a:lnTo>
                    <a:pt x="155" y="177"/>
                  </a:lnTo>
                  <a:lnTo>
                    <a:pt x="121" y="129"/>
                  </a:lnTo>
                  <a:lnTo>
                    <a:pt x="86" y="114"/>
                  </a:lnTo>
                  <a:lnTo>
                    <a:pt x="138" y="48"/>
                  </a:lnTo>
                  <a:lnTo>
                    <a:pt x="121" y="33"/>
                  </a:lnTo>
                  <a:lnTo>
                    <a:pt x="69" y="48"/>
                  </a:lnTo>
                  <a:lnTo>
                    <a:pt x="69" y="18"/>
                  </a:lnTo>
                  <a:lnTo>
                    <a:pt x="103" y="0"/>
                  </a:lnTo>
                  <a:lnTo>
                    <a:pt x="86" y="0"/>
                  </a:lnTo>
                  <a:lnTo>
                    <a:pt x="52" y="0"/>
                  </a:lnTo>
                  <a:lnTo>
                    <a:pt x="17" y="48"/>
                  </a:lnTo>
                  <a:lnTo>
                    <a:pt x="0" y="48"/>
                  </a:lnTo>
                  <a:lnTo>
                    <a:pt x="17" y="66"/>
                  </a:lnTo>
                  <a:lnTo>
                    <a:pt x="34" y="66"/>
                  </a:lnTo>
                  <a:lnTo>
                    <a:pt x="17" y="96"/>
                  </a:lnTo>
                  <a:lnTo>
                    <a:pt x="34" y="96"/>
                  </a:lnTo>
                  <a:lnTo>
                    <a:pt x="34" y="114"/>
                  </a:lnTo>
                  <a:lnTo>
                    <a:pt x="17" y="129"/>
                  </a:lnTo>
                  <a:lnTo>
                    <a:pt x="34" y="129"/>
                  </a:lnTo>
                  <a:lnTo>
                    <a:pt x="34" y="144"/>
                  </a:lnTo>
                  <a:lnTo>
                    <a:pt x="34" y="129"/>
                  </a:lnTo>
                  <a:lnTo>
                    <a:pt x="52" y="144"/>
                  </a:lnTo>
                  <a:lnTo>
                    <a:pt x="34" y="162"/>
                  </a:lnTo>
                  <a:lnTo>
                    <a:pt x="52" y="177"/>
                  </a:lnTo>
                  <a:lnTo>
                    <a:pt x="86" y="162"/>
                  </a:lnTo>
                  <a:lnTo>
                    <a:pt x="86" y="177"/>
                  </a:lnTo>
                  <a:lnTo>
                    <a:pt x="86" y="192"/>
                  </a:lnTo>
                  <a:lnTo>
                    <a:pt x="103" y="192"/>
                  </a:lnTo>
                  <a:lnTo>
                    <a:pt x="103" y="225"/>
                  </a:lnTo>
                  <a:lnTo>
                    <a:pt x="52" y="225"/>
                  </a:lnTo>
                  <a:lnTo>
                    <a:pt x="69" y="240"/>
                  </a:lnTo>
                  <a:lnTo>
                    <a:pt x="52" y="257"/>
                  </a:lnTo>
                  <a:lnTo>
                    <a:pt x="69" y="257"/>
                  </a:lnTo>
                  <a:lnTo>
                    <a:pt x="69" y="273"/>
                  </a:lnTo>
                  <a:lnTo>
                    <a:pt x="34" y="288"/>
                  </a:lnTo>
                  <a:lnTo>
                    <a:pt x="52" y="305"/>
                  </a:lnTo>
                  <a:lnTo>
                    <a:pt x="69" y="305"/>
                  </a:lnTo>
                  <a:lnTo>
                    <a:pt x="86" y="321"/>
                  </a:lnTo>
                  <a:lnTo>
                    <a:pt x="103" y="305"/>
                  </a:lnTo>
                  <a:lnTo>
                    <a:pt x="103" y="321"/>
                  </a:lnTo>
                  <a:lnTo>
                    <a:pt x="69" y="321"/>
                  </a:lnTo>
                  <a:lnTo>
                    <a:pt x="34" y="369"/>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608" name="Freeform 245">
              <a:extLst>
                <a:ext uri="{FF2B5EF4-FFF2-40B4-BE49-F238E27FC236}">
                  <a16:creationId xmlns:a16="http://schemas.microsoft.com/office/drawing/2014/main" id="{E16099A5-2A4A-4E94-B86D-E84B7448CF25}"/>
                </a:ext>
              </a:extLst>
            </p:cNvPr>
            <p:cNvSpPr>
              <a:spLocks/>
            </p:cNvSpPr>
            <p:nvPr/>
          </p:nvSpPr>
          <p:spPr bwMode="auto">
            <a:xfrm>
              <a:off x="8101817" y="8765860"/>
              <a:ext cx="25139" cy="22344"/>
            </a:xfrm>
            <a:custGeom>
              <a:avLst/>
              <a:gdLst>
                <a:gd name="T0" fmla="*/ 0 w 34"/>
                <a:gd name="T1" fmla="*/ 3079 h 33"/>
                <a:gd name="T2" fmla="*/ 0 w 34"/>
                <a:gd name="T3" fmla="*/ 3079 h 33"/>
                <a:gd name="T4" fmla="*/ 4202 w 34"/>
                <a:gd name="T5" fmla="*/ 6158 h 33"/>
                <a:gd name="T6" fmla="*/ 8404 w 34"/>
                <a:gd name="T7" fmla="*/ 3079 h 33"/>
                <a:gd name="T8" fmla="*/ 4202 w 34"/>
                <a:gd name="T9" fmla="*/ 0 h 33"/>
                <a:gd name="T10" fmla="*/ 0 w 34"/>
                <a:gd name="T11" fmla="*/ 3079 h 33"/>
                <a:gd name="T12" fmla="*/ 0 60000 65536"/>
                <a:gd name="T13" fmla="*/ 0 60000 65536"/>
                <a:gd name="T14" fmla="*/ 0 60000 65536"/>
                <a:gd name="T15" fmla="*/ 0 60000 65536"/>
                <a:gd name="T16" fmla="*/ 0 60000 65536"/>
                <a:gd name="T17" fmla="*/ 0 60000 65536"/>
                <a:gd name="T18" fmla="*/ 0 w 34"/>
                <a:gd name="T19" fmla="*/ 0 h 33"/>
                <a:gd name="T20" fmla="*/ 34 w 34"/>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4" h="33">
                  <a:moveTo>
                    <a:pt x="0" y="17"/>
                  </a:moveTo>
                  <a:lnTo>
                    <a:pt x="0" y="17"/>
                  </a:lnTo>
                  <a:lnTo>
                    <a:pt x="17" y="33"/>
                  </a:lnTo>
                  <a:lnTo>
                    <a:pt x="34" y="17"/>
                  </a:lnTo>
                  <a:lnTo>
                    <a:pt x="17" y="0"/>
                  </a:lnTo>
                  <a:lnTo>
                    <a:pt x="0" y="17"/>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609" name="Freeform 247">
              <a:extLst>
                <a:ext uri="{FF2B5EF4-FFF2-40B4-BE49-F238E27FC236}">
                  <a16:creationId xmlns:a16="http://schemas.microsoft.com/office/drawing/2014/main" id="{608C8449-1038-4019-9DD4-C2F06A6CBE19}"/>
                </a:ext>
              </a:extLst>
            </p:cNvPr>
            <p:cNvSpPr>
              <a:spLocks/>
            </p:cNvSpPr>
            <p:nvPr/>
          </p:nvSpPr>
          <p:spPr bwMode="auto">
            <a:xfrm>
              <a:off x="7969141" y="8486545"/>
              <a:ext cx="241609" cy="224849"/>
            </a:xfrm>
            <a:custGeom>
              <a:avLst/>
              <a:gdLst>
                <a:gd name="T0" fmla="*/ 41395 w 345"/>
                <a:gd name="T1" fmla="*/ 0 h 320"/>
                <a:gd name="T2" fmla="*/ 41395 w 345"/>
                <a:gd name="T3" fmla="*/ 0 h 320"/>
                <a:gd name="T4" fmla="*/ 34230 w 345"/>
                <a:gd name="T5" fmla="*/ 3195 h 320"/>
                <a:gd name="T6" fmla="*/ 34230 w 345"/>
                <a:gd name="T7" fmla="*/ 9585 h 320"/>
                <a:gd name="T8" fmla="*/ 27862 w 345"/>
                <a:gd name="T9" fmla="*/ 12779 h 320"/>
                <a:gd name="T10" fmla="*/ 23882 w 345"/>
                <a:gd name="T11" fmla="*/ 15974 h 320"/>
                <a:gd name="T12" fmla="*/ 20697 w 345"/>
                <a:gd name="T13" fmla="*/ 15974 h 320"/>
                <a:gd name="T14" fmla="*/ 17513 w 345"/>
                <a:gd name="T15" fmla="*/ 12779 h 320"/>
                <a:gd name="T16" fmla="*/ 14329 w 345"/>
                <a:gd name="T17" fmla="*/ 12779 h 320"/>
                <a:gd name="T18" fmla="*/ 17513 w 345"/>
                <a:gd name="T19" fmla="*/ 19169 h 320"/>
                <a:gd name="T20" fmla="*/ 10349 w 345"/>
                <a:gd name="T21" fmla="*/ 22364 h 320"/>
                <a:gd name="T22" fmla="*/ 10349 w 345"/>
                <a:gd name="T23" fmla="*/ 19169 h 320"/>
                <a:gd name="T24" fmla="*/ 0 w 345"/>
                <a:gd name="T25" fmla="*/ 22364 h 320"/>
                <a:gd name="T26" fmla="*/ 0 w 345"/>
                <a:gd name="T27" fmla="*/ 25559 h 320"/>
                <a:gd name="T28" fmla="*/ 14329 w 345"/>
                <a:gd name="T29" fmla="*/ 28754 h 320"/>
                <a:gd name="T30" fmla="*/ 20697 w 345"/>
                <a:gd name="T31" fmla="*/ 39137 h 320"/>
                <a:gd name="T32" fmla="*/ 20697 w 345"/>
                <a:gd name="T33" fmla="*/ 41533 h 320"/>
                <a:gd name="T34" fmla="*/ 17513 w 345"/>
                <a:gd name="T35" fmla="*/ 58306 h 320"/>
                <a:gd name="T36" fmla="*/ 23882 w 345"/>
                <a:gd name="T37" fmla="*/ 60702 h 320"/>
                <a:gd name="T38" fmla="*/ 41395 w 345"/>
                <a:gd name="T39" fmla="*/ 64696 h 320"/>
                <a:gd name="T40" fmla="*/ 41395 w 345"/>
                <a:gd name="T41" fmla="*/ 60702 h 320"/>
                <a:gd name="T42" fmla="*/ 48559 w 345"/>
                <a:gd name="T43" fmla="*/ 58306 h 320"/>
                <a:gd name="T44" fmla="*/ 58908 w 345"/>
                <a:gd name="T45" fmla="*/ 60702 h 320"/>
                <a:gd name="T46" fmla="*/ 62092 w 345"/>
                <a:gd name="T47" fmla="*/ 60702 h 320"/>
                <a:gd name="T48" fmla="*/ 65276 w 345"/>
                <a:gd name="T49" fmla="*/ 55111 h 320"/>
                <a:gd name="T50" fmla="*/ 62092 w 345"/>
                <a:gd name="T51" fmla="*/ 48721 h 320"/>
                <a:gd name="T52" fmla="*/ 62092 w 345"/>
                <a:gd name="T53" fmla="*/ 41533 h 320"/>
                <a:gd name="T54" fmla="*/ 62092 w 345"/>
                <a:gd name="T55" fmla="*/ 35942 h 320"/>
                <a:gd name="T56" fmla="*/ 58908 w 345"/>
                <a:gd name="T57" fmla="*/ 39137 h 320"/>
                <a:gd name="T58" fmla="*/ 58908 w 345"/>
                <a:gd name="T59" fmla="*/ 35942 h 320"/>
                <a:gd name="T60" fmla="*/ 62092 w 345"/>
                <a:gd name="T61" fmla="*/ 28754 h 320"/>
                <a:gd name="T62" fmla="*/ 65276 w 345"/>
                <a:gd name="T63" fmla="*/ 28754 h 320"/>
                <a:gd name="T64" fmla="*/ 69257 w 345"/>
                <a:gd name="T65" fmla="*/ 19169 h 320"/>
                <a:gd name="T66" fmla="*/ 58908 w 345"/>
                <a:gd name="T67" fmla="*/ 12779 h 320"/>
                <a:gd name="T68" fmla="*/ 54928 w 345"/>
                <a:gd name="T69" fmla="*/ 12779 h 320"/>
                <a:gd name="T70" fmla="*/ 51743 w 345"/>
                <a:gd name="T71" fmla="*/ 12779 h 320"/>
                <a:gd name="T72" fmla="*/ 51743 w 345"/>
                <a:gd name="T73" fmla="*/ 9585 h 320"/>
                <a:gd name="T74" fmla="*/ 48559 w 345"/>
                <a:gd name="T75" fmla="*/ 9585 h 320"/>
                <a:gd name="T76" fmla="*/ 48559 w 345"/>
                <a:gd name="T77" fmla="*/ 6390 h 320"/>
                <a:gd name="T78" fmla="*/ 41395 w 345"/>
                <a:gd name="T79" fmla="*/ 3195 h 320"/>
                <a:gd name="T80" fmla="*/ 41395 w 345"/>
                <a:gd name="T81" fmla="*/ 0 h 3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5"/>
                <a:gd name="T124" fmla="*/ 0 h 320"/>
                <a:gd name="T125" fmla="*/ 345 w 345"/>
                <a:gd name="T126" fmla="*/ 320 h 3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5" h="320">
                  <a:moveTo>
                    <a:pt x="207" y="0"/>
                  </a:moveTo>
                  <a:lnTo>
                    <a:pt x="207" y="0"/>
                  </a:lnTo>
                  <a:lnTo>
                    <a:pt x="172" y="15"/>
                  </a:lnTo>
                  <a:lnTo>
                    <a:pt x="172" y="48"/>
                  </a:lnTo>
                  <a:lnTo>
                    <a:pt x="138" y="63"/>
                  </a:lnTo>
                  <a:lnTo>
                    <a:pt x="120" y="80"/>
                  </a:lnTo>
                  <a:lnTo>
                    <a:pt x="103" y="80"/>
                  </a:lnTo>
                  <a:lnTo>
                    <a:pt x="86" y="63"/>
                  </a:lnTo>
                  <a:lnTo>
                    <a:pt x="69" y="63"/>
                  </a:lnTo>
                  <a:lnTo>
                    <a:pt x="86" y="96"/>
                  </a:lnTo>
                  <a:lnTo>
                    <a:pt x="51" y="111"/>
                  </a:lnTo>
                  <a:lnTo>
                    <a:pt x="51" y="96"/>
                  </a:lnTo>
                  <a:lnTo>
                    <a:pt x="0" y="111"/>
                  </a:lnTo>
                  <a:lnTo>
                    <a:pt x="0" y="128"/>
                  </a:lnTo>
                  <a:lnTo>
                    <a:pt x="69" y="144"/>
                  </a:lnTo>
                  <a:lnTo>
                    <a:pt x="103" y="192"/>
                  </a:lnTo>
                  <a:lnTo>
                    <a:pt x="103" y="207"/>
                  </a:lnTo>
                  <a:lnTo>
                    <a:pt x="86" y="288"/>
                  </a:lnTo>
                  <a:lnTo>
                    <a:pt x="120" y="303"/>
                  </a:lnTo>
                  <a:lnTo>
                    <a:pt x="207" y="320"/>
                  </a:lnTo>
                  <a:lnTo>
                    <a:pt x="207" y="303"/>
                  </a:lnTo>
                  <a:lnTo>
                    <a:pt x="241" y="288"/>
                  </a:lnTo>
                  <a:lnTo>
                    <a:pt x="293" y="303"/>
                  </a:lnTo>
                  <a:lnTo>
                    <a:pt x="311" y="303"/>
                  </a:lnTo>
                  <a:lnTo>
                    <a:pt x="328" y="272"/>
                  </a:lnTo>
                  <a:lnTo>
                    <a:pt x="311" y="240"/>
                  </a:lnTo>
                  <a:lnTo>
                    <a:pt x="311" y="207"/>
                  </a:lnTo>
                  <a:lnTo>
                    <a:pt x="311" y="176"/>
                  </a:lnTo>
                  <a:lnTo>
                    <a:pt x="293" y="192"/>
                  </a:lnTo>
                  <a:lnTo>
                    <a:pt x="293" y="176"/>
                  </a:lnTo>
                  <a:lnTo>
                    <a:pt x="311" y="144"/>
                  </a:lnTo>
                  <a:lnTo>
                    <a:pt x="328" y="144"/>
                  </a:lnTo>
                  <a:lnTo>
                    <a:pt x="345" y="96"/>
                  </a:lnTo>
                  <a:lnTo>
                    <a:pt x="293" y="63"/>
                  </a:lnTo>
                  <a:lnTo>
                    <a:pt x="276" y="63"/>
                  </a:lnTo>
                  <a:lnTo>
                    <a:pt x="259" y="63"/>
                  </a:lnTo>
                  <a:lnTo>
                    <a:pt x="259" y="48"/>
                  </a:lnTo>
                  <a:lnTo>
                    <a:pt x="241" y="48"/>
                  </a:lnTo>
                  <a:lnTo>
                    <a:pt x="241" y="32"/>
                  </a:lnTo>
                  <a:lnTo>
                    <a:pt x="207" y="15"/>
                  </a:lnTo>
                  <a:lnTo>
                    <a:pt x="207" y="0"/>
                  </a:lnTo>
                </a:path>
              </a:pathLst>
            </a:custGeom>
            <a:grpFill/>
            <a:ln w="9525" cap="rnd" cmpd="sng" algn="ctr">
              <a:noFill/>
              <a:prstDash val="solid"/>
              <a:round/>
              <a:headEnd type="none" w="med" len="med"/>
              <a:tailEnd type="none" w="med" len="med"/>
            </a:ln>
          </p:spPr>
          <p:txBody>
            <a:bodyPr lIns="140208" tIns="70105" rIns="140208" bIns="70105"/>
            <a:lstStyle/>
            <a:p>
              <a:pPr defTabSz="1219139"/>
              <a:endParaRPr lang="en-US" sz="1400" dirty="0">
                <a:solidFill>
                  <a:srgbClr val="000000"/>
                </a:solidFill>
                <a:latin typeface="Arial"/>
              </a:endParaRPr>
            </a:p>
          </p:txBody>
        </p:sp>
        <p:sp>
          <p:nvSpPr>
            <p:cNvPr id="610" name="Freeform 249">
              <a:extLst>
                <a:ext uri="{FF2B5EF4-FFF2-40B4-BE49-F238E27FC236}">
                  <a16:creationId xmlns:a16="http://schemas.microsoft.com/office/drawing/2014/main" id="{249A09F5-C681-4E69-BF56-BCABED66654D}"/>
                </a:ext>
              </a:extLst>
            </p:cNvPr>
            <p:cNvSpPr>
              <a:spLocks/>
            </p:cNvSpPr>
            <p:nvPr/>
          </p:nvSpPr>
          <p:spPr bwMode="auto">
            <a:xfrm>
              <a:off x="8210751" y="8296612"/>
              <a:ext cx="61449" cy="79607"/>
            </a:xfrm>
            <a:custGeom>
              <a:avLst/>
              <a:gdLst>
                <a:gd name="T0" fmla="*/ 3969 w 88"/>
                <a:gd name="T1" fmla="*/ 23019 h 114"/>
                <a:gd name="T2" fmla="*/ 3969 w 88"/>
                <a:gd name="T3" fmla="*/ 23019 h 114"/>
                <a:gd name="T4" fmla="*/ 7938 w 88"/>
                <a:gd name="T5" fmla="*/ 23019 h 114"/>
                <a:gd name="T6" fmla="*/ 10319 w 88"/>
                <a:gd name="T7" fmla="*/ 23019 h 114"/>
                <a:gd name="T8" fmla="*/ 14288 w 88"/>
                <a:gd name="T9" fmla="*/ 13494 h 114"/>
                <a:gd name="T10" fmla="*/ 17463 w 88"/>
                <a:gd name="T11" fmla="*/ 13494 h 114"/>
                <a:gd name="T12" fmla="*/ 17463 w 88"/>
                <a:gd name="T13" fmla="*/ 9525 h 114"/>
                <a:gd name="T14" fmla="*/ 14288 w 88"/>
                <a:gd name="T15" fmla="*/ 9525 h 114"/>
                <a:gd name="T16" fmla="*/ 14288 w 88"/>
                <a:gd name="T17" fmla="*/ 0 h 114"/>
                <a:gd name="T18" fmla="*/ 3969 w 88"/>
                <a:gd name="T19" fmla="*/ 3969 h 114"/>
                <a:gd name="T20" fmla="*/ 0 w 88"/>
                <a:gd name="T21" fmla="*/ 9525 h 114"/>
                <a:gd name="T22" fmla="*/ 0 w 88"/>
                <a:gd name="T23" fmla="*/ 16669 h 114"/>
                <a:gd name="T24" fmla="*/ 3969 w 88"/>
                <a:gd name="T25" fmla="*/ 19050 h 114"/>
                <a:gd name="T26" fmla="*/ 3969 w 88"/>
                <a:gd name="T27" fmla="*/ 23019 h 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114"/>
                <a:gd name="T44" fmla="*/ 88 w 88"/>
                <a:gd name="T45" fmla="*/ 114 h 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114">
                  <a:moveTo>
                    <a:pt x="19" y="114"/>
                  </a:moveTo>
                  <a:lnTo>
                    <a:pt x="19" y="114"/>
                  </a:lnTo>
                  <a:lnTo>
                    <a:pt x="37" y="114"/>
                  </a:lnTo>
                  <a:lnTo>
                    <a:pt x="54" y="114"/>
                  </a:lnTo>
                  <a:lnTo>
                    <a:pt x="71" y="66"/>
                  </a:lnTo>
                  <a:lnTo>
                    <a:pt x="88" y="66"/>
                  </a:lnTo>
                  <a:lnTo>
                    <a:pt x="88" y="48"/>
                  </a:lnTo>
                  <a:lnTo>
                    <a:pt x="71" y="48"/>
                  </a:lnTo>
                  <a:lnTo>
                    <a:pt x="71" y="0"/>
                  </a:lnTo>
                  <a:lnTo>
                    <a:pt x="19" y="18"/>
                  </a:lnTo>
                  <a:lnTo>
                    <a:pt x="0" y="48"/>
                  </a:lnTo>
                  <a:lnTo>
                    <a:pt x="0" y="81"/>
                  </a:lnTo>
                  <a:lnTo>
                    <a:pt x="19" y="96"/>
                  </a:lnTo>
                  <a:lnTo>
                    <a:pt x="19" y="114"/>
                  </a:lnTo>
                  <a:close/>
                </a:path>
              </a:pathLst>
            </a:custGeom>
            <a:grpFill/>
            <a:ln w="9525" cap="rnd">
              <a:noFill/>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611" name="Freeform 250">
              <a:extLst>
                <a:ext uri="{FF2B5EF4-FFF2-40B4-BE49-F238E27FC236}">
                  <a16:creationId xmlns:a16="http://schemas.microsoft.com/office/drawing/2014/main" id="{7C0668F4-7866-41AC-9157-FAF5B551A9AC}"/>
                </a:ext>
              </a:extLst>
            </p:cNvPr>
            <p:cNvSpPr>
              <a:spLocks/>
            </p:cNvSpPr>
            <p:nvPr/>
          </p:nvSpPr>
          <p:spPr bwMode="auto">
            <a:xfrm>
              <a:off x="8126955" y="8419509"/>
              <a:ext cx="71227" cy="78208"/>
            </a:xfrm>
            <a:custGeom>
              <a:avLst/>
              <a:gdLst>
                <a:gd name="T0" fmla="*/ 13234 w 104"/>
                <a:gd name="T1" fmla="*/ 22425 h 111"/>
                <a:gd name="T2" fmla="*/ 13234 w 104"/>
                <a:gd name="T3" fmla="*/ 22425 h 111"/>
                <a:gd name="T4" fmla="*/ 13234 w 104"/>
                <a:gd name="T5" fmla="*/ 12814 h 111"/>
                <a:gd name="T6" fmla="*/ 16348 w 104"/>
                <a:gd name="T7" fmla="*/ 9611 h 111"/>
                <a:gd name="T8" fmla="*/ 19462 w 104"/>
                <a:gd name="T9" fmla="*/ 0 h 111"/>
                <a:gd name="T10" fmla="*/ 10120 w 104"/>
                <a:gd name="T11" fmla="*/ 3204 h 111"/>
                <a:gd name="T12" fmla="*/ 13234 w 104"/>
                <a:gd name="T13" fmla="*/ 9611 h 111"/>
                <a:gd name="T14" fmla="*/ 10120 w 104"/>
                <a:gd name="T15" fmla="*/ 9611 h 111"/>
                <a:gd name="T16" fmla="*/ 10120 w 104"/>
                <a:gd name="T17" fmla="*/ 6407 h 111"/>
                <a:gd name="T18" fmla="*/ 6228 w 104"/>
                <a:gd name="T19" fmla="*/ 6407 h 111"/>
                <a:gd name="T20" fmla="*/ 0 w 104"/>
                <a:gd name="T21" fmla="*/ 19222 h 111"/>
                <a:gd name="T22" fmla="*/ 10120 w 104"/>
                <a:gd name="T23" fmla="*/ 19222 h 111"/>
                <a:gd name="T24" fmla="*/ 13234 w 104"/>
                <a:gd name="T25" fmla="*/ 22425 h 1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111"/>
                <a:gd name="T41" fmla="*/ 104 w 104"/>
                <a:gd name="T42" fmla="*/ 111 h 1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111">
                  <a:moveTo>
                    <a:pt x="69" y="111"/>
                  </a:moveTo>
                  <a:lnTo>
                    <a:pt x="69" y="111"/>
                  </a:lnTo>
                  <a:lnTo>
                    <a:pt x="69" y="63"/>
                  </a:lnTo>
                  <a:lnTo>
                    <a:pt x="87" y="48"/>
                  </a:lnTo>
                  <a:lnTo>
                    <a:pt x="104" y="0"/>
                  </a:lnTo>
                  <a:lnTo>
                    <a:pt x="52" y="15"/>
                  </a:lnTo>
                  <a:lnTo>
                    <a:pt x="69" y="48"/>
                  </a:lnTo>
                  <a:lnTo>
                    <a:pt x="52" y="48"/>
                  </a:lnTo>
                  <a:lnTo>
                    <a:pt x="52" y="32"/>
                  </a:lnTo>
                  <a:lnTo>
                    <a:pt x="35" y="32"/>
                  </a:lnTo>
                  <a:lnTo>
                    <a:pt x="0" y="96"/>
                  </a:lnTo>
                  <a:lnTo>
                    <a:pt x="52" y="96"/>
                  </a:lnTo>
                  <a:lnTo>
                    <a:pt x="69" y="111"/>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612" name="Freeform 251">
              <a:extLst>
                <a:ext uri="{FF2B5EF4-FFF2-40B4-BE49-F238E27FC236}">
                  <a16:creationId xmlns:a16="http://schemas.microsoft.com/office/drawing/2014/main" id="{BE4174C6-5B3D-4002-B05C-B441462A4A9B}"/>
                </a:ext>
              </a:extLst>
            </p:cNvPr>
            <p:cNvSpPr>
              <a:spLocks/>
            </p:cNvSpPr>
            <p:nvPr/>
          </p:nvSpPr>
          <p:spPr bwMode="auto">
            <a:xfrm>
              <a:off x="8112989" y="8486545"/>
              <a:ext cx="61449" cy="44691"/>
            </a:xfrm>
            <a:custGeom>
              <a:avLst/>
              <a:gdLst>
                <a:gd name="T0" fmla="*/ 14288 w 88"/>
                <a:gd name="T1" fmla="*/ 12902 h 63"/>
                <a:gd name="T2" fmla="*/ 14288 w 88"/>
                <a:gd name="T3" fmla="*/ 12902 h 63"/>
                <a:gd name="T4" fmla="*/ 10319 w 88"/>
                <a:gd name="T5" fmla="*/ 12902 h 63"/>
                <a:gd name="T6" fmla="*/ 10319 w 88"/>
                <a:gd name="T7" fmla="*/ 9676 h 63"/>
                <a:gd name="T8" fmla="*/ 7144 w 88"/>
                <a:gd name="T9" fmla="*/ 9676 h 63"/>
                <a:gd name="T10" fmla="*/ 7144 w 88"/>
                <a:gd name="T11" fmla="*/ 6451 h 63"/>
                <a:gd name="T12" fmla="*/ 0 w 88"/>
                <a:gd name="T13" fmla="*/ 3225 h 63"/>
                <a:gd name="T14" fmla="*/ 0 w 88"/>
                <a:gd name="T15" fmla="*/ 0 h 63"/>
                <a:gd name="T16" fmla="*/ 3969 w 88"/>
                <a:gd name="T17" fmla="*/ 0 h 63"/>
                <a:gd name="T18" fmla="*/ 14288 w 88"/>
                <a:gd name="T19" fmla="*/ 0 h 63"/>
                <a:gd name="T20" fmla="*/ 17463 w 88"/>
                <a:gd name="T21" fmla="*/ 3225 h 63"/>
                <a:gd name="T22" fmla="*/ 17463 w 88"/>
                <a:gd name="T23" fmla="*/ 9676 h 63"/>
                <a:gd name="T24" fmla="*/ 14288 w 88"/>
                <a:gd name="T25" fmla="*/ 9676 h 63"/>
                <a:gd name="T26" fmla="*/ 14288 w 88"/>
                <a:gd name="T27" fmla="*/ 12902 h 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63"/>
                <a:gd name="T44" fmla="*/ 88 w 88"/>
                <a:gd name="T45" fmla="*/ 63 h 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63">
                  <a:moveTo>
                    <a:pt x="71" y="63"/>
                  </a:moveTo>
                  <a:lnTo>
                    <a:pt x="71" y="63"/>
                  </a:lnTo>
                  <a:lnTo>
                    <a:pt x="54" y="63"/>
                  </a:lnTo>
                  <a:lnTo>
                    <a:pt x="54" y="48"/>
                  </a:lnTo>
                  <a:lnTo>
                    <a:pt x="36" y="48"/>
                  </a:lnTo>
                  <a:lnTo>
                    <a:pt x="36" y="32"/>
                  </a:lnTo>
                  <a:lnTo>
                    <a:pt x="0" y="15"/>
                  </a:lnTo>
                  <a:lnTo>
                    <a:pt x="0" y="0"/>
                  </a:lnTo>
                  <a:lnTo>
                    <a:pt x="19" y="0"/>
                  </a:lnTo>
                  <a:lnTo>
                    <a:pt x="71" y="0"/>
                  </a:lnTo>
                  <a:lnTo>
                    <a:pt x="88" y="15"/>
                  </a:lnTo>
                  <a:lnTo>
                    <a:pt x="88" y="48"/>
                  </a:lnTo>
                  <a:lnTo>
                    <a:pt x="71" y="48"/>
                  </a:lnTo>
                  <a:lnTo>
                    <a:pt x="71" y="63"/>
                  </a:lnTo>
                  <a:close/>
                </a:path>
              </a:pathLst>
            </a:custGeom>
            <a:grpFill/>
            <a:ln w="9525" cap="rnd">
              <a:noFill/>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613" name="Freeform 252">
              <a:extLst>
                <a:ext uri="{FF2B5EF4-FFF2-40B4-BE49-F238E27FC236}">
                  <a16:creationId xmlns:a16="http://schemas.microsoft.com/office/drawing/2014/main" id="{9FA8D038-D1E6-4D42-A3FF-210659AF3E29}"/>
                </a:ext>
              </a:extLst>
            </p:cNvPr>
            <p:cNvSpPr>
              <a:spLocks/>
            </p:cNvSpPr>
            <p:nvPr/>
          </p:nvSpPr>
          <p:spPr bwMode="auto">
            <a:xfrm>
              <a:off x="8234493" y="8543805"/>
              <a:ext cx="146641" cy="67036"/>
            </a:xfrm>
            <a:custGeom>
              <a:avLst/>
              <a:gdLst>
                <a:gd name="T0" fmla="*/ 0 w 209"/>
                <a:gd name="T1" fmla="*/ 12700 h 96"/>
                <a:gd name="T2" fmla="*/ 0 w 209"/>
                <a:gd name="T3" fmla="*/ 12700 h 96"/>
                <a:gd name="T4" fmla="*/ 7178 w 209"/>
                <a:gd name="T5" fmla="*/ 12700 h 96"/>
                <a:gd name="T6" fmla="*/ 21534 w 209"/>
                <a:gd name="T7" fmla="*/ 9525 h 96"/>
                <a:gd name="T8" fmla="*/ 21534 w 209"/>
                <a:gd name="T9" fmla="*/ 5556 h 96"/>
                <a:gd name="T10" fmla="*/ 24724 w 209"/>
                <a:gd name="T11" fmla="*/ 3175 h 96"/>
                <a:gd name="T12" fmla="*/ 31902 w 209"/>
                <a:gd name="T13" fmla="*/ 3175 h 96"/>
                <a:gd name="T14" fmla="*/ 31902 w 209"/>
                <a:gd name="T15" fmla="*/ 0 h 96"/>
                <a:gd name="T16" fmla="*/ 42270 w 209"/>
                <a:gd name="T17" fmla="*/ 3175 h 96"/>
                <a:gd name="T18" fmla="*/ 42270 w 209"/>
                <a:gd name="T19" fmla="*/ 9525 h 96"/>
                <a:gd name="T20" fmla="*/ 38282 w 209"/>
                <a:gd name="T21" fmla="*/ 15875 h 96"/>
                <a:gd name="T22" fmla="*/ 24724 w 209"/>
                <a:gd name="T23" fmla="*/ 19050 h 96"/>
                <a:gd name="T24" fmla="*/ 17546 w 209"/>
                <a:gd name="T25" fmla="*/ 15875 h 96"/>
                <a:gd name="T26" fmla="*/ 7178 w 209"/>
                <a:gd name="T27" fmla="*/ 15875 h 96"/>
                <a:gd name="T28" fmla="*/ 3988 w 209"/>
                <a:gd name="T29" fmla="*/ 15875 h 96"/>
                <a:gd name="T30" fmla="*/ 0 w 209"/>
                <a:gd name="T31" fmla="*/ 12700 h 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9"/>
                <a:gd name="T49" fmla="*/ 0 h 96"/>
                <a:gd name="T50" fmla="*/ 209 w 209"/>
                <a:gd name="T51" fmla="*/ 96 h 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9" h="96">
                  <a:moveTo>
                    <a:pt x="0" y="64"/>
                  </a:moveTo>
                  <a:lnTo>
                    <a:pt x="0" y="64"/>
                  </a:lnTo>
                  <a:lnTo>
                    <a:pt x="34" y="64"/>
                  </a:lnTo>
                  <a:lnTo>
                    <a:pt x="105" y="48"/>
                  </a:lnTo>
                  <a:lnTo>
                    <a:pt x="105" y="31"/>
                  </a:lnTo>
                  <a:lnTo>
                    <a:pt x="123" y="16"/>
                  </a:lnTo>
                  <a:lnTo>
                    <a:pt x="157" y="16"/>
                  </a:lnTo>
                  <a:lnTo>
                    <a:pt x="157" y="0"/>
                  </a:lnTo>
                  <a:lnTo>
                    <a:pt x="209" y="16"/>
                  </a:lnTo>
                  <a:lnTo>
                    <a:pt x="209" y="48"/>
                  </a:lnTo>
                  <a:lnTo>
                    <a:pt x="192" y="79"/>
                  </a:lnTo>
                  <a:lnTo>
                    <a:pt x="123" y="96"/>
                  </a:lnTo>
                  <a:lnTo>
                    <a:pt x="88" y="79"/>
                  </a:lnTo>
                  <a:lnTo>
                    <a:pt x="34" y="79"/>
                  </a:lnTo>
                  <a:lnTo>
                    <a:pt x="17" y="79"/>
                  </a:lnTo>
                  <a:lnTo>
                    <a:pt x="0" y="64"/>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614" name="Freeform 253">
              <a:extLst>
                <a:ext uri="{FF2B5EF4-FFF2-40B4-BE49-F238E27FC236}">
                  <a16:creationId xmlns:a16="http://schemas.microsoft.com/office/drawing/2014/main" id="{C7D4080B-CD6D-43B1-9202-76252F1E9F4D}"/>
                </a:ext>
              </a:extLst>
            </p:cNvPr>
            <p:cNvSpPr>
              <a:spLocks/>
            </p:cNvSpPr>
            <p:nvPr/>
          </p:nvSpPr>
          <p:spPr bwMode="auto">
            <a:xfrm>
              <a:off x="8174439" y="8587100"/>
              <a:ext cx="86588" cy="44691"/>
            </a:xfrm>
            <a:custGeom>
              <a:avLst/>
              <a:gdLst>
                <a:gd name="T0" fmla="*/ 7202 w 123"/>
                <a:gd name="T1" fmla="*/ 12902 h 63"/>
                <a:gd name="T2" fmla="*/ 7202 w 123"/>
                <a:gd name="T3" fmla="*/ 12902 h 63"/>
                <a:gd name="T4" fmla="*/ 14404 w 123"/>
                <a:gd name="T5" fmla="*/ 9676 h 63"/>
                <a:gd name="T6" fmla="*/ 18405 w 123"/>
                <a:gd name="T7" fmla="*/ 9676 h 63"/>
                <a:gd name="T8" fmla="*/ 18405 w 123"/>
                <a:gd name="T9" fmla="*/ 6451 h 63"/>
                <a:gd name="T10" fmla="*/ 21605 w 123"/>
                <a:gd name="T11" fmla="*/ 9676 h 63"/>
                <a:gd name="T12" fmla="*/ 24806 w 123"/>
                <a:gd name="T13" fmla="*/ 3225 h 63"/>
                <a:gd name="T14" fmla="*/ 21605 w 123"/>
                <a:gd name="T15" fmla="*/ 3225 h 63"/>
                <a:gd name="T16" fmla="*/ 18405 w 123"/>
                <a:gd name="T17" fmla="*/ 0 h 63"/>
                <a:gd name="T18" fmla="*/ 7202 w 123"/>
                <a:gd name="T19" fmla="*/ 0 h 63"/>
                <a:gd name="T20" fmla="*/ 4001 w 123"/>
                <a:gd name="T21" fmla="*/ 0 h 63"/>
                <a:gd name="T22" fmla="*/ 0 w 123"/>
                <a:gd name="T23" fmla="*/ 6451 h 63"/>
                <a:gd name="T24" fmla="*/ 0 w 123"/>
                <a:gd name="T25" fmla="*/ 9676 h 63"/>
                <a:gd name="T26" fmla="*/ 4001 w 123"/>
                <a:gd name="T27" fmla="*/ 6451 h 63"/>
                <a:gd name="T28" fmla="*/ 4001 w 123"/>
                <a:gd name="T29" fmla="*/ 12902 h 63"/>
                <a:gd name="T30" fmla="*/ 7202 w 123"/>
                <a:gd name="T31" fmla="*/ 12902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3"/>
                <a:gd name="T49" fmla="*/ 0 h 63"/>
                <a:gd name="T50" fmla="*/ 123 w 123"/>
                <a:gd name="T51" fmla="*/ 63 h 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3" h="63">
                  <a:moveTo>
                    <a:pt x="35" y="63"/>
                  </a:moveTo>
                  <a:lnTo>
                    <a:pt x="35" y="63"/>
                  </a:lnTo>
                  <a:lnTo>
                    <a:pt x="71" y="48"/>
                  </a:lnTo>
                  <a:lnTo>
                    <a:pt x="89" y="48"/>
                  </a:lnTo>
                  <a:lnTo>
                    <a:pt x="89" y="32"/>
                  </a:lnTo>
                  <a:lnTo>
                    <a:pt x="106" y="48"/>
                  </a:lnTo>
                  <a:lnTo>
                    <a:pt x="123" y="15"/>
                  </a:lnTo>
                  <a:lnTo>
                    <a:pt x="106" y="15"/>
                  </a:lnTo>
                  <a:lnTo>
                    <a:pt x="89" y="0"/>
                  </a:lnTo>
                  <a:lnTo>
                    <a:pt x="35" y="0"/>
                  </a:lnTo>
                  <a:lnTo>
                    <a:pt x="18" y="0"/>
                  </a:lnTo>
                  <a:lnTo>
                    <a:pt x="0" y="32"/>
                  </a:lnTo>
                  <a:lnTo>
                    <a:pt x="0" y="48"/>
                  </a:lnTo>
                  <a:lnTo>
                    <a:pt x="18" y="32"/>
                  </a:lnTo>
                  <a:lnTo>
                    <a:pt x="18" y="63"/>
                  </a:lnTo>
                  <a:lnTo>
                    <a:pt x="35" y="63"/>
                  </a:lnTo>
                  <a:close/>
                </a:path>
              </a:pathLst>
            </a:custGeom>
            <a:grpFill/>
            <a:ln w="9525" cap="rnd">
              <a:noFill/>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615" name="Freeform 254">
              <a:extLst>
                <a:ext uri="{FF2B5EF4-FFF2-40B4-BE49-F238E27FC236}">
                  <a16:creationId xmlns:a16="http://schemas.microsoft.com/office/drawing/2014/main" id="{5AFB18AD-8E6F-4741-90F7-7A9FC0CED8D2}"/>
                </a:ext>
              </a:extLst>
            </p:cNvPr>
            <p:cNvSpPr>
              <a:spLocks/>
            </p:cNvSpPr>
            <p:nvPr/>
          </p:nvSpPr>
          <p:spPr bwMode="auto">
            <a:xfrm>
              <a:off x="7921659" y="8263093"/>
              <a:ext cx="22345" cy="33519"/>
            </a:xfrm>
            <a:custGeom>
              <a:avLst/>
              <a:gdLst>
                <a:gd name="T0" fmla="*/ 0 w 33"/>
                <a:gd name="T1" fmla="*/ 9525 h 48"/>
                <a:gd name="T2" fmla="*/ 3079 w 33"/>
                <a:gd name="T3" fmla="*/ 3969 h 48"/>
                <a:gd name="T4" fmla="*/ 6158 w 33"/>
                <a:gd name="T5" fmla="*/ 0 h 48"/>
                <a:gd name="T6" fmla="*/ 0 w 33"/>
                <a:gd name="T7" fmla="*/ 3969 h 48"/>
                <a:gd name="T8" fmla="*/ 0 w 33"/>
                <a:gd name="T9" fmla="*/ 9525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0" y="48"/>
                  </a:moveTo>
                  <a:lnTo>
                    <a:pt x="18" y="18"/>
                  </a:lnTo>
                  <a:lnTo>
                    <a:pt x="33" y="0"/>
                  </a:lnTo>
                  <a:lnTo>
                    <a:pt x="0" y="18"/>
                  </a:lnTo>
                  <a:lnTo>
                    <a:pt x="0" y="48"/>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616" name="Freeform 257">
              <a:extLst>
                <a:ext uri="{FF2B5EF4-FFF2-40B4-BE49-F238E27FC236}">
                  <a16:creationId xmlns:a16="http://schemas.microsoft.com/office/drawing/2014/main" id="{94CEC684-83CB-452F-9E8B-33272B299BA1}"/>
                </a:ext>
              </a:extLst>
            </p:cNvPr>
            <p:cNvSpPr>
              <a:spLocks/>
            </p:cNvSpPr>
            <p:nvPr/>
          </p:nvSpPr>
          <p:spPr bwMode="auto">
            <a:xfrm>
              <a:off x="8174439" y="8376217"/>
              <a:ext cx="170383" cy="210885"/>
            </a:xfrm>
            <a:custGeom>
              <a:avLst/>
              <a:gdLst>
                <a:gd name="T0" fmla="*/ 27781 w 244"/>
                <a:gd name="T1" fmla="*/ 8702 h 303"/>
                <a:gd name="T2" fmla="*/ 27781 w 244"/>
                <a:gd name="T3" fmla="*/ 8702 h 303"/>
                <a:gd name="T4" fmla="*/ 42069 w 244"/>
                <a:gd name="T5" fmla="*/ 2373 h 303"/>
                <a:gd name="T6" fmla="*/ 42069 w 244"/>
                <a:gd name="T7" fmla="*/ 5538 h 303"/>
                <a:gd name="T8" fmla="*/ 38100 w 244"/>
                <a:gd name="T9" fmla="*/ 5538 h 303"/>
                <a:gd name="T10" fmla="*/ 45244 w 244"/>
                <a:gd name="T11" fmla="*/ 8702 h 303"/>
                <a:gd name="T12" fmla="*/ 48419 w 244"/>
                <a:gd name="T13" fmla="*/ 34019 h 303"/>
                <a:gd name="T14" fmla="*/ 45244 w 244"/>
                <a:gd name="T15" fmla="*/ 30854 h 303"/>
                <a:gd name="T16" fmla="*/ 38100 w 244"/>
                <a:gd name="T17" fmla="*/ 34019 h 303"/>
                <a:gd name="T18" fmla="*/ 31750 w 244"/>
                <a:gd name="T19" fmla="*/ 37183 h 303"/>
                <a:gd name="T20" fmla="*/ 34925 w 244"/>
                <a:gd name="T21" fmla="*/ 43512 h 303"/>
                <a:gd name="T22" fmla="*/ 42069 w 244"/>
                <a:gd name="T23" fmla="*/ 49841 h 303"/>
                <a:gd name="T24" fmla="*/ 38100 w 244"/>
                <a:gd name="T25" fmla="*/ 53006 h 303"/>
                <a:gd name="T26" fmla="*/ 38100 w 244"/>
                <a:gd name="T27" fmla="*/ 56170 h 303"/>
                <a:gd name="T28" fmla="*/ 24606 w 244"/>
                <a:gd name="T29" fmla="*/ 59335 h 303"/>
                <a:gd name="T30" fmla="*/ 18256 w 244"/>
                <a:gd name="T31" fmla="*/ 59335 h 303"/>
                <a:gd name="T32" fmla="*/ 7144 w 244"/>
                <a:gd name="T33" fmla="*/ 59335 h 303"/>
                <a:gd name="T34" fmla="*/ 11113 w 244"/>
                <a:gd name="T35" fmla="*/ 49841 h 303"/>
                <a:gd name="T36" fmla="*/ 0 w 244"/>
                <a:gd name="T37" fmla="*/ 43512 h 303"/>
                <a:gd name="T38" fmla="*/ 0 w 244"/>
                <a:gd name="T39" fmla="*/ 40348 h 303"/>
                <a:gd name="T40" fmla="*/ 0 w 244"/>
                <a:gd name="T41" fmla="*/ 34019 h 303"/>
                <a:gd name="T42" fmla="*/ 0 w 244"/>
                <a:gd name="T43" fmla="*/ 24525 h 303"/>
                <a:gd name="T44" fmla="*/ 3969 w 244"/>
                <a:gd name="T45" fmla="*/ 21361 h 303"/>
                <a:gd name="T46" fmla="*/ 7144 w 244"/>
                <a:gd name="T47" fmla="*/ 11867 h 303"/>
                <a:gd name="T48" fmla="*/ 14288 w 244"/>
                <a:gd name="T49" fmla="*/ 11867 h 303"/>
                <a:gd name="T50" fmla="*/ 18256 w 244"/>
                <a:gd name="T51" fmla="*/ 5538 h 303"/>
                <a:gd name="T52" fmla="*/ 14288 w 244"/>
                <a:gd name="T53" fmla="*/ 5538 h 303"/>
                <a:gd name="T54" fmla="*/ 18256 w 244"/>
                <a:gd name="T55" fmla="*/ 2373 h 303"/>
                <a:gd name="T56" fmla="*/ 14288 w 244"/>
                <a:gd name="T57" fmla="*/ 0 h 303"/>
                <a:gd name="T58" fmla="*/ 18256 w 244"/>
                <a:gd name="T59" fmla="*/ 0 h 303"/>
                <a:gd name="T60" fmla="*/ 21431 w 244"/>
                <a:gd name="T61" fmla="*/ 0 h 303"/>
                <a:gd name="T62" fmla="*/ 21431 w 244"/>
                <a:gd name="T63" fmla="*/ 2373 h 303"/>
                <a:gd name="T64" fmla="*/ 27781 w 244"/>
                <a:gd name="T65" fmla="*/ 5538 h 303"/>
                <a:gd name="T66" fmla="*/ 24606 w 244"/>
                <a:gd name="T67" fmla="*/ 8702 h 303"/>
                <a:gd name="T68" fmla="*/ 27781 w 244"/>
                <a:gd name="T69" fmla="*/ 8702 h 3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4"/>
                <a:gd name="T106" fmla="*/ 0 h 303"/>
                <a:gd name="T107" fmla="*/ 244 w 244"/>
                <a:gd name="T108" fmla="*/ 303 h 3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4" h="303">
                  <a:moveTo>
                    <a:pt x="140" y="47"/>
                  </a:moveTo>
                  <a:lnTo>
                    <a:pt x="140" y="47"/>
                  </a:lnTo>
                  <a:lnTo>
                    <a:pt x="210" y="15"/>
                  </a:lnTo>
                  <a:lnTo>
                    <a:pt x="210" y="30"/>
                  </a:lnTo>
                  <a:lnTo>
                    <a:pt x="192" y="30"/>
                  </a:lnTo>
                  <a:lnTo>
                    <a:pt x="227" y="47"/>
                  </a:lnTo>
                  <a:lnTo>
                    <a:pt x="244" y="174"/>
                  </a:lnTo>
                  <a:lnTo>
                    <a:pt x="227" y="159"/>
                  </a:lnTo>
                  <a:lnTo>
                    <a:pt x="192" y="174"/>
                  </a:lnTo>
                  <a:lnTo>
                    <a:pt x="158" y="191"/>
                  </a:lnTo>
                  <a:lnTo>
                    <a:pt x="175" y="222"/>
                  </a:lnTo>
                  <a:lnTo>
                    <a:pt x="210" y="255"/>
                  </a:lnTo>
                  <a:lnTo>
                    <a:pt x="192" y="270"/>
                  </a:lnTo>
                  <a:lnTo>
                    <a:pt x="192" y="287"/>
                  </a:lnTo>
                  <a:lnTo>
                    <a:pt x="123" y="303"/>
                  </a:lnTo>
                  <a:lnTo>
                    <a:pt x="89" y="303"/>
                  </a:lnTo>
                  <a:lnTo>
                    <a:pt x="35" y="303"/>
                  </a:lnTo>
                  <a:lnTo>
                    <a:pt x="54" y="255"/>
                  </a:lnTo>
                  <a:lnTo>
                    <a:pt x="0" y="222"/>
                  </a:lnTo>
                  <a:lnTo>
                    <a:pt x="0" y="207"/>
                  </a:lnTo>
                  <a:lnTo>
                    <a:pt x="0" y="174"/>
                  </a:lnTo>
                  <a:lnTo>
                    <a:pt x="0" y="126"/>
                  </a:lnTo>
                  <a:lnTo>
                    <a:pt x="18" y="111"/>
                  </a:lnTo>
                  <a:lnTo>
                    <a:pt x="35" y="63"/>
                  </a:lnTo>
                  <a:lnTo>
                    <a:pt x="71" y="63"/>
                  </a:lnTo>
                  <a:lnTo>
                    <a:pt x="89" y="30"/>
                  </a:lnTo>
                  <a:lnTo>
                    <a:pt x="71" y="30"/>
                  </a:lnTo>
                  <a:lnTo>
                    <a:pt x="89" y="15"/>
                  </a:lnTo>
                  <a:lnTo>
                    <a:pt x="71" y="0"/>
                  </a:lnTo>
                  <a:lnTo>
                    <a:pt x="89" y="0"/>
                  </a:lnTo>
                  <a:lnTo>
                    <a:pt x="106" y="0"/>
                  </a:lnTo>
                  <a:lnTo>
                    <a:pt x="106" y="15"/>
                  </a:lnTo>
                  <a:lnTo>
                    <a:pt x="140" y="30"/>
                  </a:lnTo>
                  <a:lnTo>
                    <a:pt x="123" y="47"/>
                  </a:lnTo>
                  <a:lnTo>
                    <a:pt x="140" y="47"/>
                  </a:lnTo>
                  <a:close/>
                </a:path>
              </a:pathLst>
            </a:custGeom>
            <a:grpFill/>
            <a:ln w="9525" cap="rnd">
              <a:noFill/>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617" name="Freeform 258">
              <a:extLst>
                <a:ext uri="{FF2B5EF4-FFF2-40B4-BE49-F238E27FC236}">
                  <a16:creationId xmlns:a16="http://schemas.microsoft.com/office/drawing/2014/main" id="{3449910A-6817-44AF-B1C7-82F2588E1B62}"/>
                </a:ext>
              </a:extLst>
            </p:cNvPr>
            <p:cNvSpPr>
              <a:spLocks/>
            </p:cNvSpPr>
            <p:nvPr/>
          </p:nvSpPr>
          <p:spPr bwMode="auto">
            <a:xfrm>
              <a:off x="8187008" y="8598272"/>
              <a:ext cx="230436" cy="213677"/>
            </a:xfrm>
            <a:custGeom>
              <a:avLst/>
              <a:gdLst>
                <a:gd name="T0" fmla="*/ 3969 w 330"/>
                <a:gd name="T1" fmla="*/ 23094 h 305"/>
                <a:gd name="T2" fmla="*/ 3969 w 330"/>
                <a:gd name="T3" fmla="*/ 23094 h 305"/>
                <a:gd name="T4" fmla="*/ 9525 w 330"/>
                <a:gd name="T5" fmla="*/ 19112 h 305"/>
                <a:gd name="T6" fmla="*/ 16669 w 330"/>
                <a:gd name="T7" fmla="*/ 23094 h 305"/>
                <a:gd name="T8" fmla="*/ 23813 w 330"/>
                <a:gd name="T9" fmla="*/ 32651 h 305"/>
                <a:gd name="T10" fmla="*/ 27781 w 330"/>
                <a:gd name="T11" fmla="*/ 32651 h 305"/>
                <a:gd name="T12" fmla="*/ 30956 w 330"/>
                <a:gd name="T13" fmla="*/ 38225 h 305"/>
                <a:gd name="T14" fmla="*/ 38100 w 330"/>
                <a:gd name="T15" fmla="*/ 42207 h 305"/>
                <a:gd name="T16" fmla="*/ 44450 w 330"/>
                <a:gd name="T17" fmla="*/ 47781 h 305"/>
                <a:gd name="T18" fmla="*/ 47625 w 330"/>
                <a:gd name="T19" fmla="*/ 47781 h 305"/>
                <a:gd name="T20" fmla="*/ 52388 w 330"/>
                <a:gd name="T21" fmla="*/ 57337 h 305"/>
                <a:gd name="T22" fmla="*/ 47625 w 330"/>
                <a:gd name="T23" fmla="*/ 61319 h 305"/>
                <a:gd name="T24" fmla="*/ 52388 w 330"/>
                <a:gd name="T25" fmla="*/ 61319 h 305"/>
                <a:gd name="T26" fmla="*/ 55563 w 330"/>
                <a:gd name="T27" fmla="*/ 57337 h 305"/>
                <a:gd name="T28" fmla="*/ 55563 w 330"/>
                <a:gd name="T29" fmla="*/ 54948 h 305"/>
                <a:gd name="T30" fmla="*/ 55563 w 330"/>
                <a:gd name="T31" fmla="*/ 51763 h 305"/>
                <a:gd name="T32" fmla="*/ 55563 w 330"/>
                <a:gd name="T33" fmla="*/ 45392 h 305"/>
                <a:gd name="T34" fmla="*/ 61913 w 330"/>
                <a:gd name="T35" fmla="*/ 51763 h 305"/>
                <a:gd name="T36" fmla="*/ 65881 w 330"/>
                <a:gd name="T37" fmla="*/ 47781 h 305"/>
                <a:gd name="T38" fmla="*/ 47625 w 330"/>
                <a:gd name="T39" fmla="*/ 38225 h 305"/>
                <a:gd name="T40" fmla="*/ 52388 w 330"/>
                <a:gd name="T41" fmla="*/ 35836 h 305"/>
                <a:gd name="T42" fmla="*/ 47625 w 330"/>
                <a:gd name="T43" fmla="*/ 35836 h 305"/>
                <a:gd name="T44" fmla="*/ 41275 w 330"/>
                <a:gd name="T45" fmla="*/ 32651 h 305"/>
                <a:gd name="T46" fmla="*/ 38100 w 330"/>
                <a:gd name="T47" fmla="*/ 26280 h 305"/>
                <a:gd name="T48" fmla="*/ 30956 w 330"/>
                <a:gd name="T49" fmla="*/ 19112 h 305"/>
                <a:gd name="T50" fmla="*/ 30956 w 330"/>
                <a:gd name="T51" fmla="*/ 9556 h 305"/>
                <a:gd name="T52" fmla="*/ 34131 w 330"/>
                <a:gd name="T53" fmla="*/ 9556 h 305"/>
                <a:gd name="T54" fmla="*/ 38100 w 330"/>
                <a:gd name="T55" fmla="*/ 9556 h 305"/>
                <a:gd name="T56" fmla="*/ 38100 w 330"/>
                <a:gd name="T57" fmla="*/ 7167 h 305"/>
                <a:gd name="T58" fmla="*/ 38100 w 330"/>
                <a:gd name="T59" fmla="*/ 3982 h 305"/>
                <a:gd name="T60" fmla="*/ 30956 w 330"/>
                <a:gd name="T61" fmla="*/ 0 h 305"/>
                <a:gd name="T62" fmla="*/ 19844 w 330"/>
                <a:gd name="T63" fmla="*/ 0 h 305"/>
                <a:gd name="T64" fmla="*/ 16669 w 330"/>
                <a:gd name="T65" fmla="*/ 7167 h 305"/>
                <a:gd name="T66" fmla="*/ 14288 w 330"/>
                <a:gd name="T67" fmla="*/ 3982 h 305"/>
                <a:gd name="T68" fmla="*/ 14288 w 330"/>
                <a:gd name="T69" fmla="*/ 7167 h 305"/>
                <a:gd name="T70" fmla="*/ 9525 w 330"/>
                <a:gd name="T71" fmla="*/ 7167 h 305"/>
                <a:gd name="T72" fmla="*/ 3969 w 330"/>
                <a:gd name="T73" fmla="*/ 9556 h 305"/>
                <a:gd name="T74" fmla="*/ 0 w 330"/>
                <a:gd name="T75" fmla="*/ 9556 h 305"/>
                <a:gd name="T76" fmla="*/ 0 w 330"/>
                <a:gd name="T77" fmla="*/ 16723 h 305"/>
                <a:gd name="T78" fmla="*/ 3969 w 330"/>
                <a:gd name="T79" fmla="*/ 23094 h 3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0"/>
                <a:gd name="T121" fmla="*/ 0 h 305"/>
                <a:gd name="T122" fmla="*/ 330 w 330"/>
                <a:gd name="T123" fmla="*/ 305 h 3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0" h="305">
                  <a:moveTo>
                    <a:pt x="17" y="113"/>
                  </a:moveTo>
                  <a:lnTo>
                    <a:pt x="17" y="113"/>
                  </a:lnTo>
                  <a:lnTo>
                    <a:pt x="51" y="96"/>
                  </a:lnTo>
                  <a:lnTo>
                    <a:pt x="86" y="113"/>
                  </a:lnTo>
                  <a:lnTo>
                    <a:pt x="120" y="161"/>
                  </a:lnTo>
                  <a:lnTo>
                    <a:pt x="138" y="161"/>
                  </a:lnTo>
                  <a:lnTo>
                    <a:pt x="155" y="192"/>
                  </a:lnTo>
                  <a:lnTo>
                    <a:pt x="192" y="209"/>
                  </a:lnTo>
                  <a:lnTo>
                    <a:pt x="226" y="240"/>
                  </a:lnTo>
                  <a:lnTo>
                    <a:pt x="243" y="240"/>
                  </a:lnTo>
                  <a:lnTo>
                    <a:pt x="261" y="288"/>
                  </a:lnTo>
                  <a:lnTo>
                    <a:pt x="243" y="305"/>
                  </a:lnTo>
                  <a:lnTo>
                    <a:pt x="261" y="305"/>
                  </a:lnTo>
                  <a:lnTo>
                    <a:pt x="278" y="288"/>
                  </a:lnTo>
                  <a:lnTo>
                    <a:pt x="278" y="273"/>
                  </a:lnTo>
                  <a:lnTo>
                    <a:pt x="278" y="257"/>
                  </a:lnTo>
                  <a:lnTo>
                    <a:pt x="278" y="225"/>
                  </a:lnTo>
                  <a:lnTo>
                    <a:pt x="312" y="257"/>
                  </a:lnTo>
                  <a:lnTo>
                    <a:pt x="330" y="240"/>
                  </a:lnTo>
                  <a:lnTo>
                    <a:pt x="243" y="192"/>
                  </a:lnTo>
                  <a:lnTo>
                    <a:pt x="261" y="177"/>
                  </a:lnTo>
                  <a:lnTo>
                    <a:pt x="243" y="177"/>
                  </a:lnTo>
                  <a:lnTo>
                    <a:pt x="209" y="161"/>
                  </a:lnTo>
                  <a:lnTo>
                    <a:pt x="192" y="129"/>
                  </a:lnTo>
                  <a:lnTo>
                    <a:pt x="155" y="96"/>
                  </a:lnTo>
                  <a:lnTo>
                    <a:pt x="155" y="48"/>
                  </a:lnTo>
                  <a:lnTo>
                    <a:pt x="174" y="48"/>
                  </a:lnTo>
                  <a:lnTo>
                    <a:pt x="192" y="48"/>
                  </a:lnTo>
                  <a:lnTo>
                    <a:pt x="192" y="33"/>
                  </a:lnTo>
                  <a:lnTo>
                    <a:pt x="192" y="17"/>
                  </a:lnTo>
                  <a:lnTo>
                    <a:pt x="155" y="0"/>
                  </a:lnTo>
                  <a:lnTo>
                    <a:pt x="103" y="0"/>
                  </a:lnTo>
                  <a:lnTo>
                    <a:pt x="86" y="33"/>
                  </a:lnTo>
                  <a:lnTo>
                    <a:pt x="69" y="17"/>
                  </a:lnTo>
                  <a:lnTo>
                    <a:pt x="69" y="33"/>
                  </a:lnTo>
                  <a:lnTo>
                    <a:pt x="51" y="33"/>
                  </a:lnTo>
                  <a:lnTo>
                    <a:pt x="17" y="48"/>
                  </a:lnTo>
                  <a:lnTo>
                    <a:pt x="0" y="48"/>
                  </a:lnTo>
                  <a:lnTo>
                    <a:pt x="0" y="81"/>
                  </a:lnTo>
                  <a:lnTo>
                    <a:pt x="17" y="113"/>
                  </a:lnTo>
                  <a:close/>
                </a:path>
              </a:pathLst>
            </a:custGeom>
            <a:grpFill/>
            <a:ln w="9525" cap="rnd">
              <a:noFill/>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618" name="Freeform 259">
              <a:extLst>
                <a:ext uri="{FF2B5EF4-FFF2-40B4-BE49-F238E27FC236}">
                  <a16:creationId xmlns:a16="http://schemas.microsoft.com/office/drawing/2014/main" id="{577274C2-9CBA-4BF2-AD78-5AED070757F0}"/>
                </a:ext>
              </a:extLst>
            </p:cNvPr>
            <p:cNvSpPr>
              <a:spLocks/>
            </p:cNvSpPr>
            <p:nvPr/>
          </p:nvSpPr>
          <p:spPr bwMode="auto">
            <a:xfrm>
              <a:off x="8161869" y="8520062"/>
              <a:ext cx="12571" cy="11173"/>
            </a:xfrm>
            <a:custGeom>
              <a:avLst/>
              <a:gdLst>
                <a:gd name="T0" fmla="*/ 0 w 17"/>
                <a:gd name="T1" fmla="*/ 3387 h 15"/>
                <a:gd name="T2" fmla="*/ 0 w 17"/>
                <a:gd name="T3" fmla="*/ 3387 h 15"/>
                <a:gd name="T4" fmla="*/ 0 w 17"/>
                <a:gd name="T5" fmla="*/ 0 h 15"/>
                <a:gd name="T6" fmla="*/ 4202 w 17"/>
                <a:gd name="T7" fmla="*/ 0 h 15"/>
                <a:gd name="T8" fmla="*/ 4202 w 17"/>
                <a:gd name="T9" fmla="*/ 3387 h 15"/>
                <a:gd name="T10" fmla="*/ 0 w 17"/>
                <a:gd name="T11" fmla="*/ 3387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15"/>
                  </a:moveTo>
                  <a:lnTo>
                    <a:pt x="0" y="15"/>
                  </a:lnTo>
                  <a:lnTo>
                    <a:pt x="0" y="0"/>
                  </a:lnTo>
                  <a:lnTo>
                    <a:pt x="17" y="0"/>
                  </a:lnTo>
                  <a:lnTo>
                    <a:pt x="17" y="15"/>
                  </a:lnTo>
                  <a:lnTo>
                    <a:pt x="0" y="15"/>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619" name="Freeform 260">
              <a:extLst>
                <a:ext uri="{FF2B5EF4-FFF2-40B4-BE49-F238E27FC236}">
                  <a16:creationId xmlns:a16="http://schemas.microsoft.com/office/drawing/2014/main" id="{44670D09-7528-4A52-948E-D2D87FC299E5}"/>
                </a:ext>
              </a:extLst>
            </p:cNvPr>
            <p:cNvSpPr>
              <a:spLocks/>
            </p:cNvSpPr>
            <p:nvPr/>
          </p:nvSpPr>
          <p:spPr bwMode="auto">
            <a:xfrm>
              <a:off x="8322476" y="8598272"/>
              <a:ext cx="47484" cy="33519"/>
            </a:xfrm>
            <a:custGeom>
              <a:avLst/>
              <a:gdLst>
                <a:gd name="T0" fmla="*/ 13108 w 70"/>
                <a:gd name="T1" fmla="*/ 3969 h 48"/>
                <a:gd name="T2" fmla="*/ 13108 w 70"/>
                <a:gd name="T3" fmla="*/ 3969 h 48"/>
                <a:gd name="T4" fmla="*/ 9253 w 70"/>
                <a:gd name="T5" fmla="*/ 3969 h 48"/>
                <a:gd name="T6" fmla="*/ 6169 w 70"/>
                <a:gd name="T7" fmla="*/ 9525 h 48"/>
                <a:gd name="T8" fmla="*/ 3084 w 70"/>
                <a:gd name="T9" fmla="*/ 9525 h 48"/>
                <a:gd name="T10" fmla="*/ 0 w 70"/>
                <a:gd name="T11" fmla="*/ 9525 h 48"/>
                <a:gd name="T12" fmla="*/ 0 w 70"/>
                <a:gd name="T13" fmla="*/ 7144 h 48"/>
                <a:gd name="T14" fmla="*/ 0 w 70"/>
                <a:gd name="T15" fmla="*/ 3969 h 48"/>
                <a:gd name="T16" fmla="*/ 13108 w 70"/>
                <a:gd name="T17" fmla="*/ 0 h 48"/>
                <a:gd name="T18" fmla="*/ 13108 w 70"/>
                <a:gd name="T19" fmla="*/ 3969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48"/>
                <a:gd name="T32" fmla="*/ 70 w 70"/>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48">
                  <a:moveTo>
                    <a:pt x="70" y="17"/>
                  </a:moveTo>
                  <a:lnTo>
                    <a:pt x="70" y="17"/>
                  </a:lnTo>
                  <a:lnTo>
                    <a:pt x="52" y="17"/>
                  </a:lnTo>
                  <a:lnTo>
                    <a:pt x="35" y="48"/>
                  </a:lnTo>
                  <a:lnTo>
                    <a:pt x="18" y="48"/>
                  </a:lnTo>
                  <a:lnTo>
                    <a:pt x="0" y="48"/>
                  </a:lnTo>
                  <a:lnTo>
                    <a:pt x="0" y="33"/>
                  </a:lnTo>
                  <a:lnTo>
                    <a:pt x="0" y="17"/>
                  </a:lnTo>
                  <a:lnTo>
                    <a:pt x="70" y="0"/>
                  </a:lnTo>
                  <a:lnTo>
                    <a:pt x="70" y="17"/>
                  </a:lnTo>
                </a:path>
              </a:pathLst>
            </a:custGeom>
            <a:grpFill/>
            <a:ln w="9525" cap="rnd">
              <a:noFill/>
              <a:prstDash val="solid"/>
              <a:round/>
              <a:headEnd/>
              <a:tailEnd/>
            </a:ln>
          </p:spPr>
          <p:txBody>
            <a:bodyPr lIns="140208" tIns="70105" rIns="140208" bIns="70105"/>
            <a:lstStyle/>
            <a:p>
              <a:pPr defTabSz="1219139">
                <a:defRPr/>
              </a:pPr>
              <a:endParaRPr lang="en-US" sz="1400" dirty="0">
                <a:solidFill>
                  <a:srgbClr val="000000"/>
                </a:solidFill>
                <a:latin typeface="Arial"/>
              </a:endParaRPr>
            </a:p>
          </p:txBody>
        </p:sp>
        <p:sp>
          <p:nvSpPr>
            <p:cNvPr id="620" name="Freeform 163">
              <a:extLst>
                <a:ext uri="{FF2B5EF4-FFF2-40B4-BE49-F238E27FC236}">
                  <a16:creationId xmlns:a16="http://schemas.microsoft.com/office/drawing/2014/main" id="{2A3D1956-7A78-4FD2-A68A-A58A2698ACD6}"/>
                </a:ext>
              </a:extLst>
            </p:cNvPr>
            <p:cNvSpPr>
              <a:spLocks/>
            </p:cNvSpPr>
            <p:nvPr/>
          </p:nvSpPr>
          <p:spPr bwMode="auto">
            <a:xfrm>
              <a:off x="10766487" y="8397165"/>
              <a:ext cx="47484" cy="234625"/>
            </a:xfrm>
            <a:custGeom>
              <a:avLst/>
              <a:gdLst>
                <a:gd name="T0" fmla="*/ 0 w 69"/>
                <a:gd name="T1" fmla="*/ 7144 h 336"/>
                <a:gd name="T2" fmla="*/ 0 w 69"/>
                <a:gd name="T3" fmla="*/ 7144 h 336"/>
                <a:gd name="T4" fmla="*/ 0 w 69"/>
                <a:gd name="T5" fmla="*/ 22225 h 336"/>
                <a:gd name="T6" fmla="*/ 3129 w 69"/>
                <a:gd name="T7" fmla="*/ 26194 h 336"/>
                <a:gd name="T8" fmla="*/ 0 w 69"/>
                <a:gd name="T9" fmla="*/ 44450 h 336"/>
                <a:gd name="T10" fmla="*/ 3129 w 69"/>
                <a:gd name="T11" fmla="*/ 51594 h 336"/>
                <a:gd name="T12" fmla="*/ 0 w 69"/>
                <a:gd name="T13" fmla="*/ 61119 h 336"/>
                <a:gd name="T14" fmla="*/ 3129 w 69"/>
                <a:gd name="T15" fmla="*/ 66675 h 336"/>
                <a:gd name="T16" fmla="*/ 3129 w 69"/>
                <a:gd name="T17" fmla="*/ 61119 h 336"/>
                <a:gd name="T18" fmla="*/ 10169 w 69"/>
                <a:gd name="T19" fmla="*/ 64294 h 336"/>
                <a:gd name="T20" fmla="*/ 10169 w 69"/>
                <a:gd name="T21" fmla="*/ 61119 h 336"/>
                <a:gd name="T22" fmla="*/ 3129 w 69"/>
                <a:gd name="T23" fmla="*/ 51594 h 336"/>
                <a:gd name="T24" fmla="*/ 6258 w 69"/>
                <a:gd name="T25" fmla="*/ 41275 h 336"/>
                <a:gd name="T26" fmla="*/ 10169 w 69"/>
                <a:gd name="T27" fmla="*/ 41275 h 336"/>
                <a:gd name="T28" fmla="*/ 13298 w 69"/>
                <a:gd name="T29" fmla="*/ 41275 h 336"/>
                <a:gd name="T30" fmla="*/ 6258 w 69"/>
                <a:gd name="T31" fmla="*/ 19050 h 336"/>
                <a:gd name="T32" fmla="*/ 6258 w 69"/>
                <a:gd name="T33" fmla="*/ 3969 h 336"/>
                <a:gd name="T34" fmla="*/ 6258 w 69"/>
                <a:gd name="T35" fmla="*/ 0 h 336"/>
                <a:gd name="T36" fmla="*/ 3129 w 69"/>
                <a:gd name="T37" fmla="*/ 0 h 336"/>
                <a:gd name="T38" fmla="*/ 3129 w 69"/>
                <a:gd name="T39" fmla="*/ 3969 h 336"/>
                <a:gd name="T40" fmla="*/ 0 w 69"/>
                <a:gd name="T41" fmla="*/ 7144 h 3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36"/>
                <a:gd name="T65" fmla="*/ 69 w 69"/>
                <a:gd name="T66" fmla="*/ 336 h 3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36">
                  <a:moveTo>
                    <a:pt x="0" y="33"/>
                  </a:moveTo>
                  <a:lnTo>
                    <a:pt x="0" y="33"/>
                  </a:lnTo>
                  <a:lnTo>
                    <a:pt x="0" y="113"/>
                  </a:lnTo>
                  <a:lnTo>
                    <a:pt x="17" y="129"/>
                  </a:lnTo>
                  <a:lnTo>
                    <a:pt x="0" y="225"/>
                  </a:lnTo>
                  <a:lnTo>
                    <a:pt x="17" y="257"/>
                  </a:lnTo>
                  <a:lnTo>
                    <a:pt x="0" y="305"/>
                  </a:lnTo>
                  <a:lnTo>
                    <a:pt x="17" y="336"/>
                  </a:lnTo>
                  <a:lnTo>
                    <a:pt x="17" y="305"/>
                  </a:lnTo>
                  <a:lnTo>
                    <a:pt x="52" y="321"/>
                  </a:lnTo>
                  <a:lnTo>
                    <a:pt x="52" y="305"/>
                  </a:lnTo>
                  <a:lnTo>
                    <a:pt x="17" y="257"/>
                  </a:lnTo>
                  <a:lnTo>
                    <a:pt x="35" y="209"/>
                  </a:lnTo>
                  <a:lnTo>
                    <a:pt x="52" y="209"/>
                  </a:lnTo>
                  <a:lnTo>
                    <a:pt x="69" y="209"/>
                  </a:lnTo>
                  <a:lnTo>
                    <a:pt x="35" y="96"/>
                  </a:lnTo>
                  <a:lnTo>
                    <a:pt x="35" y="17"/>
                  </a:lnTo>
                  <a:lnTo>
                    <a:pt x="35" y="0"/>
                  </a:lnTo>
                  <a:lnTo>
                    <a:pt x="17" y="0"/>
                  </a:lnTo>
                  <a:lnTo>
                    <a:pt x="17" y="17"/>
                  </a:lnTo>
                  <a:lnTo>
                    <a:pt x="0" y="33"/>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621" name="Freeform 162">
              <a:extLst>
                <a:ext uri="{FF2B5EF4-FFF2-40B4-BE49-F238E27FC236}">
                  <a16:creationId xmlns:a16="http://schemas.microsoft.com/office/drawing/2014/main" id="{57A379FD-241A-44EB-BD1C-0AF69F971A17}"/>
                </a:ext>
              </a:extLst>
            </p:cNvPr>
            <p:cNvSpPr>
              <a:spLocks/>
            </p:cNvSpPr>
            <p:nvPr/>
          </p:nvSpPr>
          <p:spPr bwMode="auto">
            <a:xfrm>
              <a:off x="11019267" y="8497717"/>
              <a:ext cx="23743" cy="22344"/>
            </a:xfrm>
            <a:custGeom>
              <a:avLst/>
              <a:gdLst>
                <a:gd name="T0" fmla="*/ 0 w 35"/>
                <a:gd name="T1" fmla="*/ 3079 h 33"/>
                <a:gd name="T2" fmla="*/ 0 w 35"/>
                <a:gd name="T3" fmla="*/ 3079 h 33"/>
                <a:gd name="T4" fmla="*/ 0 w 35"/>
                <a:gd name="T5" fmla="*/ 6158 h 33"/>
                <a:gd name="T6" fmla="*/ 3084 w 35"/>
                <a:gd name="T7" fmla="*/ 3079 h 33"/>
                <a:gd name="T8" fmla="*/ 6169 w 35"/>
                <a:gd name="T9" fmla="*/ 0 h 33"/>
                <a:gd name="T10" fmla="*/ 0 w 35"/>
                <a:gd name="T11" fmla="*/ 3079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0" y="17"/>
                  </a:moveTo>
                  <a:lnTo>
                    <a:pt x="0" y="17"/>
                  </a:lnTo>
                  <a:lnTo>
                    <a:pt x="0" y="33"/>
                  </a:lnTo>
                  <a:lnTo>
                    <a:pt x="17" y="17"/>
                  </a:lnTo>
                  <a:lnTo>
                    <a:pt x="35" y="0"/>
                  </a:lnTo>
                  <a:lnTo>
                    <a:pt x="0" y="17"/>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622" name="Freeform 166">
              <a:extLst>
                <a:ext uri="{FF2B5EF4-FFF2-40B4-BE49-F238E27FC236}">
                  <a16:creationId xmlns:a16="http://schemas.microsoft.com/office/drawing/2014/main" id="{162F4801-B8B5-474E-9AA9-783992EA4212}"/>
                </a:ext>
              </a:extLst>
            </p:cNvPr>
            <p:cNvSpPr>
              <a:spLocks/>
            </p:cNvSpPr>
            <p:nvPr/>
          </p:nvSpPr>
          <p:spPr bwMode="auto">
            <a:xfrm>
              <a:off x="10862851" y="8631789"/>
              <a:ext cx="36311" cy="33519"/>
            </a:xfrm>
            <a:custGeom>
              <a:avLst/>
              <a:gdLst>
                <a:gd name="T0" fmla="*/ 0 w 52"/>
                <a:gd name="T1" fmla="*/ 9525 h 48"/>
                <a:gd name="T2" fmla="*/ 0 w 52"/>
                <a:gd name="T3" fmla="*/ 9525 h 48"/>
                <a:gd name="T4" fmla="*/ 10319 w 52"/>
                <a:gd name="T5" fmla="*/ 0 h 48"/>
                <a:gd name="T6" fmla="*/ 7144 w 52"/>
                <a:gd name="T7" fmla="*/ 3969 h 48"/>
                <a:gd name="T8" fmla="*/ 0 w 52"/>
                <a:gd name="T9" fmla="*/ 9525 h 48"/>
                <a:gd name="T10" fmla="*/ 0 60000 65536"/>
                <a:gd name="T11" fmla="*/ 0 60000 65536"/>
                <a:gd name="T12" fmla="*/ 0 60000 65536"/>
                <a:gd name="T13" fmla="*/ 0 60000 65536"/>
                <a:gd name="T14" fmla="*/ 0 60000 65536"/>
                <a:gd name="T15" fmla="*/ 0 w 52"/>
                <a:gd name="T16" fmla="*/ 0 h 48"/>
                <a:gd name="T17" fmla="*/ 52 w 52"/>
                <a:gd name="T18" fmla="*/ 48 h 48"/>
              </a:gdLst>
              <a:ahLst/>
              <a:cxnLst>
                <a:cxn ang="T10">
                  <a:pos x="T0" y="T1"/>
                </a:cxn>
                <a:cxn ang="T11">
                  <a:pos x="T2" y="T3"/>
                </a:cxn>
                <a:cxn ang="T12">
                  <a:pos x="T4" y="T5"/>
                </a:cxn>
                <a:cxn ang="T13">
                  <a:pos x="T6" y="T7"/>
                </a:cxn>
                <a:cxn ang="T14">
                  <a:pos x="T8" y="T9"/>
                </a:cxn>
              </a:cxnLst>
              <a:rect l="T15" t="T16" r="T17" b="T18"/>
              <a:pathLst>
                <a:path w="52" h="48">
                  <a:moveTo>
                    <a:pt x="0" y="48"/>
                  </a:moveTo>
                  <a:lnTo>
                    <a:pt x="0" y="48"/>
                  </a:lnTo>
                  <a:lnTo>
                    <a:pt x="52" y="0"/>
                  </a:lnTo>
                  <a:lnTo>
                    <a:pt x="35" y="17"/>
                  </a:lnTo>
                  <a:lnTo>
                    <a:pt x="0" y="48"/>
                  </a:lnTo>
                </a:path>
              </a:pathLst>
            </a:custGeom>
            <a:grpFill/>
            <a:ln w="9525" cap="rnd" cmpd="sng" algn="ctr">
              <a:noFill/>
              <a:prstDash val="solid"/>
              <a:round/>
              <a:headEnd type="none" w="med" len="med"/>
              <a:tailEnd type="none" w="med" len="med"/>
            </a:ln>
          </p:spPr>
          <p:txBody>
            <a:bodyPr lIns="140208" tIns="70105" rIns="140208" bIns="70105"/>
            <a:lstStyle/>
            <a:p>
              <a:pPr defTabSz="1219139">
                <a:defRPr/>
              </a:pPr>
              <a:endParaRPr lang="en-US" sz="1400" dirty="0">
                <a:solidFill>
                  <a:srgbClr val="000000"/>
                </a:solidFill>
                <a:latin typeface="Arial"/>
              </a:endParaRPr>
            </a:p>
          </p:txBody>
        </p:sp>
        <p:sp>
          <p:nvSpPr>
            <p:cNvPr id="623" name="Freeform 256">
              <a:extLst>
                <a:ext uri="{FF2B5EF4-FFF2-40B4-BE49-F238E27FC236}">
                  <a16:creationId xmlns:a16="http://schemas.microsoft.com/office/drawing/2014/main" id="{E21485EA-2B2B-46C3-80C7-7B2CC9417A83}"/>
                </a:ext>
              </a:extLst>
            </p:cNvPr>
            <p:cNvSpPr>
              <a:spLocks/>
            </p:cNvSpPr>
            <p:nvPr/>
          </p:nvSpPr>
          <p:spPr bwMode="auto">
            <a:xfrm>
              <a:off x="9362926" y="8823117"/>
              <a:ext cx="554441" cy="568408"/>
            </a:xfrm>
            <a:custGeom>
              <a:avLst/>
              <a:gdLst>
                <a:gd name="connsiteX0" fmla="*/ 9144 w 10000"/>
                <a:gd name="connsiteY0" fmla="*/ 3307 h 10599"/>
                <a:gd name="connsiteX1" fmla="*/ 9144 w 10000"/>
                <a:gd name="connsiteY1" fmla="*/ 3307 h 10599"/>
                <a:gd name="connsiteX2" fmla="*/ 9572 w 10000"/>
                <a:gd name="connsiteY2" fmla="*/ 3307 h 10599"/>
                <a:gd name="connsiteX3" fmla="*/ 10000 w 10000"/>
                <a:gd name="connsiteY3" fmla="*/ 3724 h 10599"/>
                <a:gd name="connsiteX4" fmla="*/ 10000 w 10000"/>
                <a:gd name="connsiteY4" fmla="*/ 4167 h 10599"/>
                <a:gd name="connsiteX5" fmla="*/ 9572 w 10000"/>
                <a:gd name="connsiteY5" fmla="*/ 4167 h 10599"/>
                <a:gd name="connsiteX6" fmla="*/ 9345 w 10000"/>
                <a:gd name="connsiteY6" fmla="*/ 4349 h 10599"/>
                <a:gd name="connsiteX7" fmla="*/ 8917 w 10000"/>
                <a:gd name="connsiteY7" fmla="*/ 5182 h 10599"/>
                <a:gd name="connsiteX8" fmla="*/ 8690 w 10000"/>
                <a:gd name="connsiteY8" fmla="*/ 5417 h 10599"/>
                <a:gd name="connsiteX9" fmla="*/ 8489 w 10000"/>
                <a:gd name="connsiteY9" fmla="*/ 5807 h 10599"/>
                <a:gd name="connsiteX10" fmla="*/ 8489 w 10000"/>
                <a:gd name="connsiteY10" fmla="*/ 6042 h 10599"/>
                <a:gd name="connsiteX11" fmla="*/ 8262 w 10000"/>
                <a:gd name="connsiteY11" fmla="*/ 5417 h 10599"/>
                <a:gd name="connsiteX12" fmla="*/ 8262 w 10000"/>
                <a:gd name="connsiteY12" fmla="*/ 5182 h 10599"/>
                <a:gd name="connsiteX13" fmla="*/ 8035 w 10000"/>
                <a:gd name="connsiteY13" fmla="*/ 5417 h 10599"/>
                <a:gd name="connsiteX14" fmla="*/ 7834 w 10000"/>
                <a:gd name="connsiteY14" fmla="*/ 5417 h 10599"/>
                <a:gd name="connsiteX15" fmla="*/ 7834 w 10000"/>
                <a:gd name="connsiteY15" fmla="*/ 5182 h 10599"/>
                <a:gd name="connsiteX16" fmla="*/ 8262 w 10000"/>
                <a:gd name="connsiteY16" fmla="*/ 4792 h 10599"/>
                <a:gd name="connsiteX17" fmla="*/ 7406 w 10000"/>
                <a:gd name="connsiteY17" fmla="*/ 4792 h 10599"/>
                <a:gd name="connsiteX18" fmla="*/ 7406 w 10000"/>
                <a:gd name="connsiteY18" fmla="*/ 4349 h 10599"/>
                <a:gd name="connsiteX19" fmla="*/ 7179 w 10000"/>
                <a:gd name="connsiteY19" fmla="*/ 4349 h 10599"/>
                <a:gd name="connsiteX20" fmla="*/ 6952 w 10000"/>
                <a:gd name="connsiteY20" fmla="*/ 4349 h 10599"/>
                <a:gd name="connsiteX21" fmla="*/ 6952 w 10000"/>
                <a:gd name="connsiteY21" fmla="*/ 4557 h 10599"/>
                <a:gd name="connsiteX22" fmla="*/ 6751 w 10000"/>
                <a:gd name="connsiteY22" fmla="*/ 4974 h 10599"/>
                <a:gd name="connsiteX23" fmla="*/ 6952 w 10000"/>
                <a:gd name="connsiteY23" fmla="*/ 4974 h 10599"/>
                <a:gd name="connsiteX24" fmla="*/ 7179 w 10000"/>
                <a:gd name="connsiteY24" fmla="*/ 6042 h 10599"/>
                <a:gd name="connsiteX25" fmla="*/ 6952 w 10000"/>
                <a:gd name="connsiteY25" fmla="*/ 6042 h 10599"/>
                <a:gd name="connsiteX26" fmla="*/ 6952 w 10000"/>
                <a:gd name="connsiteY26" fmla="*/ 5807 h 10599"/>
                <a:gd name="connsiteX27" fmla="*/ 6524 w 10000"/>
                <a:gd name="connsiteY27" fmla="*/ 6042 h 10599"/>
                <a:gd name="connsiteX28" fmla="*/ 6297 w 10000"/>
                <a:gd name="connsiteY28" fmla="*/ 6667 h 10599"/>
                <a:gd name="connsiteX29" fmla="*/ 5869 w 10000"/>
                <a:gd name="connsiteY29" fmla="*/ 6849 h 10599"/>
                <a:gd name="connsiteX30" fmla="*/ 4786 w 10000"/>
                <a:gd name="connsiteY30" fmla="*/ 7682 h 10599"/>
                <a:gd name="connsiteX31" fmla="*/ 4786 w 10000"/>
                <a:gd name="connsiteY31" fmla="*/ 7917 h 10599"/>
                <a:gd name="connsiteX32" fmla="*/ 4559 w 10000"/>
                <a:gd name="connsiteY32" fmla="*/ 7917 h 10599"/>
                <a:gd name="connsiteX33" fmla="*/ 4358 w 10000"/>
                <a:gd name="connsiteY33" fmla="*/ 8099 h 10599"/>
                <a:gd name="connsiteX34" fmla="*/ 4131 w 10000"/>
                <a:gd name="connsiteY34" fmla="*/ 8099 h 10599"/>
                <a:gd name="connsiteX35" fmla="*/ 4131 w 10000"/>
                <a:gd name="connsiteY35" fmla="*/ 8307 h 10599"/>
                <a:gd name="connsiteX36" fmla="*/ 4131 w 10000"/>
                <a:gd name="connsiteY36" fmla="*/ 8932 h 10599"/>
                <a:gd name="connsiteX37" fmla="*/ 3904 w 10000"/>
                <a:gd name="connsiteY37" fmla="*/ 9349 h 10599"/>
                <a:gd name="connsiteX38" fmla="*/ 3904 w 10000"/>
                <a:gd name="connsiteY38" fmla="*/ 9974 h 10599"/>
                <a:gd name="connsiteX39" fmla="*/ 3703 w 10000"/>
                <a:gd name="connsiteY39" fmla="*/ 10182 h 10599"/>
                <a:gd name="connsiteX40" fmla="*/ 3476 w 10000"/>
                <a:gd name="connsiteY40" fmla="*/ 10417 h 10599"/>
                <a:gd name="connsiteX41" fmla="*/ 3249 w 10000"/>
                <a:gd name="connsiteY41" fmla="*/ 10599 h 10599"/>
                <a:gd name="connsiteX42" fmla="*/ 2821 w 10000"/>
                <a:gd name="connsiteY42" fmla="*/ 10417 h 10599"/>
                <a:gd name="connsiteX43" fmla="*/ 2166 w 10000"/>
                <a:gd name="connsiteY43" fmla="*/ 8542 h 10599"/>
                <a:gd name="connsiteX44" fmla="*/ 1738 w 10000"/>
                <a:gd name="connsiteY44" fmla="*/ 7917 h 10599"/>
                <a:gd name="connsiteX45" fmla="*/ 1511 w 10000"/>
                <a:gd name="connsiteY45" fmla="*/ 6667 h 10599"/>
                <a:gd name="connsiteX46" fmla="*/ 1511 w 10000"/>
                <a:gd name="connsiteY46" fmla="*/ 5807 h 10599"/>
                <a:gd name="connsiteX47" fmla="*/ 1310 w 10000"/>
                <a:gd name="connsiteY47" fmla="*/ 6224 h 10599"/>
                <a:gd name="connsiteX48" fmla="*/ 856 w 10000"/>
                <a:gd name="connsiteY48" fmla="*/ 6432 h 10599"/>
                <a:gd name="connsiteX49" fmla="*/ 202 w 10000"/>
                <a:gd name="connsiteY49" fmla="*/ 5807 h 10599"/>
                <a:gd name="connsiteX50" fmla="*/ 655 w 10000"/>
                <a:gd name="connsiteY50" fmla="*/ 5807 h 10599"/>
                <a:gd name="connsiteX51" fmla="*/ 655 w 10000"/>
                <a:gd name="connsiteY51" fmla="*/ 5599 h 10599"/>
                <a:gd name="connsiteX52" fmla="*/ 428 w 10000"/>
                <a:gd name="connsiteY52" fmla="*/ 5599 h 10599"/>
                <a:gd name="connsiteX53" fmla="*/ 0 w 10000"/>
                <a:gd name="connsiteY53" fmla="*/ 5417 h 10599"/>
                <a:gd name="connsiteX54" fmla="*/ 202 w 10000"/>
                <a:gd name="connsiteY54" fmla="*/ 5182 h 10599"/>
                <a:gd name="connsiteX55" fmla="*/ 856 w 10000"/>
                <a:gd name="connsiteY55" fmla="*/ 5182 h 10599"/>
                <a:gd name="connsiteX56" fmla="*/ 856 w 10000"/>
                <a:gd name="connsiteY56" fmla="*/ 4974 h 10599"/>
                <a:gd name="connsiteX57" fmla="*/ 856 w 10000"/>
                <a:gd name="connsiteY57" fmla="*/ 4557 h 10599"/>
                <a:gd name="connsiteX58" fmla="*/ 655 w 10000"/>
                <a:gd name="connsiteY58" fmla="*/ 4557 h 10599"/>
                <a:gd name="connsiteX59" fmla="*/ 655 w 10000"/>
                <a:gd name="connsiteY59" fmla="*/ 4349 h 10599"/>
                <a:gd name="connsiteX60" fmla="*/ 428 w 10000"/>
                <a:gd name="connsiteY60" fmla="*/ 4349 h 10599"/>
                <a:gd name="connsiteX61" fmla="*/ 428 w 10000"/>
                <a:gd name="connsiteY61" fmla="*/ 3932 h 10599"/>
                <a:gd name="connsiteX62" fmla="*/ 655 w 10000"/>
                <a:gd name="connsiteY62" fmla="*/ 3724 h 10599"/>
                <a:gd name="connsiteX63" fmla="*/ 856 w 10000"/>
                <a:gd name="connsiteY63" fmla="*/ 3932 h 10599"/>
                <a:gd name="connsiteX64" fmla="*/ 1310 w 10000"/>
                <a:gd name="connsiteY64" fmla="*/ 3724 h 10599"/>
                <a:gd name="connsiteX65" fmla="*/ 2393 w 10000"/>
                <a:gd name="connsiteY65" fmla="*/ 2474 h 10599"/>
                <a:gd name="connsiteX66" fmla="*/ 2166 w 10000"/>
                <a:gd name="connsiteY66" fmla="*/ 2292 h 10599"/>
                <a:gd name="connsiteX67" fmla="*/ 2393 w 10000"/>
                <a:gd name="connsiteY67" fmla="*/ 2292 h 10599"/>
                <a:gd name="connsiteX68" fmla="*/ 2393 w 10000"/>
                <a:gd name="connsiteY68" fmla="*/ 2057 h 10599"/>
                <a:gd name="connsiteX69" fmla="*/ 1965 w 10000"/>
                <a:gd name="connsiteY69" fmla="*/ 1849 h 10599"/>
                <a:gd name="connsiteX70" fmla="*/ 2166 w 10000"/>
                <a:gd name="connsiteY70" fmla="*/ 1432 h 10599"/>
                <a:gd name="connsiteX71" fmla="*/ 1965 w 10000"/>
                <a:gd name="connsiteY71" fmla="*/ 1224 h 10599"/>
                <a:gd name="connsiteX72" fmla="*/ 1940 w 10000"/>
                <a:gd name="connsiteY72" fmla="*/ 417 h 10599"/>
                <a:gd name="connsiteX73" fmla="*/ 2596 w 10000"/>
                <a:gd name="connsiteY73" fmla="*/ 0 h 10599"/>
                <a:gd name="connsiteX74" fmla="*/ 3249 w 10000"/>
                <a:gd name="connsiteY74" fmla="*/ 807 h 10599"/>
                <a:gd name="connsiteX75" fmla="*/ 3904 w 10000"/>
                <a:gd name="connsiteY75" fmla="*/ 599 h 10599"/>
                <a:gd name="connsiteX76" fmla="*/ 4131 w 10000"/>
                <a:gd name="connsiteY76" fmla="*/ 807 h 10599"/>
                <a:gd name="connsiteX77" fmla="*/ 4131 w 10000"/>
                <a:gd name="connsiteY77" fmla="*/ 1224 h 10599"/>
                <a:gd name="connsiteX78" fmla="*/ 3703 w 10000"/>
                <a:gd name="connsiteY78" fmla="*/ 1667 h 10599"/>
                <a:gd name="connsiteX79" fmla="*/ 3904 w 10000"/>
                <a:gd name="connsiteY79" fmla="*/ 2057 h 10599"/>
                <a:gd name="connsiteX80" fmla="*/ 3476 w 10000"/>
                <a:gd name="connsiteY80" fmla="*/ 2057 h 10599"/>
                <a:gd name="connsiteX81" fmla="*/ 3703 w 10000"/>
                <a:gd name="connsiteY81" fmla="*/ 2682 h 10599"/>
                <a:gd name="connsiteX82" fmla="*/ 4358 w 10000"/>
                <a:gd name="connsiteY82" fmla="*/ 2917 h 10599"/>
                <a:gd name="connsiteX83" fmla="*/ 4131 w 10000"/>
                <a:gd name="connsiteY83" fmla="*/ 3542 h 10599"/>
                <a:gd name="connsiteX84" fmla="*/ 4559 w 10000"/>
                <a:gd name="connsiteY84" fmla="*/ 3724 h 10599"/>
                <a:gd name="connsiteX85" fmla="*/ 6524 w 10000"/>
                <a:gd name="connsiteY85" fmla="*/ 4349 h 10599"/>
                <a:gd name="connsiteX86" fmla="*/ 6751 w 10000"/>
                <a:gd name="connsiteY86" fmla="*/ 4349 h 10599"/>
                <a:gd name="connsiteX87" fmla="*/ 6751 w 10000"/>
                <a:gd name="connsiteY87" fmla="*/ 4167 h 10599"/>
                <a:gd name="connsiteX88" fmla="*/ 6751 w 10000"/>
                <a:gd name="connsiteY88" fmla="*/ 3724 h 10599"/>
                <a:gd name="connsiteX89" fmla="*/ 6952 w 10000"/>
                <a:gd name="connsiteY89" fmla="*/ 3724 h 10599"/>
                <a:gd name="connsiteX90" fmla="*/ 7179 w 10000"/>
                <a:gd name="connsiteY90" fmla="*/ 3932 h 10599"/>
                <a:gd name="connsiteX91" fmla="*/ 7179 w 10000"/>
                <a:gd name="connsiteY91" fmla="*/ 4167 h 10599"/>
                <a:gd name="connsiteX92" fmla="*/ 8035 w 10000"/>
                <a:gd name="connsiteY92" fmla="*/ 4167 h 10599"/>
                <a:gd name="connsiteX93" fmla="*/ 8262 w 10000"/>
                <a:gd name="connsiteY93" fmla="*/ 4167 h 10599"/>
                <a:gd name="connsiteX94" fmla="*/ 8035 w 10000"/>
                <a:gd name="connsiteY94" fmla="*/ 3724 h 10599"/>
                <a:gd name="connsiteX95" fmla="*/ 9144 w 10000"/>
                <a:gd name="connsiteY95" fmla="*/ 3307 h 10599"/>
                <a:gd name="connsiteX0" fmla="*/ 9144 w 10000"/>
                <a:gd name="connsiteY0" fmla="*/ 3307 h 10599"/>
                <a:gd name="connsiteX1" fmla="*/ 9144 w 10000"/>
                <a:gd name="connsiteY1" fmla="*/ 3307 h 10599"/>
                <a:gd name="connsiteX2" fmla="*/ 9572 w 10000"/>
                <a:gd name="connsiteY2" fmla="*/ 3307 h 10599"/>
                <a:gd name="connsiteX3" fmla="*/ 10000 w 10000"/>
                <a:gd name="connsiteY3" fmla="*/ 3724 h 10599"/>
                <a:gd name="connsiteX4" fmla="*/ 10000 w 10000"/>
                <a:gd name="connsiteY4" fmla="*/ 4167 h 10599"/>
                <a:gd name="connsiteX5" fmla="*/ 9572 w 10000"/>
                <a:gd name="connsiteY5" fmla="*/ 4167 h 10599"/>
                <a:gd name="connsiteX6" fmla="*/ 9345 w 10000"/>
                <a:gd name="connsiteY6" fmla="*/ 4349 h 10599"/>
                <a:gd name="connsiteX7" fmla="*/ 8917 w 10000"/>
                <a:gd name="connsiteY7" fmla="*/ 5182 h 10599"/>
                <a:gd name="connsiteX8" fmla="*/ 8690 w 10000"/>
                <a:gd name="connsiteY8" fmla="*/ 5417 h 10599"/>
                <a:gd name="connsiteX9" fmla="*/ 8489 w 10000"/>
                <a:gd name="connsiteY9" fmla="*/ 5807 h 10599"/>
                <a:gd name="connsiteX10" fmla="*/ 8489 w 10000"/>
                <a:gd name="connsiteY10" fmla="*/ 6042 h 10599"/>
                <a:gd name="connsiteX11" fmla="*/ 8262 w 10000"/>
                <a:gd name="connsiteY11" fmla="*/ 5417 h 10599"/>
                <a:gd name="connsiteX12" fmla="*/ 8262 w 10000"/>
                <a:gd name="connsiteY12" fmla="*/ 5182 h 10599"/>
                <a:gd name="connsiteX13" fmla="*/ 8035 w 10000"/>
                <a:gd name="connsiteY13" fmla="*/ 5417 h 10599"/>
                <a:gd name="connsiteX14" fmla="*/ 7834 w 10000"/>
                <a:gd name="connsiteY14" fmla="*/ 5417 h 10599"/>
                <a:gd name="connsiteX15" fmla="*/ 7834 w 10000"/>
                <a:gd name="connsiteY15" fmla="*/ 5182 h 10599"/>
                <a:gd name="connsiteX16" fmla="*/ 8262 w 10000"/>
                <a:gd name="connsiteY16" fmla="*/ 4792 h 10599"/>
                <a:gd name="connsiteX17" fmla="*/ 7406 w 10000"/>
                <a:gd name="connsiteY17" fmla="*/ 4792 h 10599"/>
                <a:gd name="connsiteX18" fmla="*/ 7406 w 10000"/>
                <a:gd name="connsiteY18" fmla="*/ 4349 h 10599"/>
                <a:gd name="connsiteX19" fmla="*/ 7179 w 10000"/>
                <a:gd name="connsiteY19" fmla="*/ 4349 h 10599"/>
                <a:gd name="connsiteX20" fmla="*/ 6952 w 10000"/>
                <a:gd name="connsiteY20" fmla="*/ 4349 h 10599"/>
                <a:gd name="connsiteX21" fmla="*/ 6952 w 10000"/>
                <a:gd name="connsiteY21" fmla="*/ 4557 h 10599"/>
                <a:gd name="connsiteX22" fmla="*/ 6751 w 10000"/>
                <a:gd name="connsiteY22" fmla="*/ 4974 h 10599"/>
                <a:gd name="connsiteX23" fmla="*/ 6952 w 10000"/>
                <a:gd name="connsiteY23" fmla="*/ 4974 h 10599"/>
                <a:gd name="connsiteX24" fmla="*/ 7179 w 10000"/>
                <a:gd name="connsiteY24" fmla="*/ 6042 h 10599"/>
                <a:gd name="connsiteX25" fmla="*/ 6952 w 10000"/>
                <a:gd name="connsiteY25" fmla="*/ 6042 h 10599"/>
                <a:gd name="connsiteX26" fmla="*/ 6952 w 10000"/>
                <a:gd name="connsiteY26" fmla="*/ 5807 h 10599"/>
                <a:gd name="connsiteX27" fmla="*/ 6524 w 10000"/>
                <a:gd name="connsiteY27" fmla="*/ 6042 h 10599"/>
                <a:gd name="connsiteX28" fmla="*/ 6297 w 10000"/>
                <a:gd name="connsiteY28" fmla="*/ 6667 h 10599"/>
                <a:gd name="connsiteX29" fmla="*/ 5869 w 10000"/>
                <a:gd name="connsiteY29" fmla="*/ 6849 h 10599"/>
                <a:gd name="connsiteX30" fmla="*/ 4786 w 10000"/>
                <a:gd name="connsiteY30" fmla="*/ 7682 h 10599"/>
                <a:gd name="connsiteX31" fmla="*/ 4786 w 10000"/>
                <a:gd name="connsiteY31" fmla="*/ 7917 h 10599"/>
                <a:gd name="connsiteX32" fmla="*/ 4559 w 10000"/>
                <a:gd name="connsiteY32" fmla="*/ 7917 h 10599"/>
                <a:gd name="connsiteX33" fmla="*/ 4358 w 10000"/>
                <a:gd name="connsiteY33" fmla="*/ 8099 h 10599"/>
                <a:gd name="connsiteX34" fmla="*/ 4131 w 10000"/>
                <a:gd name="connsiteY34" fmla="*/ 8099 h 10599"/>
                <a:gd name="connsiteX35" fmla="*/ 4131 w 10000"/>
                <a:gd name="connsiteY35" fmla="*/ 8307 h 10599"/>
                <a:gd name="connsiteX36" fmla="*/ 4131 w 10000"/>
                <a:gd name="connsiteY36" fmla="*/ 8932 h 10599"/>
                <a:gd name="connsiteX37" fmla="*/ 3904 w 10000"/>
                <a:gd name="connsiteY37" fmla="*/ 9349 h 10599"/>
                <a:gd name="connsiteX38" fmla="*/ 3904 w 10000"/>
                <a:gd name="connsiteY38" fmla="*/ 9974 h 10599"/>
                <a:gd name="connsiteX39" fmla="*/ 3703 w 10000"/>
                <a:gd name="connsiteY39" fmla="*/ 10182 h 10599"/>
                <a:gd name="connsiteX40" fmla="*/ 3476 w 10000"/>
                <a:gd name="connsiteY40" fmla="*/ 10417 h 10599"/>
                <a:gd name="connsiteX41" fmla="*/ 3249 w 10000"/>
                <a:gd name="connsiteY41" fmla="*/ 10599 h 10599"/>
                <a:gd name="connsiteX42" fmla="*/ 2821 w 10000"/>
                <a:gd name="connsiteY42" fmla="*/ 10417 h 10599"/>
                <a:gd name="connsiteX43" fmla="*/ 2166 w 10000"/>
                <a:gd name="connsiteY43" fmla="*/ 8542 h 10599"/>
                <a:gd name="connsiteX44" fmla="*/ 1738 w 10000"/>
                <a:gd name="connsiteY44" fmla="*/ 7917 h 10599"/>
                <a:gd name="connsiteX45" fmla="*/ 1511 w 10000"/>
                <a:gd name="connsiteY45" fmla="*/ 6667 h 10599"/>
                <a:gd name="connsiteX46" fmla="*/ 1511 w 10000"/>
                <a:gd name="connsiteY46" fmla="*/ 5807 h 10599"/>
                <a:gd name="connsiteX47" fmla="*/ 1310 w 10000"/>
                <a:gd name="connsiteY47" fmla="*/ 6224 h 10599"/>
                <a:gd name="connsiteX48" fmla="*/ 856 w 10000"/>
                <a:gd name="connsiteY48" fmla="*/ 6432 h 10599"/>
                <a:gd name="connsiteX49" fmla="*/ 202 w 10000"/>
                <a:gd name="connsiteY49" fmla="*/ 5807 h 10599"/>
                <a:gd name="connsiteX50" fmla="*/ 655 w 10000"/>
                <a:gd name="connsiteY50" fmla="*/ 5807 h 10599"/>
                <a:gd name="connsiteX51" fmla="*/ 655 w 10000"/>
                <a:gd name="connsiteY51" fmla="*/ 5599 h 10599"/>
                <a:gd name="connsiteX52" fmla="*/ 428 w 10000"/>
                <a:gd name="connsiteY52" fmla="*/ 5599 h 10599"/>
                <a:gd name="connsiteX53" fmla="*/ 0 w 10000"/>
                <a:gd name="connsiteY53" fmla="*/ 5417 h 10599"/>
                <a:gd name="connsiteX54" fmla="*/ 202 w 10000"/>
                <a:gd name="connsiteY54" fmla="*/ 5182 h 10599"/>
                <a:gd name="connsiteX55" fmla="*/ 856 w 10000"/>
                <a:gd name="connsiteY55" fmla="*/ 5182 h 10599"/>
                <a:gd name="connsiteX56" fmla="*/ 856 w 10000"/>
                <a:gd name="connsiteY56" fmla="*/ 4974 h 10599"/>
                <a:gd name="connsiteX57" fmla="*/ 856 w 10000"/>
                <a:gd name="connsiteY57" fmla="*/ 4557 h 10599"/>
                <a:gd name="connsiteX58" fmla="*/ 655 w 10000"/>
                <a:gd name="connsiteY58" fmla="*/ 4557 h 10599"/>
                <a:gd name="connsiteX59" fmla="*/ 655 w 10000"/>
                <a:gd name="connsiteY59" fmla="*/ 4349 h 10599"/>
                <a:gd name="connsiteX60" fmla="*/ 428 w 10000"/>
                <a:gd name="connsiteY60" fmla="*/ 4349 h 10599"/>
                <a:gd name="connsiteX61" fmla="*/ 428 w 10000"/>
                <a:gd name="connsiteY61" fmla="*/ 3932 h 10599"/>
                <a:gd name="connsiteX62" fmla="*/ 655 w 10000"/>
                <a:gd name="connsiteY62" fmla="*/ 3724 h 10599"/>
                <a:gd name="connsiteX63" fmla="*/ 856 w 10000"/>
                <a:gd name="connsiteY63" fmla="*/ 3932 h 10599"/>
                <a:gd name="connsiteX64" fmla="*/ 1310 w 10000"/>
                <a:gd name="connsiteY64" fmla="*/ 3724 h 10599"/>
                <a:gd name="connsiteX65" fmla="*/ 2393 w 10000"/>
                <a:gd name="connsiteY65" fmla="*/ 2474 h 10599"/>
                <a:gd name="connsiteX66" fmla="*/ 2166 w 10000"/>
                <a:gd name="connsiteY66" fmla="*/ 2292 h 10599"/>
                <a:gd name="connsiteX67" fmla="*/ 2393 w 10000"/>
                <a:gd name="connsiteY67" fmla="*/ 2292 h 10599"/>
                <a:gd name="connsiteX68" fmla="*/ 2393 w 10000"/>
                <a:gd name="connsiteY68" fmla="*/ 2057 h 10599"/>
                <a:gd name="connsiteX69" fmla="*/ 1965 w 10000"/>
                <a:gd name="connsiteY69" fmla="*/ 1849 h 10599"/>
                <a:gd name="connsiteX70" fmla="*/ 2166 w 10000"/>
                <a:gd name="connsiteY70" fmla="*/ 1432 h 10599"/>
                <a:gd name="connsiteX71" fmla="*/ 1965 w 10000"/>
                <a:gd name="connsiteY71" fmla="*/ 1224 h 10599"/>
                <a:gd name="connsiteX72" fmla="*/ 1940 w 10000"/>
                <a:gd name="connsiteY72" fmla="*/ 417 h 10599"/>
                <a:gd name="connsiteX73" fmla="*/ 2596 w 10000"/>
                <a:gd name="connsiteY73" fmla="*/ 0 h 10599"/>
                <a:gd name="connsiteX74" fmla="*/ 3382 w 10000"/>
                <a:gd name="connsiteY74" fmla="*/ 599 h 10599"/>
                <a:gd name="connsiteX75" fmla="*/ 3904 w 10000"/>
                <a:gd name="connsiteY75" fmla="*/ 599 h 10599"/>
                <a:gd name="connsiteX76" fmla="*/ 4131 w 10000"/>
                <a:gd name="connsiteY76" fmla="*/ 807 h 10599"/>
                <a:gd name="connsiteX77" fmla="*/ 4131 w 10000"/>
                <a:gd name="connsiteY77" fmla="*/ 1224 h 10599"/>
                <a:gd name="connsiteX78" fmla="*/ 3703 w 10000"/>
                <a:gd name="connsiteY78" fmla="*/ 1667 h 10599"/>
                <a:gd name="connsiteX79" fmla="*/ 3904 w 10000"/>
                <a:gd name="connsiteY79" fmla="*/ 2057 h 10599"/>
                <a:gd name="connsiteX80" fmla="*/ 3476 w 10000"/>
                <a:gd name="connsiteY80" fmla="*/ 2057 h 10599"/>
                <a:gd name="connsiteX81" fmla="*/ 3703 w 10000"/>
                <a:gd name="connsiteY81" fmla="*/ 2682 h 10599"/>
                <a:gd name="connsiteX82" fmla="*/ 4358 w 10000"/>
                <a:gd name="connsiteY82" fmla="*/ 2917 h 10599"/>
                <a:gd name="connsiteX83" fmla="*/ 4131 w 10000"/>
                <a:gd name="connsiteY83" fmla="*/ 3542 h 10599"/>
                <a:gd name="connsiteX84" fmla="*/ 4559 w 10000"/>
                <a:gd name="connsiteY84" fmla="*/ 3724 h 10599"/>
                <a:gd name="connsiteX85" fmla="*/ 6524 w 10000"/>
                <a:gd name="connsiteY85" fmla="*/ 4349 h 10599"/>
                <a:gd name="connsiteX86" fmla="*/ 6751 w 10000"/>
                <a:gd name="connsiteY86" fmla="*/ 4349 h 10599"/>
                <a:gd name="connsiteX87" fmla="*/ 6751 w 10000"/>
                <a:gd name="connsiteY87" fmla="*/ 4167 h 10599"/>
                <a:gd name="connsiteX88" fmla="*/ 6751 w 10000"/>
                <a:gd name="connsiteY88" fmla="*/ 3724 h 10599"/>
                <a:gd name="connsiteX89" fmla="*/ 6952 w 10000"/>
                <a:gd name="connsiteY89" fmla="*/ 3724 h 10599"/>
                <a:gd name="connsiteX90" fmla="*/ 7179 w 10000"/>
                <a:gd name="connsiteY90" fmla="*/ 3932 h 10599"/>
                <a:gd name="connsiteX91" fmla="*/ 7179 w 10000"/>
                <a:gd name="connsiteY91" fmla="*/ 4167 h 10599"/>
                <a:gd name="connsiteX92" fmla="*/ 8035 w 10000"/>
                <a:gd name="connsiteY92" fmla="*/ 4167 h 10599"/>
                <a:gd name="connsiteX93" fmla="*/ 8262 w 10000"/>
                <a:gd name="connsiteY93" fmla="*/ 4167 h 10599"/>
                <a:gd name="connsiteX94" fmla="*/ 8035 w 10000"/>
                <a:gd name="connsiteY94" fmla="*/ 3724 h 10599"/>
                <a:gd name="connsiteX95" fmla="*/ 9144 w 10000"/>
                <a:gd name="connsiteY95" fmla="*/ 3307 h 10599"/>
                <a:gd name="connsiteX0" fmla="*/ 9144 w 10000"/>
                <a:gd name="connsiteY0" fmla="*/ 3307 h 10599"/>
                <a:gd name="connsiteX1" fmla="*/ 9144 w 10000"/>
                <a:gd name="connsiteY1" fmla="*/ 3307 h 10599"/>
                <a:gd name="connsiteX2" fmla="*/ 9572 w 10000"/>
                <a:gd name="connsiteY2" fmla="*/ 3307 h 10599"/>
                <a:gd name="connsiteX3" fmla="*/ 10000 w 10000"/>
                <a:gd name="connsiteY3" fmla="*/ 3724 h 10599"/>
                <a:gd name="connsiteX4" fmla="*/ 10000 w 10000"/>
                <a:gd name="connsiteY4" fmla="*/ 4167 h 10599"/>
                <a:gd name="connsiteX5" fmla="*/ 9572 w 10000"/>
                <a:gd name="connsiteY5" fmla="*/ 4167 h 10599"/>
                <a:gd name="connsiteX6" fmla="*/ 9345 w 10000"/>
                <a:gd name="connsiteY6" fmla="*/ 4349 h 10599"/>
                <a:gd name="connsiteX7" fmla="*/ 8917 w 10000"/>
                <a:gd name="connsiteY7" fmla="*/ 5182 h 10599"/>
                <a:gd name="connsiteX8" fmla="*/ 8690 w 10000"/>
                <a:gd name="connsiteY8" fmla="*/ 5417 h 10599"/>
                <a:gd name="connsiteX9" fmla="*/ 8489 w 10000"/>
                <a:gd name="connsiteY9" fmla="*/ 5807 h 10599"/>
                <a:gd name="connsiteX10" fmla="*/ 8489 w 10000"/>
                <a:gd name="connsiteY10" fmla="*/ 6042 h 10599"/>
                <a:gd name="connsiteX11" fmla="*/ 8262 w 10000"/>
                <a:gd name="connsiteY11" fmla="*/ 5417 h 10599"/>
                <a:gd name="connsiteX12" fmla="*/ 8262 w 10000"/>
                <a:gd name="connsiteY12" fmla="*/ 5182 h 10599"/>
                <a:gd name="connsiteX13" fmla="*/ 8035 w 10000"/>
                <a:gd name="connsiteY13" fmla="*/ 5417 h 10599"/>
                <a:gd name="connsiteX14" fmla="*/ 7834 w 10000"/>
                <a:gd name="connsiteY14" fmla="*/ 5417 h 10599"/>
                <a:gd name="connsiteX15" fmla="*/ 7834 w 10000"/>
                <a:gd name="connsiteY15" fmla="*/ 5182 h 10599"/>
                <a:gd name="connsiteX16" fmla="*/ 8262 w 10000"/>
                <a:gd name="connsiteY16" fmla="*/ 4792 h 10599"/>
                <a:gd name="connsiteX17" fmla="*/ 7406 w 10000"/>
                <a:gd name="connsiteY17" fmla="*/ 4792 h 10599"/>
                <a:gd name="connsiteX18" fmla="*/ 7406 w 10000"/>
                <a:gd name="connsiteY18" fmla="*/ 4349 h 10599"/>
                <a:gd name="connsiteX19" fmla="*/ 7179 w 10000"/>
                <a:gd name="connsiteY19" fmla="*/ 4349 h 10599"/>
                <a:gd name="connsiteX20" fmla="*/ 6952 w 10000"/>
                <a:gd name="connsiteY20" fmla="*/ 4349 h 10599"/>
                <a:gd name="connsiteX21" fmla="*/ 6952 w 10000"/>
                <a:gd name="connsiteY21" fmla="*/ 4557 h 10599"/>
                <a:gd name="connsiteX22" fmla="*/ 6751 w 10000"/>
                <a:gd name="connsiteY22" fmla="*/ 4974 h 10599"/>
                <a:gd name="connsiteX23" fmla="*/ 6952 w 10000"/>
                <a:gd name="connsiteY23" fmla="*/ 4974 h 10599"/>
                <a:gd name="connsiteX24" fmla="*/ 7179 w 10000"/>
                <a:gd name="connsiteY24" fmla="*/ 6042 h 10599"/>
                <a:gd name="connsiteX25" fmla="*/ 6952 w 10000"/>
                <a:gd name="connsiteY25" fmla="*/ 6042 h 10599"/>
                <a:gd name="connsiteX26" fmla="*/ 6952 w 10000"/>
                <a:gd name="connsiteY26" fmla="*/ 5807 h 10599"/>
                <a:gd name="connsiteX27" fmla="*/ 6524 w 10000"/>
                <a:gd name="connsiteY27" fmla="*/ 6042 h 10599"/>
                <a:gd name="connsiteX28" fmla="*/ 6297 w 10000"/>
                <a:gd name="connsiteY28" fmla="*/ 6667 h 10599"/>
                <a:gd name="connsiteX29" fmla="*/ 5869 w 10000"/>
                <a:gd name="connsiteY29" fmla="*/ 6849 h 10599"/>
                <a:gd name="connsiteX30" fmla="*/ 4786 w 10000"/>
                <a:gd name="connsiteY30" fmla="*/ 7682 h 10599"/>
                <a:gd name="connsiteX31" fmla="*/ 4786 w 10000"/>
                <a:gd name="connsiteY31" fmla="*/ 7917 h 10599"/>
                <a:gd name="connsiteX32" fmla="*/ 4559 w 10000"/>
                <a:gd name="connsiteY32" fmla="*/ 7917 h 10599"/>
                <a:gd name="connsiteX33" fmla="*/ 4358 w 10000"/>
                <a:gd name="connsiteY33" fmla="*/ 8099 h 10599"/>
                <a:gd name="connsiteX34" fmla="*/ 4131 w 10000"/>
                <a:gd name="connsiteY34" fmla="*/ 8099 h 10599"/>
                <a:gd name="connsiteX35" fmla="*/ 4131 w 10000"/>
                <a:gd name="connsiteY35" fmla="*/ 8307 h 10599"/>
                <a:gd name="connsiteX36" fmla="*/ 4131 w 10000"/>
                <a:gd name="connsiteY36" fmla="*/ 8932 h 10599"/>
                <a:gd name="connsiteX37" fmla="*/ 3904 w 10000"/>
                <a:gd name="connsiteY37" fmla="*/ 9349 h 10599"/>
                <a:gd name="connsiteX38" fmla="*/ 3904 w 10000"/>
                <a:gd name="connsiteY38" fmla="*/ 9974 h 10599"/>
                <a:gd name="connsiteX39" fmla="*/ 3703 w 10000"/>
                <a:gd name="connsiteY39" fmla="*/ 10182 h 10599"/>
                <a:gd name="connsiteX40" fmla="*/ 3476 w 10000"/>
                <a:gd name="connsiteY40" fmla="*/ 10417 h 10599"/>
                <a:gd name="connsiteX41" fmla="*/ 3249 w 10000"/>
                <a:gd name="connsiteY41" fmla="*/ 10599 h 10599"/>
                <a:gd name="connsiteX42" fmla="*/ 2821 w 10000"/>
                <a:gd name="connsiteY42" fmla="*/ 10417 h 10599"/>
                <a:gd name="connsiteX43" fmla="*/ 2166 w 10000"/>
                <a:gd name="connsiteY43" fmla="*/ 8542 h 10599"/>
                <a:gd name="connsiteX44" fmla="*/ 1738 w 10000"/>
                <a:gd name="connsiteY44" fmla="*/ 7917 h 10599"/>
                <a:gd name="connsiteX45" fmla="*/ 1511 w 10000"/>
                <a:gd name="connsiteY45" fmla="*/ 6667 h 10599"/>
                <a:gd name="connsiteX46" fmla="*/ 1511 w 10000"/>
                <a:gd name="connsiteY46" fmla="*/ 5807 h 10599"/>
                <a:gd name="connsiteX47" fmla="*/ 1310 w 10000"/>
                <a:gd name="connsiteY47" fmla="*/ 6224 h 10599"/>
                <a:gd name="connsiteX48" fmla="*/ 856 w 10000"/>
                <a:gd name="connsiteY48" fmla="*/ 6432 h 10599"/>
                <a:gd name="connsiteX49" fmla="*/ 202 w 10000"/>
                <a:gd name="connsiteY49" fmla="*/ 5807 h 10599"/>
                <a:gd name="connsiteX50" fmla="*/ 655 w 10000"/>
                <a:gd name="connsiteY50" fmla="*/ 5807 h 10599"/>
                <a:gd name="connsiteX51" fmla="*/ 655 w 10000"/>
                <a:gd name="connsiteY51" fmla="*/ 5599 h 10599"/>
                <a:gd name="connsiteX52" fmla="*/ 428 w 10000"/>
                <a:gd name="connsiteY52" fmla="*/ 5599 h 10599"/>
                <a:gd name="connsiteX53" fmla="*/ 0 w 10000"/>
                <a:gd name="connsiteY53" fmla="*/ 5417 h 10599"/>
                <a:gd name="connsiteX54" fmla="*/ 202 w 10000"/>
                <a:gd name="connsiteY54" fmla="*/ 5182 h 10599"/>
                <a:gd name="connsiteX55" fmla="*/ 856 w 10000"/>
                <a:gd name="connsiteY55" fmla="*/ 5182 h 10599"/>
                <a:gd name="connsiteX56" fmla="*/ 856 w 10000"/>
                <a:gd name="connsiteY56" fmla="*/ 4974 h 10599"/>
                <a:gd name="connsiteX57" fmla="*/ 856 w 10000"/>
                <a:gd name="connsiteY57" fmla="*/ 4557 h 10599"/>
                <a:gd name="connsiteX58" fmla="*/ 655 w 10000"/>
                <a:gd name="connsiteY58" fmla="*/ 4557 h 10599"/>
                <a:gd name="connsiteX59" fmla="*/ 655 w 10000"/>
                <a:gd name="connsiteY59" fmla="*/ 4349 h 10599"/>
                <a:gd name="connsiteX60" fmla="*/ 428 w 10000"/>
                <a:gd name="connsiteY60" fmla="*/ 4349 h 10599"/>
                <a:gd name="connsiteX61" fmla="*/ 428 w 10000"/>
                <a:gd name="connsiteY61" fmla="*/ 3932 h 10599"/>
                <a:gd name="connsiteX62" fmla="*/ 655 w 10000"/>
                <a:gd name="connsiteY62" fmla="*/ 3724 h 10599"/>
                <a:gd name="connsiteX63" fmla="*/ 856 w 10000"/>
                <a:gd name="connsiteY63" fmla="*/ 3932 h 10599"/>
                <a:gd name="connsiteX64" fmla="*/ 1310 w 10000"/>
                <a:gd name="connsiteY64" fmla="*/ 3724 h 10599"/>
                <a:gd name="connsiteX65" fmla="*/ 2393 w 10000"/>
                <a:gd name="connsiteY65" fmla="*/ 2474 h 10599"/>
                <a:gd name="connsiteX66" fmla="*/ 2166 w 10000"/>
                <a:gd name="connsiteY66" fmla="*/ 2292 h 10599"/>
                <a:gd name="connsiteX67" fmla="*/ 2393 w 10000"/>
                <a:gd name="connsiteY67" fmla="*/ 2292 h 10599"/>
                <a:gd name="connsiteX68" fmla="*/ 2393 w 10000"/>
                <a:gd name="connsiteY68" fmla="*/ 2057 h 10599"/>
                <a:gd name="connsiteX69" fmla="*/ 1965 w 10000"/>
                <a:gd name="connsiteY69" fmla="*/ 1849 h 10599"/>
                <a:gd name="connsiteX70" fmla="*/ 2166 w 10000"/>
                <a:gd name="connsiteY70" fmla="*/ 1432 h 10599"/>
                <a:gd name="connsiteX71" fmla="*/ 1965 w 10000"/>
                <a:gd name="connsiteY71" fmla="*/ 1224 h 10599"/>
                <a:gd name="connsiteX72" fmla="*/ 1940 w 10000"/>
                <a:gd name="connsiteY72" fmla="*/ 417 h 10599"/>
                <a:gd name="connsiteX73" fmla="*/ 2596 w 10000"/>
                <a:gd name="connsiteY73" fmla="*/ 0 h 10599"/>
                <a:gd name="connsiteX74" fmla="*/ 3382 w 10000"/>
                <a:gd name="connsiteY74" fmla="*/ 599 h 10599"/>
                <a:gd name="connsiteX75" fmla="*/ 4131 w 10000"/>
                <a:gd name="connsiteY75" fmla="*/ 495 h 10599"/>
                <a:gd name="connsiteX76" fmla="*/ 4131 w 10000"/>
                <a:gd name="connsiteY76" fmla="*/ 807 h 10599"/>
                <a:gd name="connsiteX77" fmla="*/ 4131 w 10000"/>
                <a:gd name="connsiteY77" fmla="*/ 1224 h 10599"/>
                <a:gd name="connsiteX78" fmla="*/ 3703 w 10000"/>
                <a:gd name="connsiteY78" fmla="*/ 1667 h 10599"/>
                <a:gd name="connsiteX79" fmla="*/ 3904 w 10000"/>
                <a:gd name="connsiteY79" fmla="*/ 2057 h 10599"/>
                <a:gd name="connsiteX80" fmla="*/ 3476 w 10000"/>
                <a:gd name="connsiteY80" fmla="*/ 2057 h 10599"/>
                <a:gd name="connsiteX81" fmla="*/ 3703 w 10000"/>
                <a:gd name="connsiteY81" fmla="*/ 2682 h 10599"/>
                <a:gd name="connsiteX82" fmla="*/ 4358 w 10000"/>
                <a:gd name="connsiteY82" fmla="*/ 2917 h 10599"/>
                <a:gd name="connsiteX83" fmla="*/ 4131 w 10000"/>
                <a:gd name="connsiteY83" fmla="*/ 3542 h 10599"/>
                <a:gd name="connsiteX84" fmla="*/ 4559 w 10000"/>
                <a:gd name="connsiteY84" fmla="*/ 3724 h 10599"/>
                <a:gd name="connsiteX85" fmla="*/ 6524 w 10000"/>
                <a:gd name="connsiteY85" fmla="*/ 4349 h 10599"/>
                <a:gd name="connsiteX86" fmla="*/ 6751 w 10000"/>
                <a:gd name="connsiteY86" fmla="*/ 4349 h 10599"/>
                <a:gd name="connsiteX87" fmla="*/ 6751 w 10000"/>
                <a:gd name="connsiteY87" fmla="*/ 4167 h 10599"/>
                <a:gd name="connsiteX88" fmla="*/ 6751 w 10000"/>
                <a:gd name="connsiteY88" fmla="*/ 3724 h 10599"/>
                <a:gd name="connsiteX89" fmla="*/ 6952 w 10000"/>
                <a:gd name="connsiteY89" fmla="*/ 3724 h 10599"/>
                <a:gd name="connsiteX90" fmla="*/ 7179 w 10000"/>
                <a:gd name="connsiteY90" fmla="*/ 3932 h 10599"/>
                <a:gd name="connsiteX91" fmla="*/ 7179 w 10000"/>
                <a:gd name="connsiteY91" fmla="*/ 4167 h 10599"/>
                <a:gd name="connsiteX92" fmla="*/ 8035 w 10000"/>
                <a:gd name="connsiteY92" fmla="*/ 4167 h 10599"/>
                <a:gd name="connsiteX93" fmla="*/ 8262 w 10000"/>
                <a:gd name="connsiteY93" fmla="*/ 4167 h 10599"/>
                <a:gd name="connsiteX94" fmla="*/ 8035 w 10000"/>
                <a:gd name="connsiteY94" fmla="*/ 3724 h 10599"/>
                <a:gd name="connsiteX95" fmla="*/ 9144 w 10000"/>
                <a:gd name="connsiteY95" fmla="*/ 3307 h 10599"/>
                <a:gd name="connsiteX0" fmla="*/ 9144 w 10000"/>
                <a:gd name="connsiteY0" fmla="*/ 3307 h 10599"/>
                <a:gd name="connsiteX1" fmla="*/ 9144 w 10000"/>
                <a:gd name="connsiteY1" fmla="*/ 3307 h 10599"/>
                <a:gd name="connsiteX2" fmla="*/ 9572 w 10000"/>
                <a:gd name="connsiteY2" fmla="*/ 3307 h 10599"/>
                <a:gd name="connsiteX3" fmla="*/ 10000 w 10000"/>
                <a:gd name="connsiteY3" fmla="*/ 3724 h 10599"/>
                <a:gd name="connsiteX4" fmla="*/ 10000 w 10000"/>
                <a:gd name="connsiteY4" fmla="*/ 4167 h 10599"/>
                <a:gd name="connsiteX5" fmla="*/ 9572 w 10000"/>
                <a:gd name="connsiteY5" fmla="*/ 4167 h 10599"/>
                <a:gd name="connsiteX6" fmla="*/ 9345 w 10000"/>
                <a:gd name="connsiteY6" fmla="*/ 4349 h 10599"/>
                <a:gd name="connsiteX7" fmla="*/ 8917 w 10000"/>
                <a:gd name="connsiteY7" fmla="*/ 5182 h 10599"/>
                <a:gd name="connsiteX8" fmla="*/ 8690 w 10000"/>
                <a:gd name="connsiteY8" fmla="*/ 5417 h 10599"/>
                <a:gd name="connsiteX9" fmla="*/ 8489 w 10000"/>
                <a:gd name="connsiteY9" fmla="*/ 5807 h 10599"/>
                <a:gd name="connsiteX10" fmla="*/ 8489 w 10000"/>
                <a:gd name="connsiteY10" fmla="*/ 6042 h 10599"/>
                <a:gd name="connsiteX11" fmla="*/ 8262 w 10000"/>
                <a:gd name="connsiteY11" fmla="*/ 5417 h 10599"/>
                <a:gd name="connsiteX12" fmla="*/ 8262 w 10000"/>
                <a:gd name="connsiteY12" fmla="*/ 5182 h 10599"/>
                <a:gd name="connsiteX13" fmla="*/ 8035 w 10000"/>
                <a:gd name="connsiteY13" fmla="*/ 5417 h 10599"/>
                <a:gd name="connsiteX14" fmla="*/ 7834 w 10000"/>
                <a:gd name="connsiteY14" fmla="*/ 5417 h 10599"/>
                <a:gd name="connsiteX15" fmla="*/ 7834 w 10000"/>
                <a:gd name="connsiteY15" fmla="*/ 5182 h 10599"/>
                <a:gd name="connsiteX16" fmla="*/ 8262 w 10000"/>
                <a:gd name="connsiteY16" fmla="*/ 4792 h 10599"/>
                <a:gd name="connsiteX17" fmla="*/ 7406 w 10000"/>
                <a:gd name="connsiteY17" fmla="*/ 4792 h 10599"/>
                <a:gd name="connsiteX18" fmla="*/ 7406 w 10000"/>
                <a:gd name="connsiteY18" fmla="*/ 4349 h 10599"/>
                <a:gd name="connsiteX19" fmla="*/ 7179 w 10000"/>
                <a:gd name="connsiteY19" fmla="*/ 4349 h 10599"/>
                <a:gd name="connsiteX20" fmla="*/ 6952 w 10000"/>
                <a:gd name="connsiteY20" fmla="*/ 4349 h 10599"/>
                <a:gd name="connsiteX21" fmla="*/ 6952 w 10000"/>
                <a:gd name="connsiteY21" fmla="*/ 4557 h 10599"/>
                <a:gd name="connsiteX22" fmla="*/ 6751 w 10000"/>
                <a:gd name="connsiteY22" fmla="*/ 4974 h 10599"/>
                <a:gd name="connsiteX23" fmla="*/ 6952 w 10000"/>
                <a:gd name="connsiteY23" fmla="*/ 4974 h 10599"/>
                <a:gd name="connsiteX24" fmla="*/ 7179 w 10000"/>
                <a:gd name="connsiteY24" fmla="*/ 6042 h 10599"/>
                <a:gd name="connsiteX25" fmla="*/ 6952 w 10000"/>
                <a:gd name="connsiteY25" fmla="*/ 6042 h 10599"/>
                <a:gd name="connsiteX26" fmla="*/ 6952 w 10000"/>
                <a:gd name="connsiteY26" fmla="*/ 5807 h 10599"/>
                <a:gd name="connsiteX27" fmla="*/ 6524 w 10000"/>
                <a:gd name="connsiteY27" fmla="*/ 6042 h 10599"/>
                <a:gd name="connsiteX28" fmla="*/ 6297 w 10000"/>
                <a:gd name="connsiteY28" fmla="*/ 6667 h 10599"/>
                <a:gd name="connsiteX29" fmla="*/ 5869 w 10000"/>
                <a:gd name="connsiteY29" fmla="*/ 6849 h 10599"/>
                <a:gd name="connsiteX30" fmla="*/ 4786 w 10000"/>
                <a:gd name="connsiteY30" fmla="*/ 7682 h 10599"/>
                <a:gd name="connsiteX31" fmla="*/ 4786 w 10000"/>
                <a:gd name="connsiteY31" fmla="*/ 7917 h 10599"/>
                <a:gd name="connsiteX32" fmla="*/ 4559 w 10000"/>
                <a:gd name="connsiteY32" fmla="*/ 7917 h 10599"/>
                <a:gd name="connsiteX33" fmla="*/ 4358 w 10000"/>
                <a:gd name="connsiteY33" fmla="*/ 8099 h 10599"/>
                <a:gd name="connsiteX34" fmla="*/ 4131 w 10000"/>
                <a:gd name="connsiteY34" fmla="*/ 8099 h 10599"/>
                <a:gd name="connsiteX35" fmla="*/ 4131 w 10000"/>
                <a:gd name="connsiteY35" fmla="*/ 8307 h 10599"/>
                <a:gd name="connsiteX36" fmla="*/ 4131 w 10000"/>
                <a:gd name="connsiteY36" fmla="*/ 8932 h 10599"/>
                <a:gd name="connsiteX37" fmla="*/ 3904 w 10000"/>
                <a:gd name="connsiteY37" fmla="*/ 9349 h 10599"/>
                <a:gd name="connsiteX38" fmla="*/ 3904 w 10000"/>
                <a:gd name="connsiteY38" fmla="*/ 9974 h 10599"/>
                <a:gd name="connsiteX39" fmla="*/ 3703 w 10000"/>
                <a:gd name="connsiteY39" fmla="*/ 10182 h 10599"/>
                <a:gd name="connsiteX40" fmla="*/ 3476 w 10000"/>
                <a:gd name="connsiteY40" fmla="*/ 10417 h 10599"/>
                <a:gd name="connsiteX41" fmla="*/ 3249 w 10000"/>
                <a:gd name="connsiteY41" fmla="*/ 10599 h 10599"/>
                <a:gd name="connsiteX42" fmla="*/ 2821 w 10000"/>
                <a:gd name="connsiteY42" fmla="*/ 10417 h 10599"/>
                <a:gd name="connsiteX43" fmla="*/ 2166 w 10000"/>
                <a:gd name="connsiteY43" fmla="*/ 8542 h 10599"/>
                <a:gd name="connsiteX44" fmla="*/ 1738 w 10000"/>
                <a:gd name="connsiteY44" fmla="*/ 7917 h 10599"/>
                <a:gd name="connsiteX45" fmla="*/ 1511 w 10000"/>
                <a:gd name="connsiteY45" fmla="*/ 6667 h 10599"/>
                <a:gd name="connsiteX46" fmla="*/ 1511 w 10000"/>
                <a:gd name="connsiteY46" fmla="*/ 5807 h 10599"/>
                <a:gd name="connsiteX47" fmla="*/ 1310 w 10000"/>
                <a:gd name="connsiteY47" fmla="*/ 6224 h 10599"/>
                <a:gd name="connsiteX48" fmla="*/ 856 w 10000"/>
                <a:gd name="connsiteY48" fmla="*/ 6432 h 10599"/>
                <a:gd name="connsiteX49" fmla="*/ 202 w 10000"/>
                <a:gd name="connsiteY49" fmla="*/ 5807 h 10599"/>
                <a:gd name="connsiteX50" fmla="*/ 655 w 10000"/>
                <a:gd name="connsiteY50" fmla="*/ 5807 h 10599"/>
                <a:gd name="connsiteX51" fmla="*/ 655 w 10000"/>
                <a:gd name="connsiteY51" fmla="*/ 5599 h 10599"/>
                <a:gd name="connsiteX52" fmla="*/ 428 w 10000"/>
                <a:gd name="connsiteY52" fmla="*/ 5599 h 10599"/>
                <a:gd name="connsiteX53" fmla="*/ 0 w 10000"/>
                <a:gd name="connsiteY53" fmla="*/ 5417 h 10599"/>
                <a:gd name="connsiteX54" fmla="*/ 202 w 10000"/>
                <a:gd name="connsiteY54" fmla="*/ 5182 h 10599"/>
                <a:gd name="connsiteX55" fmla="*/ 856 w 10000"/>
                <a:gd name="connsiteY55" fmla="*/ 5182 h 10599"/>
                <a:gd name="connsiteX56" fmla="*/ 856 w 10000"/>
                <a:gd name="connsiteY56" fmla="*/ 4974 h 10599"/>
                <a:gd name="connsiteX57" fmla="*/ 856 w 10000"/>
                <a:gd name="connsiteY57" fmla="*/ 4557 h 10599"/>
                <a:gd name="connsiteX58" fmla="*/ 655 w 10000"/>
                <a:gd name="connsiteY58" fmla="*/ 4557 h 10599"/>
                <a:gd name="connsiteX59" fmla="*/ 655 w 10000"/>
                <a:gd name="connsiteY59" fmla="*/ 4349 h 10599"/>
                <a:gd name="connsiteX60" fmla="*/ 428 w 10000"/>
                <a:gd name="connsiteY60" fmla="*/ 4349 h 10599"/>
                <a:gd name="connsiteX61" fmla="*/ 428 w 10000"/>
                <a:gd name="connsiteY61" fmla="*/ 3932 h 10599"/>
                <a:gd name="connsiteX62" fmla="*/ 655 w 10000"/>
                <a:gd name="connsiteY62" fmla="*/ 3724 h 10599"/>
                <a:gd name="connsiteX63" fmla="*/ 856 w 10000"/>
                <a:gd name="connsiteY63" fmla="*/ 3932 h 10599"/>
                <a:gd name="connsiteX64" fmla="*/ 1310 w 10000"/>
                <a:gd name="connsiteY64" fmla="*/ 3724 h 10599"/>
                <a:gd name="connsiteX65" fmla="*/ 2393 w 10000"/>
                <a:gd name="connsiteY65" fmla="*/ 2474 h 10599"/>
                <a:gd name="connsiteX66" fmla="*/ 2166 w 10000"/>
                <a:gd name="connsiteY66" fmla="*/ 2292 h 10599"/>
                <a:gd name="connsiteX67" fmla="*/ 2393 w 10000"/>
                <a:gd name="connsiteY67" fmla="*/ 2292 h 10599"/>
                <a:gd name="connsiteX68" fmla="*/ 2393 w 10000"/>
                <a:gd name="connsiteY68" fmla="*/ 2057 h 10599"/>
                <a:gd name="connsiteX69" fmla="*/ 1965 w 10000"/>
                <a:gd name="connsiteY69" fmla="*/ 1849 h 10599"/>
                <a:gd name="connsiteX70" fmla="*/ 2166 w 10000"/>
                <a:gd name="connsiteY70" fmla="*/ 1432 h 10599"/>
                <a:gd name="connsiteX71" fmla="*/ 1965 w 10000"/>
                <a:gd name="connsiteY71" fmla="*/ 1224 h 10599"/>
                <a:gd name="connsiteX72" fmla="*/ 2189 w 10000"/>
                <a:gd name="connsiteY72" fmla="*/ 807 h 10599"/>
                <a:gd name="connsiteX73" fmla="*/ 1940 w 10000"/>
                <a:gd name="connsiteY73" fmla="*/ 417 h 10599"/>
                <a:gd name="connsiteX74" fmla="*/ 2596 w 10000"/>
                <a:gd name="connsiteY74" fmla="*/ 0 h 10599"/>
                <a:gd name="connsiteX75" fmla="*/ 3382 w 10000"/>
                <a:gd name="connsiteY75" fmla="*/ 599 h 10599"/>
                <a:gd name="connsiteX76" fmla="*/ 4131 w 10000"/>
                <a:gd name="connsiteY76" fmla="*/ 495 h 10599"/>
                <a:gd name="connsiteX77" fmla="*/ 4131 w 10000"/>
                <a:gd name="connsiteY77" fmla="*/ 807 h 10599"/>
                <a:gd name="connsiteX78" fmla="*/ 4131 w 10000"/>
                <a:gd name="connsiteY78" fmla="*/ 1224 h 10599"/>
                <a:gd name="connsiteX79" fmla="*/ 3703 w 10000"/>
                <a:gd name="connsiteY79" fmla="*/ 1667 h 10599"/>
                <a:gd name="connsiteX80" fmla="*/ 3904 w 10000"/>
                <a:gd name="connsiteY80" fmla="*/ 2057 h 10599"/>
                <a:gd name="connsiteX81" fmla="*/ 3476 w 10000"/>
                <a:gd name="connsiteY81" fmla="*/ 2057 h 10599"/>
                <a:gd name="connsiteX82" fmla="*/ 3703 w 10000"/>
                <a:gd name="connsiteY82" fmla="*/ 2682 h 10599"/>
                <a:gd name="connsiteX83" fmla="*/ 4358 w 10000"/>
                <a:gd name="connsiteY83" fmla="*/ 2917 h 10599"/>
                <a:gd name="connsiteX84" fmla="*/ 4131 w 10000"/>
                <a:gd name="connsiteY84" fmla="*/ 3542 h 10599"/>
                <a:gd name="connsiteX85" fmla="*/ 4559 w 10000"/>
                <a:gd name="connsiteY85" fmla="*/ 3724 h 10599"/>
                <a:gd name="connsiteX86" fmla="*/ 6524 w 10000"/>
                <a:gd name="connsiteY86" fmla="*/ 4349 h 10599"/>
                <a:gd name="connsiteX87" fmla="*/ 6751 w 10000"/>
                <a:gd name="connsiteY87" fmla="*/ 4349 h 10599"/>
                <a:gd name="connsiteX88" fmla="*/ 6751 w 10000"/>
                <a:gd name="connsiteY88" fmla="*/ 4167 h 10599"/>
                <a:gd name="connsiteX89" fmla="*/ 6751 w 10000"/>
                <a:gd name="connsiteY89" fmla="*/ 3724 h 10599"/>
                <a:gd name="connsiteX90" fmla="*/ 6952 w 10000"/>
                <a:gd name="connsiteY90" fmla="*/ 3724 h 10599"/>
                <a:gd name="connsiteX91" fmla="*/ 7179 w 10000"/>
                <a:gd name="connsiteY91" fmla="*/ 3932 h 10599"/>
                <a:gd name="connsiteX92" fmla="*/ 7179 w 10000"/>
                <a:gd name="connsiteY92" fmla="*/ 4167 h 10599"/>
                <a:gd name="connsiteX93" fmla="*/ 8035 w 10000"/>
                <a:gd name="connsiteY93" fmla="*/ 4167 h 10599"/>
                <a:gd name="connsiteX94" fmla="*/ 8262 w 10000"/>
                <a:gd name="connsiteY94" fmla="*/ 4167 h 10599"/>
                <a:gd name="connsiteX95" fmla="*/ 8035 w 10000"/>
                <a:gd name="connsiteY95" fmla="*/ 3724 h 10599"/>
                <a:gd name="connsiteX96" fmla="*/ 9144 w 10000"/>
                <a:gd name="connsiteY96" fmla="*/ 3307 h 10599"/>
                <a:gd name="connsiteX0" fmla="*/ 9144 w 10000"/>
                <a:gd name="connsiteY0" fmla="*/ 3307 h 10599"/>
                <a:gd name="connsiteX1" fmla="*/ 9144 w 10000"/>
                <a:gd name="connsiteY1" fmla="*/ 3307 h 10599"/>
                <a:gd name="connsiteX2" fmla="*/ 9572 w 10000"/>
                <a:gd name="connsiteY2" fmla="*/ 3307 h 10599"/>
                <a:gd name="connsiteX3" fmla="*/ 10000 w 10000"/>
                <a:gd name="connsiteY3" fmla="*/ 3724 h 10599"/>
                <a:gd name="connsiteX4" fmla="*/ 10000 w 10000"/>
                <a:gd name="connsiteY4" fmla="*/ 4167 h 10599"/>
                <a:gd name="connsiteX5" fmla="*/ 9572 w 10000"/>
                <a:gd name="connsiteY5" fmla="*/ 4167 h 10599"/>
                <a:gd name="connsiteX6" fmla="*/ 9345 w 10000"/>
                <a:gd name="connsiteY6" fmla="*/ 4349 h 10599"/>
                <a:gd name="connsiteX7" fmla="*/ 8917 w 10000"/>
                <a:gd name="connsiteY7" fmla="*/ 5182 h 10599"/>
                <a:gd name="connsiteX8" fmla="*/ 8690 w 10000"/>
                <a:gd name="connsiteY8" fmla="*/ 5417 h 10599"/>
                <a:gd name="connsiteX9" fmla="*/ 8489 w 10000"/>
                <a:gd name="connsiteY9" fmla="*/ 5807 h 10599"/>
                <a:gd name="connsiteX10" fmla="*/ 8489 w 10000"/>
                <a:gd name="connsiteY10" fmla="*/ 6042 h 10599"/>
                <a:gd name="connsiteX11" fmla="*/ 8262 w 10000"/>
                <a:gd name="connsiteY11" fmla="*/ 5417 h 10599"/>
                <a:gd name="connsiteX12" fmla="*/ 8262 w 10000"/>
                <a:gd name="connsiteY12" fmla="*/ 5182 h 10599"/>
                <a:gd name="connsiteX13" fmla="*/ 8035 w 10000"/>
                <a:gd name="connsiteY13" fmla="*/ 5417 h 10599"/>
                <a:gd name="connsiteX14" fmla="*/ 7834 w 10000"/>
                <a:gd name="connsiteY14" fmla="*/ 5417 h 10599"/>
                <a:gd name="connsiteX15" fmla="*/ 7834 w 10000"/>
                <a:gd name="connsiteY15" fmla="*/ 5182 h 10599"/>
                <a:gd name="connsiteX16" fmla="*/ 8262 w 10000"/>
                <a:gd name="connsiteY16" fmla="*/ 4792 h 10599"/>
                <a:gd name="connsiteX17" fmla="*/ 7406 w 10000"/>
                <a:gd name="connsiteY17" fmla="*/ 4792 h 10599"/>
                <a:gd name="connsiteX18" fmla="*/ 7406 w 10000"/>
                <a:gd name="connsiteY18" fmla="*/ 4349 h 10599"/>
                <a:gd name="connsiteX19" fmla="*/ 7179 w 10000"/>
                <a:gd name="connsiteY19" fmla="*/ 4349 h 10599"/>
                <a:gd name="connsiteX20" fmla="*/ 6952 w 10000"/>
                <a:gd name="connsiteY20" fmla="*/ 4349 h 10599"/>
                <a:gd name="connsiteX21" fmla="*/ 6952 w 10000"/>
                <a:gd name="connsiteY21" fmla="*/ 4557 h 10599"/>
                <a:gd name="connsiteX22" fmla="*/ 6751 w 10000"/>
                <a:gd name="connsiteY22" fmla="*/ 4974 h 10599"/>
                <a:gd name="connsiteX23" fmla="*/ 6952 w 10000"/>
                <a:gd name="connsiteY23" fmla="*/ 4974 h 10599"/>
                <a:gd name="connsiteX24" fmla="*/ 7179 w 10000"/>
                <a:gd name="connsiteY24" fmla="*/ 6042 h 10599"/>
                <a:gd name="connsiteX25" fmla="*/ 6952 w 10000"/>
                <a:gd name="connsiteY25" fmla="*/ 6042 h 10599"/>
                <a:gd name="connsiteX26" fmla="*/ 6952 w 10000"/>
                <a:gd name="connsiteY26" fmla="*/ 5807 h 10599"/>
                <a:gd name="connsiteX27" fmla="*/ 6524 w 10000"/>
                <a:gd name="connsiteY27" fmla="*/ 6042 h 10599"/>
                <a:gd name="connsiteX28" fmla="*/ 6297 w 10000"/>
                <a:gd name="connsiteY28" fmla="*/ 6667 h 10599"/>
                <a:gd name="connsiteX29" fmla="*/ 5869 w 10000"/>
                <a:gd name="connsiteY29" fmla="*/ 6849 h 10599"/>
                <a:gd name="connsiteX30" fmla="*/ 4786 w 10000"/>
                <a:gd name="connsiteY30" fmla="*/ 7682 h 10599"/>
                <a:gd name="connsiteX31" fmla="*/ 4786 w 10000"/>
                <a:gd name="connsiteY31" fmla="*/ 7917 h 10599"/>
                <a:gd name="connsiteX32" fmla="*/ 4559 w 10000"/>
                <a:gd name="connsiteY32" fmla="*/ 7917 h 10599"/>
                <a:gd name="connsiteX33" fmla="*/ 4358 w 10000"/>
                <a:gd name="connsiteY33" fmla="*/ 8099 h 10599"/>
                <a:gd name="connsiteX34" fmla="*/ 4131 w 10000"/>
                <a:gd name="connsiteY34" fmla="*/ 8099 h 10599"/>
                <a:gd name="connsiteX35" fmla="*/ 4131 w 10000"/>
                <a:gd name="connsiteY35" fmla="*/ 8307 h 10599"/>
                <a:gd name="connsiteX36" fmla="*/ 4131 w 10000"/>
                <a:gd name="connsiteY36" fmla="*/ 8932 h 10599"/>
                <a:gd name="connsiteX37" fmla="*/ 3904 w 10000"/>
                <a:gd name="connsiteY37" fmla="*/ 9349 h 10599"/>
                <a:gd name="connsiteX38" fmla="*/ 3904 w 10000"/>
                <a:gd name="connsiteY38" fmla="*/ 9974 h 10599"/>
                <a:gd name="connsiteX39" fmla="*/ 3703 w 10000"/>
                <a:gd name="connsiteY39" fmla="*/ 10182 h 10599"/>
                <a:gd name="connsiteX40" fmla="*/ 3476 w 10000"/>
                <a:gd name="connsiteY40" fmla="*/ 10417 h 10599"/>
                <a:gd name="connsiteX41" fmla="*/ 3249 w 10000"/>
                <a:gd name="connsiteY41" fmla="*/ 10599 h 10599"/>
                <a:gd name="connsiteX42" fmla="*/ 2821 w 10000"/>
                <a:gd name="connsiteY42" fmla="*/ 10417 h 10599"/>
                <a:gd name="connsiteX43" fmla="*/ 2166 w 10000"/>
                <a:gd name="connsiteY43" fmla="*/ 8542 h 10599"/>
                <a:gd name="connsiteX44" fmla="*/ 1738 w 10000"/>
                <a:gd name="connsiteY44" fmla="*/ 7917 h 10599"/>
                <a:gd name="connsiteX45" fmla="*/ 1511 w 10000"/>
                <a:gd name="connsiteY45" fmla="*/ 6667 h 10599"/>
                <a:gd name="connsiteX46" fmla="*/ 1511 w 10000"/>
                <a:gd name="connsiteY46" fmla="*/ 5807 h 10599"/>
                <a:gd name="connsiteX47" fmla="*/ 1310 w 10000"/>
                <a:gd name="connsiteY47" fmla="*/ 6224 h 10599"/>
                <a:gd name="connsiteX48" fmla="*/ 856 w 10000"/>
                <a:gd name="connsiteY48" fmla="*/ 6432 h 10599"/>
                <a:gd name="connsiteX49" fmla="*/ 202 w 10000"/>
                <a:gd name="connsiteY49" fmla="*/ 5807 h 10599"/>
                <a:gd name="connsiteX50" fmla="*/ 655 w 10000"/>
                <a:gd name="connsiteY50" fmla="*/ 5807 h 10599"/>
                <a:gd name="connsiteX51" fmla="*/ 655 w 10000"/>
                <a:gd name="connsiteY51" fmla="*/ 5599 h 10599"/>
                <a:gd name="connsiteX52" fmla="*/ 428 w 10000"/>
                <a:gd name="connsiteY52" fmla="*/ 5599 h 10599"/>
                <a:gd name="connsiteX53" fmla="*/ 0 w 10000"/>
                <a:gd name="connsiteY53" fmla="*/ 5417 h 10599"/>
                <a:gd name="connsiteX54" fmla="*/ 202 w 10000"/>
                <a:gd name="connsiteY54" fmla="*/ 5182 h 10599"/>
                <a:gd name="connsiteX55" fmla="*/ 856 w 10000"/>
                <a:gd name="connsiteY55" fmla="*/ 5182 h 10599"/>
                <a:gd name="connsiteX56" fmla="*/ 856 w 10000"/>
                <a:gd name="connsiteY56" fmla="*/ 4974 h 10599"/>
                <a:gd name="connsiteX57" fmla="*/ 856 w 10000"/>
                <a:gd name="connsiteY57" fmla="*/ 4557 h 10599"/>
                <a:gd name="connsiteX58" fmla="*/ 655 w 10000"/>
                <a:gd name="connsiteY58" fmla="*/ 4557 h 10599"/>
                <a:gd name="connsiteX59" fmla="*/ 655 w 10000"/>
                <a:gd name="connsiteY59" fmla="*/ 4349 h 10599"/>
                <a:gd name="connsiteX60" fmla="*/ 428 w 10000"/>
                <a:gd name="connsiteY60" fmla="*/ 4349 h 10599"/>
                <a:gd name="connsiteX61" fmla="*/ 428 w 10000"/>
                <a:gd name="connsiteY61" fmla="*/ 3932 h 10599"/>
                <a:gd name="connsiteX62" fmla="*/ 655 w 10000"/>
                <a:gd name="connsiteY62" fmla="*/ 3724 h 10599"/>
                <a:gd name="connsiteX63" fmla="*/ 856 w 10000"/>
                <a:gd name="connsiteY63" fmla="*/ 3932 h 10599"/>
                <a:gd name="connsiteX64" fmla="*/ 1310 w 10000"/>
                <a:gd name="connsiteY64" fmla="*/ 3724 h 10599"/>
                <a:gd name="connsiteX65" fmla="*/ 2393 w 10000"/>
                <a:gd name="connsiteY65" fmla="*/ 2474 h 10599"/>
                <a:gd name="connsiteX66" fmla="*/ 2166 w 10000"/>
                <a:gd name="connsiteY66" fmla="*/ 2292 h 10599"/>
                <a:gd name="connsiteX67" fmla="*/ 2393 w 10000"/>
                <a:gd name="connsiteY67" fmla="*/ 2292 h 10599"/>
                <a:gd name="connsiteX68" fmla="*/ 2393 w 10000"/>
                <a:gd name="connsiteY68" fmla="*/ 2057 h 10599"/>
                <a:gd name="connsiteX69" fmla="*/ 2596 w 10000"/>
                <a:gd name="connsiteY69" fmla="*/ 1849 h 10599"/>
                <a:gd name="connsiteX70" fmla="*/ 2166 w 10000"/>
                <a:gd name="connsiteY70" fmla="*/ 1432 h 10599"/>
                <a:gd name="connsiteX71" fmla="*/ 1965 w 10000"/>
                <a:gd name="connsiteY71" fmla="*/ 1224 h 10599"/>
                <a:gd name="connsiteX72" fmla="*/ 2189 w 10000"/>
                <a:gd name="connsiteY72" fmla="*/ 807 h 10599"/>
                <a:gd name="connsiteX73" fmla="*/ 1940 w 10000"/>
                <a:gd name="connsiteY73" fmla="*/ 417 h 10599"/>
                <a:gd name="connsiteX74" fmla="*/ 2596 w 10000"/>
                <a:gd name="connsiteY74" fmla="*/ 0 h 10599"/>
                <a:gd name="connsiteX75" fmla="*/ 3382 w 10000"/>
                <a:gd name="connsiteY75" fmla="*/ 599 h 10599"/>
                <a:gd name="connsiteX76" fmla="*/ 4131 w 10000"/>
                <a:gd name="connsiteY76" fmla="*/ 495 h 10599"/>
                <a:gd name="connsiteX77" fmla="*/ 4131 w 10000"/>
                <a:gd name="connsiteY77" fmla="*/ 807 h 10599"/>
                <a:gd name="connsiteX78" fmla="*/ 4131 w 10000"/>
                <a:gd name="connsiteY78" fmla="*/ 1224 h 10599"/>
                <a:gd name="connsiteX79" fmla="*/ 3703 w 10000"/>
                <a:gd name="connsiteY79" fmla="*/ 1667 h 10599"/>
                <a:gd name="connsiteX80" fmla="*/ 3904 w 10000"/>
                <a:gd name="connsiteY80" fmla="*/ 2057 h 10599"/>
                <a:gd name="connsiteX81" fmla="*/ 3476 w 10000"/>
                <a:gd name="connsiteY81" fmla="*/ 2057 h 10599"/>
                <a:gd name="connsiteX82" fmla="*/ 3703 w 10000"/>
                <a:gd name="connsiteY82" fmla="*/ 2682 h 10599"/>
                <a:gd name="connsiteX83" fmla="*/ 4358 w 10000"/>
                <a:gd name="connsiteY83" fmla="*/ 2917 h 10599"/>
                <a:gd name="connsiteX84" fmla="*/ 4131 w 10000"/>
                <a:gd name="connsiteY84" fmla="*/ 3542 h 10599"/>
                <a:gd name="connsiteX85" fmla="*/ 4559 w 10000"/>
                <a:gd name="connsiteY85" fmla="*/ 3724 h 10599"/>
                <a:gd name="connsiteX86" fmla="*/ 6524 w 10000"/>
                <a:gd name="connsiteY86" fmla="*/ 4349 h 10599"/>
                <a:gd name="connsiteX87" fmla="*/ 6751 w 10000"/>
                <a:gd name="connsiteY87" fmla="*/ 4349 h 10599"/>
                <a:gd name="connsiteX88" fmla="*/ 6751 w 10000"/>
                <a:gd name="connsiteY88" fmla="*/ 4167 h 10599"/>
                <a:gd name="connsiteX89" fmla="*/ 6751 w 10000"/>
                <a:gd name="connsiteY89" fmla="*/ 3724 h 10599"/>
                <a:gd name="connsiteX90" fmla="*/ 6952 w 10000"/>
                <a:gd name="connsiteY90" fmla="*/ 3724 h 10599"/>
                <a:gd name="connsiteX91" fmla="*/ 7179 w 10000"/>
                <a:gd name="connsiteY91" fmla="*/ 3932 h 10599"/>
                <a:gd name="connsiteX92" fmla="*/ 7179 w 10000"/>
                <a:gd name="connsiteY92" fmla="*/ 4167 h 10599"/>
                <a:gd name="connsiteX93" fmla="*/ 8035 w 10000"/>
                <a:gd name="connsiteY93" fmla="*/ 4167 h 10599"/>
                <a:gd name="connsiteX94" fmla="*/ 8262 w 10000"/>
                <a:gd name="connsiteY94" fmla="*/ 4167 h 10599"/>
                <a:gd name="connsiteX95" fmla="*/ 8035 w 10000"/>
                <a:gd name="connsiteY95" fmla="*/ 3724 h 10599"/>
                <a:gd name="connsiteX96" fmla="*/ 9144 w 10000"/>
                <a:gd name="connsiteY96" fmla="*/ 3307 h 1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000" h="10599">
                  <a:moveTo>
                    <a:pt x="9144" y="3307"/>
                  </a:moveTo>
                  <a:lnTo>
                    <a:pt x="9144" y="3307"/>
                  </a:lnTo>
                  <a:lnTo>
                    <a:pt x="9572" y="3307"/>
                  </a:lnTo>
                  <a:lnTo>
                    <a:pt x="10000" y="3724"/>
                  </a:lnTo>
                  <a:lnTo>
                    <a:pt x="10000" y="4167"/>
                  </a:lnTo>
                  <a:lnTo>
                    <a:pt x="9572" y="4167"/>
                  </a:lnTo>
                  <a:lnTo>
                    <a:pt x="9345" y="4349"/>
                  </a:lnTo>
                  <a:lnTo>
                    <a:pt x="8917" y="5182"/>
                  </a:lnTo>
                  <a:lnTo>
                    <a:pt x="8690" y="5417"/>
                  </a:lnTo>
                  <a:lnTo>
                    <a:pt x="8489" y="5807"/>
                  </a:lnTo>
                  <a:lnTo>
                    <a:pt x="8489" y="6042"/>
                  </a:lnTo>
                  <a:cubicBezTo>
                    <a:pt x="8413" y="5834"/>
                    <a:pt x="8338" y="5625"/>
                    <a:pt x="8262" y="5417"/>
                  </a:cubicBezTo>
                  <a:lnTo>
                    <a:pt x="8262" y="5182"/>
                  </a:lnTo>
                  <a:lnTo>
                    <a:pt x="8035" y="5417"/>
                  </a:lnTo>
                  <a:lnTo>
                    <a:pt x="7834" y="5417"/>
                  </a:lnTo>
                  <a:lnTo>
                    <a:pt x="7834" y="5182"/>
                  </a:lnTo>
                  <a:lnTo>
                    <a:pt x="8262" y="4792"/>
                  </a:lnTo>
                  <a:lnTo>
                    <a:pt x="7406" y="4792"/>
                  </a:lnTo>
                  <a:lnTo>
                    <a:pt x="7406" y="4349"/>
                  </a:lnTo>
                  <a:lnTo>
                    <a:pt x="7179" y="4349"/>
                  </a:lnTo>
                  <a:lnTo>
                    <a:pt x="6952" y="4349"/>
                  </a:lnTo>
                  <a:lnTo>
                    <a:pt x="6952" y="4557"/>
                  </a:lnTo>
                  <a:lnTo>
                    <a:pt x="6751" y="4974"/>
                  </a:lnTo>
                  <a:lnTo>
                    <a:pt x="6952" y="4974"/>
                  </a:lnTo>
                  <a:cubicBezTo>
                    <a:pt x="7028" y="5330"/>
                    <a:pt x="7103" y="5686"/>
                    <a:pt x="7179" y="6042"/>
                  </a:cubicBezTo>
                  <a:lnTo>
                    <a:pt x="6952" y="6042"/>
                  </a:lnTo>
                  <a:lnTo>
                    <a:pt x="6952" y="5807"/>
                  </a:lnTo>
                  <a:lnTo>
                    <a:pt x="6524" y="6042"/>
                  </a:lnTo>
                  <a:cubicBezTo>
                    <a:pt x="6448" y="6250"/>
                    <a:pt x="6373" y="6459"/>
                    <a:pt x="6297" y="6667"/>
                  </a:cubicBezTo>
                  <a:lnTo>
                    <a:pt x="5869" y="6849"/>
                  </a:lnTo>
                  <a:lnTo>
                    <a:pt x="4786" y="7682"/>
                  </a:lnTo>
                  <a:lnTo>
                    <a:pt x="4786" y="7917"/>
                  </a:lnTo>
                  <a:lnTo>
                    <a:pt x="4559" y="7917"/>
                  </a:lnTo>
                  <a:lnTo>
                    <a:pt x="4358" y="8099"/>
                  </a:lnTo>
                  <a:lnTo>
                    <a:pt x="4131" y="8099"/>
                  </a:lnTo>
                  <a:lnTo>
                    <a:pt x="4131" y="8307"/>
                  </a:lnTo>
                  <a:lnTo>
                    <a:pt x="4131" y="8932"/>
                  </a:lnTo>
                  <a:lnTo>
                    <a:pt x="3904" y="9349"/>
                  </a:lnTo>
                  <a:lnTo>
                    <a:pt x="3904" y="9974"/>
                  </a:lnTo>
                  <a:lnTo>
                    <a:pt x="3703" y="10182"/>
                  </a:lnTo>
                  <a:lnTo>
                    <a:pt x="3476" y="10417"/>
                  </a:lnTo>
                  <a:lnTo>
                    <a:pt x="3249" y="10599"/>
                  </a:lnTo>
                  <a:lnTo>
                    <a:pt x="2821" y="10417"/>
                  </a:lnTo>
                  <a:lnTo>
                    <a:pt x="2166" y="8542"/>
                  </a:lnTo>
                  <a:lnTo>
                    <a:pt x="1738" y="7917"/>
                  </a:lnTo>
                  <a:cubicBezTo>
                    <a:pt x="1662" y="7500"/>
                    <a:pt x="1587" y="7084"/>
                    <a:pt x="1511" y="6667"/>
                  </a:cubicBezTo>
                  <a:lnTo>
                    <a:pt x="1511" y="5807"/>
                  </a:lnTo>
                  <a:lnTo>
                    <a:pt x="1310" y="6224"/>
                  </a:lnTo>
                  <a:lnTo>
                    <a:pt x="856" y="6432"/>
                  </a:lnTo>
                  <a:lnTo>
                    <a:pt x="202" y="5807"/>
                  </a:lnTo>
                  <a:lnTo>
                    <a:pt x="655" y="5807"/>
                  </a:lnTo>
                  <a:lnTo>
                    <a:pt x="655" y="5599"/>
                  </a:lnTo>
                  <a:lnTo>
                    <a:pt x="428" y="5599"/>
                  </a:lnTo>
                  <a:lnTo>
                    <a:pt x="0" y="5417"/>
                  </a:lnTo>
                  <a:lnTo>
                    <a:pt x="202" y="5182"/>
                  </a:lnTo>
                  <a:lnTo>
                    <a:pt x="856" y="5182"/>
                  </a:lnTo>
                  <a:lnTo>
                    <a:pt x="856" y="4974"/>
                  </a:lnTo>
                  <a:lnTo>
                    <a:pt x="856" y="4557"/>
                  </a:lnTo>
                  <a:lnTo>
                    <a:pt x="655" y="4557"/>
                  </a:lnTo>
                  <a:lnTo>
                    <a:pt x="655" y="4349"/>
                  </a:lnTo>
                  <a:lnTo>
                    <a:pt x="428" y="4349"/>
                  </a:lnTo>
                  <a:lnTo>
                    <a:pt x="428" y="3932"/>
                  </a:lnTo>
                  <a:lnTo>
                    <a:pt x="655" y="3724"/>
                  </a:lnTo>
                  <a:lnTo>
                    <a:pt x="856" y="3932"/>
                  </a:lnTo>
                  <a:lnTo>
                    <a:pt x="1310" y="3724"/>
                  </a:lnTo>
                  <a:lnTo>
                    <a:pt x="2393" y="2474"/>
                  </a:lnTo>
                  <a:lnTo>
                    <a:pt x="2166" y="2292"/>
                  </a:lnTo>
                  <a:lnTo>
                    <a:pt x="2393" y="2292"/>
                  </a:lnTo>
                  <a:lnTo>
                    <a:pt x="2393" y="2057"/>
                  </a:lnTo>
                  <a:lnTo>
                    <a:pt x="2596" y="1849"/>
                  </a:lnTo>
                  <a:lnTo>
                    <a:pt x="2166" y="1432"/>
                  </a:lnTo>
                  <a:lnTo>
                    <a:pt x="1965" y="1224"/>
                  </a:lnTo>
                  <a:cubicBezTo>
                    <a:pt x="1925" y="1133"/>
                    <a:pt x="2193" y="941"/>
                    <a:pt x="2189" y="807"/>
                  </a:cubicBezTo>
                  <a:cubicBezTo>
                    <a:pt x="2185" y="673"/>
                    <a:pt x="1829" y="565"/>
                    <a:pt x="1940" y="417"/>
                  </a:cubicBezTo>
                  <a:lnTo>
                    <a:pt x="2596" y="0"/>
                  </a:lnTo>
                  <a:lnTo>
                    <a:pt x="3382" y="599"/>
                  </a:lnTo>
                  <a:lnTo>
                    <a:pt x="4131" y="495"/>
                  </a:lnTo>
                  <a:lnTo>
                    <a:pt x="4131" y="807"/>
                  </a:lnTo>
                  <a:lnTo>
                    <a:pt x="4131" y="1224"/>
                  </a:lnTo>
                  <a:lnTo>
                    <a:pt x="3703" y="1667"/>
                  </a:lnTo>
                  <a:lnTo>
                    <a:pt x="3904" y="2057"/>
                  </a:lnTo>
                  <a:lnTo>
                    <a:pt x="3476" y="2057"/>
                  </a:lnTo>
                  <a:cubicBezTo>
                    <a:pt x="3552" y="2265"/>
                    <a:pt x="3627" y="2474"/>
                    <a:pt x="3703" y="2682"/>
                  </a:cubicBezTo>
                  <a:lnTo>
                    <a:pt x="4358" y="2917"/>
                  </a:lnTo>
                  <a:cubicBezTo>
                    <a:pt x="4282" y="3125"/>
                    <a:pt x="4207" y="3334"/>
                    <a:pt x="4131" y="3542"/>
                  </a:cubicBezTo>
                  <a:lnTo>
                    <a:pt x="4559" y="3724"/>
                  </a:lnTo>
                  <a:lnTo>
                    <a:pt x="6524" y="4349"/>
                  </a:lnTo>
                  <a:lnTo>
                    <a:pt x="6751" y="4349"/>
                  </a:lnTo>
                  <a:lnTo>
                    <a:pt x="6751" y="4167"/>
                  </a:lnTo>
                  <a:lnTo>
                    <a:pt x="6751" y="3724"/>
                  </a:lnTo>
                  <a:lnTo>
                    <a:pt x="6952" y="3724"/>
                  </a:lnTo>
                  <a:lnTo>
                    <a:pt x="7179" y="3932"/>
                  </a:lnTo>
                  <a:lnTo>
                    <a:pt x="7179" y="4167"/>
                  </a:lnTo>
                  <a:lnTo>
                    <a:pt x="8035" y="4167"/>
                  </a:lnTo>
                  <a:lnTo>
                    <a:pt x="8262" y="4167"/>
                  </a:lnTo>
                  <a:lnTo>
                    <a:pt x="8035" y="3724"/>
                  </a:lnTo>
                  <a:lnTo>
                    <a:pt x="9144" y="3307"/>
                  </a:lnTo>
                  <a:close/>
                </a:path>
              </a:pathLst>
            </a:custGeom>
            <a:grpFill/>
            <a:ln w="9525" cap="rnd" cmpd="sng" algn="ctr">
              <a:noFill/>
              <a:prstDash val="solid"/>
              <a:round/>
              <a:headEnd type="none" w="med" len="med"/>
              <a:tailEnd type="none" w="med" len="med"/>
            </a:ln>
          </p:spPr>
          <p:txBody>
            <a:bodyPr lIns="140208" tIns="70105" rIns="140208" bIns="70105"/>
            <a:lstStyle/>
            <a:p>
              <a:pPr defTabSz="1219139"/>
              <a:endParaRPr lang="en-US" sz="1400" dirty="0">
                <a:solidFill>
                  <a:srgbClr val="000000"/>
                </a:solidFill>
                <a:latin typeface="Arial"/>
              </a:endParaRPr>
            </a:p>
          </p:txBody>
        </p:sp>
        <p:sp>
          <p:nvSpPr>
            <p:cNvPr id="624" name="Freeform 131">
              <a:extLst>
                <a:ext uri="{FF2B5EF4-FFF2-40B4-BE49-F238E27FC236}">
                  <a16:creationId xmlns:a16="http://schemas.microsoft.com/office/drawing/2014/main" id="{7309F9F5-E403-40FD-96B7-84295E7FA09B}"/>
                </a:ext>
              </a:extLst>
            </p:cNvPr>
            <p:cNvSpPr/>
            <p:nvPr/>
          </p:nvSpPr>
          <p:spPr bwMode="auto">
            <a:xfrm>
              <a:off x="10132318" y="9184835"/>
              <a:ext cx="48881" cy="33519"/>
            </a:xfrm>
            <a:custGeom>
              <a:avLst/>
              <a:gdLst>
                <a:gd name="T0" fmla="*/ 0 w 69"/>
                <a:gd name="T1" fmla="*/ 2381 h 48"/>
                <a:gd name="T2" fmla="*/ 0 w 69"/>
                <a:gd name="T3" fmla="*/ 2381 h 48"/>
                <a:gd name="T4" fmla="*/ 0 w 69"/>
                <a:gd name="T5" fmla="*/ 5556 h 48"/>
                <a:gd name="T6" fmla="*/ 7247 w 69"/>
                <a:gd name="T7" fmla="*/ 9525 h 48"/>
                <a:gd name="T8" fmla="*/ 10468 w 69"/>
                <a:gd name="T9" fmla="*/ 5556 h 48"/>
                <a:gd name="T10" fmla="*/ 14495 w 69"/>
                <a:gd name="T11" fmla="*/ 0 h 48"/>
                <a:gd name="T12" fmla="*/ 4026 w 69"/>
                <a:gd name="T13" fmla="*/ 0 h 48"/>
                <a:gd name="T14" fmla="*/ 0 w 69"/>
                <a:gd name="T15" fmla="*/ 2381 h 48"/>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48"/>
                <a:gd name="T26" fmla="*/ 69 w 69"/>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48">
                  <a:moveTo>
                    <a:pt x="0" y="15"/>
                  </a:moveTo>
                  <a:lnTo>
                    <a:pt x="0" y="15"/>
                  </a:lnTo>
                  <a:lnTo>
                    <a:pt x="0" y="31"/>
                  </a:lnTo>
                  <a:lnTo>
                    <a:pt x="34" y="48"/>
                  </a:lnTo>
                  <a:lnTo>
                    <a:pt x="52" y="31"/>
                  </a:lnTo>
                  <a:lnTo>
                    <a:pt x="69" y="0"/>
                  </a:lnTo>
                  <a:lnTo>
                    <a:pt x="17" y="0"/>
                  </a:lnTo>
                  <a:lnTo>
                    <a:pt x="0" y="15"/>
                  </a:lnTo>
                </a:path>
              </a:pathLst>
            </a:custGeom>
            <a:grpFill/>
            <a:ln w="9525" cap="rnd" cmpd="sng" algn="ctr">
              <a:noFill/>
              <a:prstDash val="solid"/>
              <a:round/>
              <a:headEnd type="none" w="med" len="med"/>
              <a:tailEnd type="none" w="med" len="med"/>
            </a:ln>
          </p:spPr>
          <p:txBody>
            <a:bodyPr lIns="140208" tIns="70105" rIns="140208" bIns="70105"/>
            <a:lstStyle/>
            <a:p>
              <a:pPr defTabSz="1219139"/>
              <a:endParaRPr lang="en-US" sz="1400" dirty="0">
                <a:solidFill>
                  <a:srgbClr val="000000"/>
                </a:solidFill>
                <a:latin typeface="Arial"/>
              </a:endParaRPr>
            </a:p>
          </p:txBody>
        </p:sp>
        <p:sp>
          <p:nvSpPr>
            <p:cNvPr id="625" name="Freeform 132">
              <a:extLst>
                <a:ext uri="{FF2B5EF4-FFF2-40B4-BE49-F238E27FC236}">
                  <a16:creationId xmlns:a16="http://schemas.microsoft.com/office/drawing/2014/main" id="{6DE02459-963B-45FE-840B-E0705432BA6A}"/>
                </a:ext>
              </a:extLst>
            </p:cNvPr>
            <p:cNvSpPr/>
            <p:nvPr/>
          </p:nvSpPr>
          <p:spPr bwMode="auto">
            <a:xfrm>
              <a:off x="10350184" y="9084281"/>
              <a:ext cx="36311" cy="55864"/>
            </a:xfrm>
            <a:custGeom>
              <a:avLst/>
              <a:gdLst>
                <a:gd name="T0" fmla="*/ 0 w 52"/>
                <a:gd name="T1" fmla="*/ 9646 h 79"/>
                <a:gd name="T2" fmla="*/ 0 w 52"/>
                <a:gd name="T3" fmla="*/ 9646 h 79"/>
                <a:gd name="T4" fmla="*/ 0 w 52"/>
                <a:gd name="T5" fmla="*/ 12861 h 79"/>
                <a:gd name="T6" fmla="*/ 3969 w 52"/>
                <a:gd name="T7" fmla="*/ 16076 h 79"/>
                <a:gd name="T8" fmla="*/ 10319 w 52"/>
                <a:gd name="T9" fmla="*/ 0 h 79"/>
                <a:gd name="T10" fmla="*/ 7144 w 52"/>
                <a:gd name="T11" fmla="*/ 0 h 79"/>
                <a:gd name="T12" fmla="*/ 0 w 52"/>
                <a:gd name="T13" fmla="*/ 9646 h 79"/>
                <a:gd name="T14" fmla="*/ 0 60000 65536"/>
                <a:gd name="T15" fmla="*/ 0 60000 65536"/>
                <a:gd name="T16" fmla="*/ 0 60000 65536"/>
                <a:gd name="T17" fmla="*/ 0 60000 65536"/>
                <a:gd name="T18" fmla="*/ 0 60000 65536"/>
                <a:gd name="T19" fmla="*/ 0 60000 65536"/>
                <a:gd name="T20" fmla="*/ 0 60000 65536"/>
                <a:gd name="T21" fmla="*/ 0 w 52"/>
                <a:gd name="T22" fmla="*/ 0 h 79"/>
                <a:gd name="T23" fmla="*/ 52 w 52"/>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79">
                  <a:moveTo>
                    <a:pt x="0" y="48"/>
                  </a:moveTo>
                  <a:lnTo>
                    <a:pt x="0" y="48"/>
                  </a:lnTo>
                  <a:lnTo>
                    <a:pt x="0" y="63"/>
                  </a:lnTo>
                  <a:lnTo>
                    <a:pt x="17" y="79"/>
                  </a:lnTo>
                  <a:lnTo>
                    <a:pt x="52" y="0"/>
                  </a:lnTo>
                  <a:lnTo>
                    <a:pt x="34" y="0"/>
                  </a:lnTo>
                  <a:lnTo>
                    <a:pt x="0" y="48"/>
                  </a:lnTo>
                </a:path>
              </a:pathLst>
            </a:custGeom>
            <a:grpFill/>
            <a:ln w="9525" cap="rnd" cmpd="sng" algn="ctr">
              <a:noFill/>
              <a:prstDash val="solid"/>
              <a:round/>
              <a:headEnd type="none" w="med" len="med"/>
              <a:tailEnd type="none" w="med" len="med"/>
            </a:ln>
          </p:spPr>
          <p:txBody>
            <a:bodyPr lIns="140208" tIns="70105" rIns="140208" bIns="70105"/>
            <a:lstStyle/>
            <a:p>
              <a:pPr defTabSz="1219139"/>
              <a:endParaRPr lang="en-US" sz="1400" dirty="0">
                <a:solidFill>
                  <a:srgbClr val="000000"/>
                </a:solidFill>
                <a:latin typeface="Arial"/>
              </a:endParaRPr>
            </a:p>
          </p:txBody>
        </p:sp>
      </p:grpSp>
      <p:sp>
        <p:nvSpPr>
          <p:cNvPr id="6" name="Footer Placeholder 4"/>
          <p:cNvSpPr>
            <a:spLocks noGrp="1"/>
          </p:cNvSpPr>
          <p:nvPr>
            <p:ph type="ftr" sz="quarter" idx="11"/>
          </p:nvPr>
        </p:nvSpPr>
        <p:spPr>
          <a:xfrm>
            <a:off x="4648200" y="6356351"/>
            <a:ext cx="2895600" cy="365125"/>
          </a:xfrm>
        </p:spPr>
        <p:txBody>
          <a:bodyPr/>
          <a:lstStyle/>
          <a:p>
            <a:fld id="{BD88279C-5332-4180-B085-E4F188D724C6}" type="slidenum">
              <a:rPr lang="en-US" smtClean="0"/>
              <a:t>4</a:t>
            </a:fld>
            <a:endParaRPr lang="en-US" dirty="0"/>
          </a:p>
        </p:txBody>
      </p:sp>
      <p:sp>
        <p:nvSpPr>
          <p:cNvPr id="7" name="Rectangle 2"/>
          <p:cNvSpPr>
            <a:spLocks noGrp="1" noChangeArrowheads="1"/>
          </p:cNvSpPr>
          <p:nvPr>
            <p:ph type="title"/>
          </p:nvPr>
        </p:nvSpPr>
        <p:spPr>
          <a:xfrm>
            <a:off x="405184" y="525210"/>
            <a:ext cx="8158022" cy="457200"/>
          </a:xfrm>
        </p:spPr>
        <p:txBody>
          <a:bodyPr>
            <a:noAutofit/>
          </a:bodyPr>
          <a:lstStyle/>
          <a:p>
            <a:r>
              <a:rPr lang="en-US" sz="2800" cap="small" dirty="0">
                <a:latin typeface="Calibri" panose="020F0502020204030204" pitchFamily="34" charset="0"/>
                <a:cs typeface="Calibri" panose="020F0502020204030204" pitchFamily="34" charset="0"/>
              </a:rPr>
              <a:t>Schneider Electric</a:t>
            </a:r>
          </a:p>
        </p:txBody>
      </p:sp>
      <p:pic>
        <p:nvPicPr>
          <p:cNvPr id="11" name="Picture 10" descr="schneider_LIO_Life-Green_RGB.png"/>
          <p:cNvPicPr>
            <a:picLocks noChangeAspect="1"/>
          </p:cNvPicPr>
          <p:nvPr/>
        </p:nvPicPr>
        <p:blipFill>
          <a:blip r:embed="rId3" cstate="print"/>
          <a:stretch>
            <a:fillRect/>
          </a:stretch>
        </p:blipFill>
        <p:spPr>
          <a:xfrm>
            <a:off x="8048362" y="152400"/>
            <a:ext cx="3738454" cy="1030745"/>
          </a:xfrm>
          <a:prstGeom prst="rect">
            <a:avLst/>
          </a:prstGeom>
          <a:effectLst>
            <a:glow rad="74392">
              <a:schemeClr val="bg1">
                <a:alpha val="40000"/>
              </a:schemeClr>
            </a:glow>
          </a:effectLst>
        </p:spPr>
      </p:pic>
      <p:sp>
        <p:nvSpPr>
          <p:cNvPr id="305" name="Rectangle 304">
            <a:extLst>
              <a:ext uri="{FF2B5EF4-FFF2-40B4-BE49-F238E27FC236}">
                <a16:creationId xmlns:a16="http://schemas.microsoft.com/office/drawing/2014/main" id="{A292F3F3-A975-410E-9B63-0036A078169B}"/>
              </a:ext>
            </a:extLst>
          </p:cNvPr>
          <p:cNvSpPr/>
          <p:nvPr/>
        </p:nvSpPr>
        <p:spPr>
          <a:xfrm>
            <a:off x="572871" y="2895600"/>
            <a:ext cx="2342649" cy="840230"/>
          </a:xfrm>
          <a:prstGeom prst="rect">
            <a:avLst/>
          </a:prstGeom>
        </p:spPr>
        <p:txBody>
          <a:bodyPr wrap="square">
            <a:spAutoFit/>
          </a:bodyPr>
          <a:lstStyle/>
          <a:p>
            <a:pPr defTabSz="811082">
              <a:lnSpc>
                <a:spcPct val="90000"/>
              </a:lnSpc>
              <a:defRPr/>
            </a:pPr>
            <a:r>
              <a:rPr lang="en-US" sz="4000" b="1" dirty="0">
                <a:solidFill>
                  <a:srgbClr val="00B050"/>
                </a:solidFill>
                <a:latin typeface="Arial Bold"/>
                <a:ea typeface="Arial Rounded MT Bold" charset="0"/>
                <a:cs typeface="Arial Rounded MT Bold" charset="0"/>
              </a:rPr>
              <a:t>€2</a:t>
            </a:r>
            <a:r>
              <a:rPr lang="en-US" altLang="zh-CN" sz="4000" b="1" dirty="0">
                <a:solidFill>
                  <a:srgbClr val="00B050"/>
                </a:solidFill>
                <a:latin typeface="Arial Bold"/>
                <a:ea typeface="Arial Rounded MT Bold" charset="0"/>
                <a:cs typeface="Arial Rounded MT Bold" charset="0"/>
              </a:rPr>
              <a:t>5.2B</a:t>
            </a:r>
            <a:endParaRPr lang="en-US" sz="4000" b="1" dirty="0">
              <a:solidFill>
                <a:srgbClr val="00B050"/>
              </a:solidFill>
              <a:latin typeface="Arial Bold"/>
              <a:ea typeface="Arial Rounded MT Bold" charset="0"/>
              <a:cs typeface="Arial Rounded MT Bold" charset="0"/>
            </a:endParaRPr>
          </a:p>
          <a:p>
            <a:pPr defTabSz="811082">
              <a:lnSpc>
                <a:spcPct val="90000"/>
              </a:lnSpc>
              <a:defRPr/>
            </a:pPr>
            <a:r>
              <a:rPr lang="en-US" sz="1400" dirty="0">
                <a:latin typeface="Arial Rounded MT Pro" charset="0"/>
                <a:ea typeface="Arial Rounded MT Pro" charset="0"/>
                <a:cs typeface="Arial Rounded MT Pro" charset="0"/>
              </a:rPr>
              <a:t>2020 revenues</a:t>
            </a:r>
          </a:p>
        </p:txBody>
      </p:sp>
      <p:sp>
        <p:nvSpPr>
          <p:cNvPr id="306" name="Rectangle 305">
            <a:extLst>
              <a:ext uri="{FF2B5EF4-FFF2-40B4-BE49-F238E27FC236}">
                <a16:creationId xmlns:a16="http://schemas.microsoft.com/office/drawing/2014/main" id="{07781023-99DD-49C4-A64A-4E20896204E8}"/>
              </a:ext>
            </a:extLst>
          </p:cNvPr>
          <p:cNvSpPr/>
          <p:nvPr/>
        </p:nvSpPr>
        <p:spPr>
          <a:xfrm>
            <a:off x="572872" y="4114800"/>
            <a:ext cx="2739998" cy="840230"/>
          </a:xfrm>
          <a:prstGeom prst="rect">
            <a:avLst/>
          </a:prstGeom>
        </p:spPr>
        <p:txBody>
          <a:bodyPr wrap="square">
            <a:spAutoFit/>
          </a:bodyPr>
          <a:lstStyle/>
          <a:p>
            <a:pPr defTabSz="811082">
              <a:lnSpc>
                <a:spcPct val="90000"/>
              </a:lnSpc>
              <a:defRPr/>
            </a:pPr>
            <a:r>
              <a:rPr lang="en-US" sz="4000" b="1" dirty="0">
                <a:solidFill>
                  <a:srgbClr val="00B050"/>
                </a:solidFill>
                <a:latin typeface="Arial Bold"/>
                <a:ea typeface="Arial Rounded MT Bold" charset="0"/>
                <a:cs typeface="Arial Rounded MT Bold" charset="0"/>
              </a:rPr>
              <a:t>4</a:t>
            </a:r>
            <a:r>
              <a:rPr lang="en-US" altLang="zh-CN" sz="4000" b="1" dirty="0">
                <a:solidFill>
                  <a:srgbClr val="00B050"/>
                </a:solidFill>
                <a:latin typeface="Arial Bold"/>
                <a:ea typeface="Arial Rounded MT Bold" charset="0"/>
                <a:cs typeface="Arial Rounded MT Bold" charset="0"/>
              </a:rPr>
              <a:t>1</a:t>
            </a:r>
            <a:r>
              <a:rPr lang="en-US" sz="4000" b="1" dirty="0">
                <a:solidFill>
                  <a:srgbClr val="00B050"/>
                </a:solidFill>
                <a:latin typeface="Arial Bold"/>
                <a:ea typeface="Arial Rounded MT Bold" charset="0"/>
                <a:cs typeface="Arial Rounded MT Bold" charset="0"/>
              </a:rPr>
              <a:t>%</a:t>
            </a:r>
          </a:p>
          <a:p>
            <a:pPr defTabSz="811082">
              <a:lnSpc>
                <a:spcPct val="90000"/>
              </a:lnSpc>
              <a:defRPr/>
            </a:pPr>
            <a:r>
              <a:rPr lang="en-US" sz="1400" dirty="0">
                <a:latin typeface="Arial Rounded MT Pro" charset="0"/>
                <a:ea typeface="Arial Rounded MT Pro" charset="0"/>
                <a:cs typeface="Arial Rounded MT Pro" charset="0"/>
              </a:rPr>
              <a:t>of revenues in new economies</a:t>
            </a:r>
          </a:p>
        </p:txBody>
      </p:sp>
      <p:sp>
        <p:nvSpPr>
          <p:cNvPr id="307" name="Rectangle 306">
            <a:extLst>
              <a:ext uri="{FF2B5EF4-FFF2-40B4-BE49-F238E27FC236}">
                <a16:creationId xmlns:a16="http://schemas.microsoft.com/office/drawing/2014/main" id="{6714A2D0-77AB-499D-B703-889D6228D657}"/>
              </a:ext>
            </a:extLst>
          </p:cNvPr>
          <p:cNvSpPr/>
          <p:nvPr/>
        </p:nvSpPr>
        <p:spPr>
          <a:xfrm>
            <a:off x="572872" y="5334000"/>
            <a:ext cx="2467869" cy="1034129"/>
          </a:xfrm>
          <a:prstGeom prst="rect">
            <a:avLst/>
          </a:prstGeom>
        </p:spPr>
        <p:txBody>
          <a:bodyPr wrap="square">
            <a:spAutoFit/>
          </a:bodyPr>
          <a:lstStyle/>
          <a:p>
            <a:pPr defTabSz="811082">
              <a:lnSpc>
                <a:spcPct val="90000"/>
              </a:lnSpc>
              <a:defRPr/>
            </a:pPr>
            <a:r>
              <a:rPr lang="en-US" sz="4000" b="1" dirty="0">
                <a:solidFill>
                  <a:srgbClr val="00B050"/>
                </a:solidFill>
                <a:latin typeface="Arial Bold"/>
                <a:ea typeface="Arial Rounded MT Bold" charset="0"/>
                <a:cs typeface="Arial Rounded MT Bold" charset="0"/>
              </a:rPr>
              <a:t>128,500+</a:t>
            </a:r>
          </a:p>
          <a:p>
            <a:pPr defTabSz="811082">
              <a:lnSpc>
                <a:spcPct val="90000"/>
              </a:lnSpc>
              <a:defRPr/>
            </a:pPr>
            <a:r>
              <a:rPr lang="en-US" sz="1400" dirty="0">
                <a:latin typeface="Arial Rounded MT Pro" charset="0"/>
                <a:ea typeface="Arial Rounded MT Pro" charset="0"/>
                <a:cs typeface="Arial Rounded MT Pro" charset="0"/>
              </a:rPr>
              <a:t>Employees in over 100 countries</a:t>
            </a:r>
          </a:p>
        </p:txBody>
      </p:sp>
      <p:sp>
        <p:nvSpPr>
          <p:cNvPr id="308" name="Rectangle 307">
            <a:extLst>
              <a:ext uri="{FF2B5EF4-FFF2-40B4-BE49-F238E27FC236}">
                <a16:creationId xmlns:a16="http://schemas.microsoft.com/office/drawing/2014/main" id="{864C9C7D-AAB5-49BA-B4D8-32E190C0512C}"/>
              </a:ext>
            </a:extLst>
          </p:cNvPr>
          <p:cNvSpPr/>
          <p:nvPr/>
        </p:nvSpPr>
        <p:spPr>
          <a:xfrm>
            <a:off x="483088" y="1296650"/>
            <a:ext cx="3047823" cy="410369"/>
          </a:xfrm>
          <a:prstGeom prst="rect">
            <a:avLst/>
          </a:prstGeom>
          <a:noFill/>
        </p:spPr>
        <p:txBody>
          <a:bodyPr wrap="square" lIns="162560" tIns="81280" rIns="162560" bIns="81280">
            <a:spAutoFit/>
          </a:bodyPr>
          <a:lstStyle/>
          <a:p>
            <a:pPr defTabSz="812709">
              <a:defRPr/>
            </a:pPr>
            <a:r>
              <a:rPr lang="en-US" sz="1600" dirty="0">
                <a:latin typeface="Arial MT Std Medium" charset="0"/>
                <a:ea typeface="Arial MT Std Medium" charset="0"/>
                <a:cs typeface="Arial MT Std Medium" charset="0"/>
              </a:rPr>
              <a:t>Key figures for 2020</a:t>
            </a:r>
          </a:p>
        </p:txBody>
      </p:sp>
      <p:grpSp>
        <p:nvGrpSpPr>
          <p:cNvPr id="309" name="Group 308">
            <a:extLst>
              <a:ext uri="{FF2B5EF4-FFF2-40B4-BE49-F238E27FC236}">
                <a16:creationId xmlns:a16="http://schemas.microsoft.com/office/drawing/2014/main" id="{82CD7A0D-6622-439C-B2F9-8450D1F34343}"/>
              </a:ext>
            </a:extLst>
          </p:cNvPr>
          <p:cNvGrpSpPr/>
          <p:nvPr/>
        </p:nvGrpSpPr>
        <p:grpSpPr>
          <a:xfrm>
            <a:off x="572869" y="1829066"/>
            <a:ext cx="2581487" cy="646331"/>
            <a:chOff x="231172" y="1628662"/>
            <a:chExt cx="1936115" cy="484748"/>
          </a:xfrm>
        </p:grpSpPr>
        <p:sp>
          <p:nvSpPr>
            <p:cNvPr id="310" name="Rectangle 309">
              <a:extLst>
                <a:ext uri="{FF2B5EF4-FFF2-40B4-BE49-F238E27FC236}">
                  <a16:creationId xmlns:a16="http://schemas.microsoft.com/office/drawing/2014/main" id="{3DDC07A0-D939-4C80-A7AA-81332B153952}"/>
                </a:ext>
              </a:extLst>
            </p:cNvPr>
            <p:cNvSpPr/>
            <p:nvPr/>
          </p:nvSpPr>
          <p:spPr>
            <a:xfrm>
              <a:off x="231172" y="1628662"/>
              <a:ext cx="1454259" cy="484748"/>
            </a:xfrm>
            <a:prstGeom prst="rect">
              <a:avLst/>
            </a:prstGeom>
          </p:spPr>
          <p:txBody>
            <a:bodyPr wrap="square">
              <a:spAutoFit/>
            </a:bodyPr>
            <a:lstStyle/>
            <a:p>
              <a:pPr defTabSz="811082">
                <a:lnSpc>
                  <a:spcPct val="90000"/>
                </a:lnSpc>
                <a:defRPr/>
              </a:pPr>
              <a:r>
                <a:rPr lang="en-US" sz="4000" b="1" dirty="0">
                  <a:solidFill>
                    <a:srgbClr val="00B050"/>
                  </a:solidFill>
                  <a:latin typeface="Arial Bold"/>
                  <a:ea typeface="Arial Rounded MT Bold" charset="0"/>
                  <a:cs typeface="Arial Rounded MT Bold" charset="0"/>
                </a:rPr>
                <a:t>5%</a:t>
              </a:r>
            </a:p>
          </p:txBody>
        </p:sp>
        <p:sp>
          <p:nvSpPr>
            <p:cNvPr id="311" name="Rectangle 310">
              <a:extLst>
                <a:ext uri="{FF2B5EF4-FFF2-40B4-BE49-F238E27FC236}">
                  <a16:creationId xmlns:a16="http://schemas.microsoft.com/office/drawing/2014/main" id="{614C89C4-AE54-4FA2-8A7E-981B3E0253B7}"/>
                </a:ext>
              </a:extLst>
            </p:cNvPr>
            <p:cNvSpPr/>
            <p:nvPr/>
          </p:nvSpPr>
          <p:spPr>
            <a:xfrm>
              <a:off x="864104" y="1694960"/>
              <a:ext cx="1303183" cy="360098"/>
            </a:xfrm>
            <a:prstGeom prst="rect">
              <a:avLst/>
            </a:prstGeom>
          </p:spPr>
          <p:txBody>
            <a:bodyPr wrap="square">
              <a:spAutoFit/>
            </a:bodyPr>
            <a:lstStyle/>
            <a:p>
              <a:pPr defTabSz="811082">
                <a:lnSpc>
                  <a:spcPct val="90000"/>
                </a:lnSpc>
                <a:defRPr/>
              </a:pPr>
              <a:r>
                <a:rPr lang="en-US" sz="1400" dirty="0">
                  <a:latin typeface="Arial Rounded MT Pro" charset="0"/>
                  <a:ea typeface="Arial Rounded MT Pro" charset="0"/>
                  <a:cs typeface="Arial Rounded MT Pro" charset="0"/>
                </a:rPr>
                <a:t>of revenues </a:t>
              </a:r>
              <a:br>
                <a:rPr lang="en-US" sz="1400" dirty="0">
                  <a:latin typeface="Arial Rounded MT Pro" charset="0"/>
                  <a:ea typeface="Arial Rounded MT Pro" charset="0"/>
                  <a:cs typeface="Arial Rounded MT Pro" charset="0"/>
                </a:rPr>
              </a:br>
              <a:r>
                <a:rPr lang="en-US" sz="1400" dirty="0">
                  <a:latin typeface="Arial Rounded MT Pro" charset="0"/>
                  <a:ea typeface="Arial Rounded MT Pro" charset="0"/>
                  <a:cs typeface="Arial Rounded MT Pro" charset="0"/>
                </a:rPr>
                <a:t>devoted to </a:t>
              </a:r>
              <a:r>
                <a:rPr lang="en-US" sz="1400" b="1" dirty="0">
                  <a:latin typeface="Arial Rounded MT Pro" charset="0"/>
                  <a:ea typeface="Arial Rounded MT Pro" charset="0"/>
                  <a:cs typeface="Arial Rounded MT Pro" charset="0"/>
                </a:rPr>
                <a:t>R&amp;D</a:t>
              </a:r>
            </a:p>
          </p:txBody>
        </p:sp>
      </p:grpSp>
      <p:grpSp>
        <p:nvGrpSpPr>
          <p:cNvPr id="3" name="Group 2">
            <a:extLst>
              <a:ext uri="{FF2B5EF4-FFF2-40B4-BE49-F238E27FC236}">
                <a16:creationId xmlns:a16="http://schemas.microsoft.com/office/drawing/2014/main" id="{AF0242FC-C775-4DDE-B81F-60C51D74B34D}"/>
              </a:ext>
            </a:extLst>
          </p:cNvPr>
          <p:cNvGrpSpPr/>
          <p:nvPr/>
        </p:nvGrpSpPr>
        <p:grpSpPr>
          <a:xfrm>
            <a:off x="4292036" y="3439545"/>
            <a:ext cx="4207672" cy="1815882"/>
            <a:chOff x="3569511" y="3333501"/>
            <a:chExt cx="4207672" cy="1815882"/>
          </a:xfrm>
        </p:grpSpPr>
        <p:sp>
          <p:nvSpPr>
            <p:cNvPr id="314" name="Rectangle 313">
              <a:extLst>
                <a:ext uri="{FF2B5EF4-FFF2-40B4-BE49-F238E27FC236}">
                  <a16:creationId xmlns:a16="http://schemas.microsoft.com/office/drawing/2014/main" id="{7A31D660-C9EA-4A58-BEFD-906B986B4538}"/>
                </a:ext>
              </a:extLst>
            </p:cNvPr>
            <p:cNvSpPr/>
            <p:nvPr/>
          </p:nvSpPr>
          <p:spPr>
            <a:xfrm>
              <a:off x="3569511" y="3633113"/>
              <a:ext cx="1800711" cy="1200329"/>
            </a:xfrm>
            <a:prstGeom prst="rect">
              <a:avLst/>
            </a:prstGeom>
          </p:spPr>
          <p:txBody>
            <a:bodyPr wrap="square">
              <a:spAutoFit/>
            </a:bodyPr>
            <a:lstStyle/>
            <a:p>
              <a:pPr algn="r" defTabSz="914377"/>
              <a:r>
                <a:rPr lang="en-US" sz="2400" b="1" dirty="0">
                  <a:latin typeface="Arial" panose="020B0604020202020204" pitchFamily="34" charset="0"/>
                  <a:cs typeface="Arial" panose="020B0604020202020204" pitchFamily="34" charset="0"/>
                </a:rPr>
                <a:t>Deep Domain Expertise</a:t>
              </a:r>
            </a:p>
          </p:txBody>
        </p:sp>
        <p:cxnSp>
          <p:nvCxnSpPr>
            <p:cNvPr id="315" name="Straight Connector 314">
              <a:extLst>
                <a:ext uri="{FF2B5EF4-FFF2-40B4-BE49-F238E27FC236}">
                  <a16:creationId xmlns:a16="http://schemas.microsoft.com/office/drawing/2014/main" id="{A2399E05-492C-4471-8E7C-BA56E651E226}"/>
                </a:ext>
              </a:extLst>
            </p:cNvPr>
            <p:cNvCxnSpPr>
              <a:cxnSpLocks/>
            </p:cNvCxnSpPr>
            <p:nvPr/>
          </p:nvCxnSpPr>
          <p:spPr>
            <a:xfrm>
              <a:off x="5373684" y="3414251"/>
              <a:ext cx="0" cy="1228984"/>
            </a:xfrm>
            <a:prstGeom prst="line">
              <a:avLst/>
            </a:prstGeom>
            <a:noFill/>
            <a:ln w="9525" cap="flat" cmpd="sng" algn="ctr">
              <a:solidFill>
                <a:schemeClr val="tx1"/>
              </a:solidFill>
              <a:prstDash val="solid"/>
            </a:ln>
            <a:effectLst/>
          </p:spPr>
        </p:cxnSp>
        <p:sp>
          <p:nvSpPr>
            <p:cNvPr id="316" name="Rectangle 315">
              <a:extLst>
                <a:ext uri="{FF2B5EF4-FFF2-40B4-BE49-F238E27FC236}">
                  <a16:creationId xmlns:a16="http://schemas.microsoft.com/office/drawing/2014/main" id="{67AE1D47-4E57-435D-A1D0-7186F7F634DA}"/>
                </a:ext>
              </a:extLst>
            </p:cNvPr>
            <p:cNvSpPr/>
            <p:nvPr/>
          </p:nvSpPr>
          <p:spPr>
            <a:xfrm>
              <a:off x="5375356" y="3333501"/>
              <a:ext cx="2401827" cy="1815882"/>
            </a:xfrm>
            <a:prstGeom prst="rect">
              <a:avLst/>
            </a:prstGeom>
          </p:spPr>
          <p:txBody>
            <a:bodyPr wrap="square">
              <a:spAutoFit/>
            </a:bodyPr>
            <a:lstStyle/>
            <a:p>
              <a:pPr marL="21165" defTabSz="914377"/>
              <a:r>
                <a:rPr lang="en-AU" sz="1600" dirty="0">
                  <a:latin typeface="Arial"/>
                </a:rPr>
                <a:t>Home</a:t>
              </a:r>
            </a:p>
            <a:p>
              <a:pPr marL="21165" defTabSz="914377"/>
              <a:r>
                <a:rPr lang="en-AU" sz="1600" dirty="0">
                  <a:latin typeface="Arial"/>
                </a:rPr>
                <a:t>Building</a:t>
              </a:r>
            </a:p>
            <a:p>
              <a:pPr marL="21165" defTabSz="914377"/>
              <a:r>
                <a:rPr lang="en-AU" sz="1600" dirty="0">
                  <a:latin typeface="Arial"/>
                </a:rPr>
                <a:t>Industry</a:t>
              </a:r>
            </a:p>
            <a:p>
              <a:pPr marL="21165" defTabSz="914377"/>
              <a:r>
                <a:rPr lang="en-AU" sz="1600" dirty="0">
                  <a:latin typeface="Arial"/>
                </a:rPr>
                <a:t>Data </a:t>
              </a:r>
              <a:r>
                <a:rPr lang="en-AU" sz="1600" dirty="0" err="1">
                  <a:latin typeface="Arial"/>
                </a:rPr>
                <a:t>Center</a:t>
              </a:r>
              <a:endParaRPr lang="en-AU" sz="1600" dirty="0">
                <a:latin typeface="Arial"/>
              </a:endParaRPr>
            </a:p>
            <a:p>
              <a:pPr marL="21165" defTabSz="914377"/>
              <a:r>
                <a:rPr lang="en-AU" sz="1600" dirty="0">
                  <a:latin typeface="Arial"/>
                </a:rPr>
                <a:t>Infrastructure</a:t>
              </a:r>
            </a:p>
            <a:p>
              <a:pPr marL="21165" defTabSz="914377"/>
              <a:r>
                <a:rPr lang="en-AU" sz="1600" dirty="0">
                  <a:latin typeface="Arial"/>
                </a:rPr>
                <a:t>Cities</a:t>
              </a:r>
            </a:p>
            <a:p>
              <a:pPr marL="21165" defTabSz="914377"/>
              <a:r>
                <a:rPr lang="en-AU" sz="1600" dirty="0">
                  <a:latin typeface="Arial"/>
                </a:rPr>
                <a:t>Microgrid</a:t>
              </a:r>
            </a:p>
          </p:txBody>
        </p:sp>
      </p:grpSp>
      <p:graphicFrame>
        <p:nvGraphicFramePr>
          <p:cNvPr id="317" name="Table 13">
            <a:extLst>
              <a:ext uri="{FF2B5EF4-FFF2-40B4-BE49-F238E27FC236}">
                <a16:creationId xmlns:a16="http://schemas.microsoft.com/office/drawing/2014/main" id="{877CB330-EB74-4828-AAB7-8C5653F28525}"/>
              </a:ext>
            </a:extLst>
          </p:cNvPr>
          <p:cNvGraphicFramePr>
            <a:graphicFrameLocks noGrp="1"/>
          </p:cNvGraphicFramePr>
          <p:nvPr>
            <p:extLst>
              <p:ext uri="{D42A27DB-BD31-4B8C-83A1-F6EECF244321}">
                <p14:modId xmlns:p14="http://schemas.microsoft.com/office/powerpoint/2010/main" val="358181304"/>
              </p:ext>
            </p:extLst>
          </p:nvPr>
        </p:nvGraphicFramePr>
        <p:xfrm>
          <a:off x="3702759" y="5225314"/>
          <a:ext cx="2360294" cy="1464931"/>
        </p:xfrm>
        <a:graphic>
          <a:graphicData uri="http://schemas.openxmlformats.org/drawingml/2006/table">
            <a:tbl>
              <a:tblPr firstRow="1" bandRow="1"/>
              <a:tblGrid>
                <a:gridCol w="2360294">
                  <a:extLst>
                    <a:ext uri="{9D8B030D-6E8A-4147-A177-3AD203B41FA5}">
                      <a16:colId xmlns:a16="http://schemas.microsoft.com/office/drawing/2014/main" val="4124512582"/>
                    </a:ext>
                  </a:extLst>
                </a:gridCol>
              </a:tblGrid>
              <a:tr h="146493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r" defTabSz="457184"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Taking Sustainability</a:t>
                      </a:r>
                    </a:p>
                    <a:p>
                      <a:pPr marL="0" marR="0" lvl="0" indent="0" algn="r" defTabSz="457184" rtl="0" eaLnBrk="1" fontAlgn="auto" latinLnBrk="0" hangingPunct="1">
                        <a:lnSpc>
                          <a:spcPct val="100000"/>
                        </a:lnSpc>
                        <a:spcBef>
                          <a:spcPts val="0"/>
                        </a:spcBef>
                        <a:spcAft>
                          <a:spcPts val="0"/>
                        </a:spcAft>
                        <a:buClrTx/>
                        <a:buSzTx/>
                        <a:buFontTx/>
                        <a:buNone/>
                        <a:tabLst/>
                        <a:defRPr/>
                      </a:pPr>
                      <a:r>
                        <a:rPr lang="en-US" sz="1600" b="1" dirty="0">
                          <a:solidFill>
                            <a:srgbClr val="00B050"/>
                          </a:solidFill>
                        </a:rPr>
                        <a:t>to the next level</a:t>
                      </a:r>
                    </a:p>
                  </a:txBody>
                  <a:tcPr marL="487680" marR="162560" marT="81280" marB="812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949921"/>
                  </a:ext>
                </a:extLst>
              </a:tr>
            </a:tbl>
          </a:graphicData>
        </a:graphic>
      </p:graphicFrame>
      <p:pic>
        <p:nvPicPr>
          <p:cNvPr id="318" name="Picture 5">
            <a:extLst>
              <a:ext uri="{FF2B5EF4-FFF2-40B4-BE49-F238E27FC236}">
                <a16:creationId xmlns:a16="http://schemas.microsoft.com/office/drawing/2014/main" id="{5129784C-C081-41CD-A3B4-AF83A91186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046"/>
          <a:stretch/>
        </p:blipFill>
        <p:spPr>
          <a:xfrm>
            <a:off x="6131539" y="5315098"/>
            <a:ext cx="1290952" cy="1068597"/>
          </a:xfrm>
          <a:prstGeom prst="rect">
            <a:avLst/>
          </a:prstGeom>
        </p:spPr>
      </p:pic>
      <p:cxnSp>
        <p:nvCxnSpPr>
          <p:cNvPr id="319" name="Straight Connector 318">
            <a:extLst>
              <a:ext uri="{FF2B5EF4-FFF2-40B4-BE49-F238E27FC236}">
                <a16:creationId xmlns:a16="http://schemas.microsoft.com/office/drawing/2014/main" id="{48A805DE-70FD-4A5F-9217-AF8A9296DB8B}"/>
              </a:ext>
            </a:extLst>
          </p:cNvPr>
          <p:cNvCxnSpPr>
            <a:cxnSpLocks/>
          </p:cNvCxnSpPr>
          <p:nvPr/>
        </p:nvCxnSpPr>
        <p:spPr>
          <a:xfrm>
            <a:off x="6089066" y="5379266"/>
            <a:ext cx="0" cy="887169"/>
          </a:xfrm>
          <a:prstGeom prst="line">
            <a:avLst/>
          </a:prstGeom>
          <a:noFill/>
          <a:ln w="9525" cap="flat" cmpd="sng" algn="ctr">
            <a:solidFill>
              <a:schemeClr val="tx1"/>
            </a:solidFill>
            <a:prstDash val="solid"/>
          </a:ln>
          <a:effectLst/>
        </p:spPr>
      </p:cxnSp>
      <p:grpSp>
        <p:nvGrpSpPr>
          <p:cNvPr id="4" name="Group 3">
            <a:extLst>
              <a:ext uri="{FF2B5EF4-FFF2-40B4-BE49-F238E27FC236}">
                <a16:creationId xmlns:a16="http://schemas.microsoft.com/office/drawing/2014/main" id="{67C53833-1AB1-4559-BD17-F6695C2163A3}"/>
              </a:ext>
            </a:extLst>
          </p:cNvPr>
          <p:cNvGrpSpPr/>
          <p:nvPr/>
        </p:nvGrpSpPr>
        <p:grpSpPr>
          <a:xfrm>
            <a:off x="4221901" y="1337050"/>
            <a:ext cx="3952191" cy="2026862"/>
            <a:chOff x="3701286" y="973049"/>
            <a:chExt cx="3435601" cy="2026862"/>
          </a:xfrm>
        </p:grpSpPr>
        <p:sp>
          <p:nvSpPr>
            <p:cNvPr id="312" name="ZoneTexte 25">
              <a:extLst>
                <a:ext uri="{FF2B5EF4-FFF2-40B4-BE49-F238E27FC236}">
                  <a16:creationId xmlns:a16="http://schemas.microsoft.com/office/drawing/2014/main" id="{31317586-CD61-4B0A-B65C-4FB6D138749A}"/>
                </a:ext>
              </a:extLst>
            </p:cNvPr>
            <p:cNvSpPr txBox="1"/>
            <p:nvPr/>
          </p:nvSpPr>
          <p:spPr>
            <a:xfrm>
              <a:off x="3701286" y="1430251"/>
              <a:ext cx="1623249" cy="1569660"/>
            </a:xfrm>
            <a:prstGeom prst="rect">
              <a:avLst/>
            </a:prstGeom>
            <a:noFill/>
          </p:spPr>
          <p:txBody>
            <a:bodyPr wrap="square" rtlCol="0">
              <a:spAutoFit/>
            </a:bodyPr>
            <a:lstStyle/>
            <a:p>
              <a:pPr algn="r" defTabSz="914377"/>
              <a:r>
                <a:rPr lang="en-US" sz="2400" b="1" spc="-201" dirty="0">
                  <a:latin typeface="Arial" panose="020B0604020202020204" pitchFamily="34" charset="0"/>
                  <a:cs typeface="Arial" panose="020B0604020202020204" pitchFamily="34" charset="0"/>
                </a:rPr>
                <a:t>We </a:t>
              </a:r>
              <a:r>
                <a:rPr lang="en-US" sz="2400" b="1" spc="-201" dirty="0">
                  <a:solidFill>
                    <a:srgbClr val="00B050"/>
                  </a:solidFill>
                  <a:latin typeface="Arial" panose="020B0604020202020204" pitchFamily="34" charset="0"/>
                  <a:cs typeface="Arial" panose="020B0604020202020204" pitchFamily="34" charset="0"/>
                </a:rPr>
                <a:t>partner</a:t>
              </a:r>
              <a:r>
                <a:rPr lang="en-US" sz="2400" b="1" spc="-201" dirty="0">
                  <a:latin typeface="Arial" panose="020B0604020202020204" pitchFamily="34" charset="0"/>
                  <a:cs typeface="Arial" panose="020B0604020202020204" pitchFamily="34" charset="0"/>
                </a:rPr>
                <a:t>  in everything we do</a:t>
              </a:r>
            </a:p>
          </p:txBody>
        </p:sp>
        <p:cxnSp>
          <p:nvCxnSpPr>
            <p:cNvPr id="313" name="Straight Connector 312">
              <a:extLst>
                <a:ext uri="{FF2B5EF4-FFF2-40B4-BE49-F238E27FC236}">
                  <a16:creationId xmlns:a16="http://schemas.microsoft.com/office/drawing/2014/main" id="{48ACF2D0-EE46-4CC9-BA0F-A5E657C47952}"/>
                </a:ext>
              </a:extLst>
            </p:cNvPr>
            <p:cNvCxnSpPr>
              <a:cxnSpLocks/>
            </p:cNvCxnSpPr>
            <p:nvPr/>
          </p:nvCxnSpPr>
          <p:spPr>
            <a:xfrm>
              <a:off x="5325492" y="1138151"/>
              <a:ext cx="0" cy="1645920"/>
            </a:xfrm>
            <a:prstGeom prst="line">
              <a:avLst/>
            </a:prstGeom>
            <a:noFill/>
            <a:ln w="9525" cap="flat" cmpd="sng" algn="ctr">
              <a:solidFill>
                <a:schemeClr val="tx1"/>
              </a:solidFill>
              <a:prstDash val="solid"/>
            </a:ln>
            <a:effectLst/>
          </p:spPr>
        </p:cxnSp>
        <p:grpSp>
          <p:nvGrpSpPr>
            <p:cNvPr id="320" name="Group 319">
              <a:extLst>
                <a:ext uri="{FF2B5EF4-FFF2-40B4-BE49-F238E27FC236}">
                  <a16:creationId xmlns:a16="http://schemas.microsoft.com/office/drawing/2014/main" id="{08D81A41-FB26-4594-B69F-D42E33F29F3E}"/>
                </a:ext>
              </a:extLst>
            </p:cNvPr>
            <p:cNvGrpSpPr/>
            <p:nvPr/>
          </p:nvGrpSpPr>
          <p:grpSpPr>
            <a:xfrm>
              <a:off x="5437307" y="1429244"/>
              <a:ext cx="1657866" cy="1185082"/>
              <a:chOff x="4459778" y="1518467"/>
              <a:chExt cx="1243399" cy="888811"/>
            </a:xfrm>
          </p:grpSpPr>
          <p:sp>
            <p:nvSpPr>
              <p:cNvPr id="321" name="TextBox 3">
                <a:extLst>
                  <a:ext uri="{FF2B5EF4-FFF2-40B4-BE49-F238E27FC236}">
                    <a16:creationId xmlns:a16="http://schemas.microsoft.com/office/drawing/2014/main" id="{75A391A8-184B-42F4-B44A-ED037A062270}"/>
                  </a:ext>
                </a:extLst>
              </p:cNvPr>
              <p:cNvSpPr txBox="1"/>
              <p:nvPr/>
            </p:nvSpPr>
            <p:spPr>
              <a:xfrm>
                <a:off x="4459778" y="1518467"/>
                <a:ext cx="531010" cy="663643"/>
              </a:xfrm>
              <a:prstGeom prst="rect">
                <a:avLst/>
              </a:prstGeom>
              <a:noFill/>
            </p:spPr>
            <p:txBody>
              <a:bodyPr wrap="none" lIns="0" tIns="0" rIns="0" bIns="0" rtlCol="0">
                <a:spAutoFit/>
              </a:bodyPr>
              <a:lstStyle/>
              <a:p>
                <a:pPr defTabSz="1219139">
                  <a:lnSpc>
                    <a:spcPts val="6933"/>
                  </a:lnSpc>
                  <a:defRPr/>
                </a:pPr>
                <a:r>
                  <a:rPr lang="en-US" sz="2800" b="1" spc="-201" dirty="0">
                    <a:solidFill>
                      <a:srgbClr val="00B050"/>
                    </a:solidFill>
                    <a:latin typeface="Arial" panose="020B0604020202020204" pitchFamily="34" charset="0"/>
                    <a:cs typeface="Arial" panose="020B0604020202020204" pitchFamily="34" charset="0"/>
                  </a:rPr>
                  <a:t>45k+</a:t>
                </a:r>
              </a:p>
            </p:txBody>
          </p:sp>
          <p:sp>
            <p:nvSpPr>
              <p:cNvPr id="322" name="TextBox 4">
                <a:extLst>
                  <a:ext uri="{FF2B5EF4-FFF2-40B4-BE49-F238E27FC236}">
                    <a16:creationId xmlns:a16="http://schemas.microsoft.com/office/drawing/2014/main" id="{F495F8CB-DC69-412A-8B18-A433FEFF6EA0}"/>
                  </a:ext>
                </a:extLst>
              </p:cNvPr>
              <p:cNvSpPr txBox="1"/>
              <p:nvPr/>
            </p:nvSpPr>
            <p:spPr>
              <a:xfrm>
                <a:off x="5014796" y="1760948"/>
                <a:ext cx="688381" cy="646330"/>
              </a:xfrm>
              <a:prstGeom prst="rect">
                <a:avLst/>
              </a:prstGeom>
              <a:noFill/>
            </p:spPr>
            <p:txBody>
              <a:bodyPr wrap="square" lIns="0" tIns="0" rIns="0" bIns="0" rtlCol="0">
                <a:spAutoFit/>
              </a:bodyPr>
              <a:lstStyle/>
              <a:p>
                <a:pPr defTabSz="1219139">
                  <a:defRPr/>
                </a:pPr>
                <a:r>
                  <a:rPr lang="en-US" sz="1400" dirty="0">
                    <a:latin typeface="Arial" panose="020B0604020202020204" pitchFamily="34" charset="0"/>
                    <a:cs typeface="Arial" panose="020B0604020202020204" pitchFamily="34" charset="0"/>
                  </a:rPr>
                  <a:t>system integrators &amp; developers</a:t>
                </a:r>
              </a:p>
            </p:txBody>
          </p:sp>
        </p:grpSp>
        <p:grpSp>
          <p:nvGrpSpPr>
            <p:cNvPr id="323" name="Group 322">
              <a:extLst>
                <a:ext uri="{FF2B5EF4-FFF2-40B4-BE49-F238E27FC236}">
                  <a16:creationId xmlns:a16="http://schemas.microsoft.com/office/drawing/2014/main" id="{E8E13BF2-9E07-458C-B270-328FFC7545E2}"/>
                </a:ext>
              </a:extLst>
            </p:cNvPr>
            <p:cNvGrpSpPr/>
            <p:nvPr/>
          </p:nvGrpSpPr>
          <p:grpSpPr>
            <a:xfrm>
              <a:off x="5433948" y="2223866"/>
              <a:ext cx="1625288" cy="666849"/>
              <a:chOff x="7414131" y="3722018"/>
              <a:chExt cx="1218966" cy="500137"/>
            </a:xfrm>
          </p:grpSpPr>
          <p:sp>
            <p:nvSpPr>
              <p:cNvPr id="324" name="TextBox 5">
                <a:extLst>
                  <a:ext uri="{FF2B5EF4-FFF2-40B4-BE49-F238E27FC236}">
                    <a16:creationId xmlns:a16="http://schemas.microsoft.com/office/drawing/2014/main" id="{3283CF1C-E4C1-4F77-A302-9008E8BF9F5F}"/>
                  </a:ext>
                </a:extLst>
              </p:cNvPr>
              <p:cNvSpPr txBox="1"/>
              <p:nvPr/>
            </p:nvSpPr>
            <p:spPr>
              <a:xfrm>
                <a:off x="7414131" y="3722018"/>
                <a:ext cx="414489" cy="500137"/>
              </a:xfrm>
              <a:prstGeom prst="rect">
                <a:avLst/>
              </a:prstGeom>
              <a:noFill/>
            </p:spPr>
            <p:txBody>
              <a:bodyPr wrap="none" lIns="0" tIns="0" rIns="0" bIns="0" rtlCol="0">
                <a:spAutoFit/>
              </a:bodyPr>
              <a:lstStyle>
                <a:defPPr>
                  <a:defRPr lang="en-US"/>
                </a:defPPr>
                <a:lvl1pPr marR="0" lvl="0" indent="0" defTabSz="685800" fontAlgn="auto">
                  <a:lnSpc>
                    <a:spcPts val="3900"/>
                  </a:lnSpc>
                  <a:spcBef>
                    <a:spcPts val="0"/>
                  </a:spcBef>
                  <a:spcAft>
                    <a:spcPts val="0"/>
                  </a:spcAft>
                  <a:buClrTx/>
                  <a:buSzTx/>
                  <a:buFontTx/>
                  <a:buNone/>
                  <a:tabLst/>
                  <a:defRPr kumimoji="0" sz="4500" b="1" i="0" u="none" strike="noStrike" cap="none" spc="-113" normalizeH="0" baseline="0">
                    <a:ln>
                      <a:noFill/>
                    </a:ln>
                    <a:solidFill>
                      <a:srgbClr val="3DCD58"/>
                    </a:solidFill>
                    <a:effectLst/>
                    <a:uLnTx/>
                    <a:uFillTx/>
                    <a:latin typeface="Arial" panose="020B0604020202020204" pitchFamily="34" charset="0"/>
                    <a:cs typeface="Arial" panose="020B0604020202020204" pitchFamily="34" charset="0"/>
                  </a:defRPr>
                </a:lvl1pPr>
              </a:lstStyle>
              <a:p>
                <a:pPr defTabSz="914377">
                  <a:lnSpc>
                    <a:spcPts val="5200"/>
                  </a:lnSpc>
                  <a:defRPr/>
                </a:pPr>
                <a:r>
                  <a:rPr lang="en-US" sz="2800" kern="0" spc="-151" dirty="0">
                    <a:solidFill>
                      <a:srgbClr val="00B050"/>
                    </a:solidFill>
                  </a:rPr>
                  <a:t>3k+</a:t>
                </a:r>
              </a:p>
            </p:txBody>
          </p:sp>
          <p:sp>
            <p:nvSpPr>
              <p:cNvPr id="325" name="TextBox 6">
                <a:extLst>
                  <a:ext uri="{FF2B5EF4-FFF2-40B4-BE49-F238E27FC236}">
                    <a16:creationId xmlns:a16="http://schemas.microsoft.com/office/drawing/2014/main" id="{F4BF033E-DF3D-43B0-93BF-41F63CFC4849}"/>
                  </a:ext>
                </a:extLst>
              </p:cNvPr>
              <p:cNvSpPr txBox="1"/>
              <p:nvPr/>
            </p:nvSpPr>
            <p:spPr>
              <a:xfrm>
                <a:off x="7983880" y="3869757"/>
                <a:ext cx="649217" cy="323165"/>
              </a:xfrm>
              <a:prstGeom prst="rect">
                <a:avLst/>
              </a:prstGeom>
              <a:noFill/>
            </p:spPr>
            <p:txBody>
              <a:bodyPr wrap="none" lIns="0" tIns="0" rIns="0" bIns="0" rtlCol="0">
                <a:spAutoFit/>
              </a:bodyPr>
              <a:lstStyle/>
              <a:p>
                <a:pPr defTabSz="1219139">
                  <a:defRPr/>
                </a:pPr>
                <a:r>
                  <a:rPr lang="en-US" sz="1400" kern="0" dirty="0">
                    <a:latin typeface="Arial" panose="020B0604020202020204" pitchFamily="34" charset="0"/>
                    <a:cs typeface="Arial" panose="020B0604020202020204" pitchFamily="34" charset="0"/>
                  </a:rPr>
                  <a:t>electricity </a:t>
                </a:r>
                <a:br>
                  <a:rPr lang="en-US" sz="1400" kern="0" dirty="0">
                    <a:latin typeface="Arial" panose="020B0604020202020204" pitchFamily="34" charset="0"/>
                    <a:cs typeface="Arial" panose="020B0604020202020204" pitchFamily="34" charset="0"/>
                  </a:rPr>
                </a:br>
                <a:r>
                  <a:rPr lang="en-US" sz="1400" kern="0" dirty="0">
                    <a:latin typeface="Arial" panose="020B0604020202020204" pitchFamily="34" charset="0"/>
                    <a:cs typeface="Arial" panose="020B0604020202020204" pitchFamily="34" charset="0"/>
                  </a:rPr>
                  <a:t>companies</a:t>
                </a:r>
              </a:p>
            </p:txBody>
          </p:sp>
        </p:grpSp>
        <p:grpSp>
          <p:nvGrpSpPr>
            <p:cNvPr id="326" name="Group 325">
              <a:extLst>
                <a:ext uri="{FF2B5EF4-FFF2-40B4-BE49-F238E27FC236}">
                  <a16:creationId xmlns:a16="http://schemas.microsoft.com/office/drawing/2014/main" id="{D0C9B32D-2AF8-4F74-91B1-83613175484F}"/>
                </a:ext>
              </a:extLst>
            </p:cNvPr>
            <p:cNvGrpSpPr/>
            <p:nvPr/>
          </p:nvGrpSpPr>
          <p:grpSpPr>
            <a:xfrm>
              <a:off x="5429716" y="973049"/>
              <a:ext cx="1707171" cy="724109"/>
              <a:chOff x="7157779" y="1085372"/>
              <a:chExt cx="1280378" cy="543082"/>
            </a:xfrm>
          </p:grpSpPr>
          <p:sp>
            <p:nvSpPr>
              <p:cNvPr id="327" name="TextBox 7">
                <a:extLst>
                  <a:ext uri="{FF2B5EF4-FFF2-40B4-BE49-F238E27FC236}">
                    <a16:creationId xmlns:a16="http://schemas.microsoft.com/office/drawing/2014/main" id="{BFE4ABA4-B14F-4904-80B6-06B9643BA930}"/>
                  </a:ext>
                </a:extLst>
              </p:cNvPr>
              <p:cNvSpPr txBox="1"/>
              <p:nvPr/>
            </p:nvSpPr>
            <p:spPr>
              <a:xfrm>
                <a:off x="7157779" y="1085372"/>
                <a:ext cx="543033" cy="500137"/>
              </a:xfrm>
              <a:prstGeom prst="rect">
                <a:avLst/>
              </a:prstGeom>
              <a:noFill/>
            </p:spPr>
            <p:txBody>
              <a:bodyPr wrap="none" lIns="0" tIns="0" rIns="0" bIns="0" rtlCol="0">
                <a:spAutoFit/>
              </a:bodyPr>
              <a:lstStyle>
                <a:defPPr>
                  <a:defRPr lang="en-US"/>
                </a:defPPr>
                <a:lvl1pPr marR="0" lvl="0" indent="0" defTabSz="685800" fontAlgn="auto">
                  <a:lnSpc>
                    <a:spcPts val="3900"/>
                  </a:lnSpc>
                  <a:spcBef>
                    <a:spcPts val="0"/>
                  </a:spcBef>
                  <a:spcAft>
                    <a:spcPts val="0"/>
                  </a:spcAft>
                  <a:buClrTx/>
                  <a:buSzTx/>
                  <a:buFontTx/>
                  <a:buNone/>
                  <a:tabLst/>
                  <a:defRPr kumimoji="0" sz="4500" b="1" i="0" u="none" strike="noStrike" cap="none" spc="-113" normalizeH="0" baseline="0">
                    <a:ln>
                      <a:noFill/>
                    </a:ln>
                    <a:solidFill>
                      <a:srgbClr val="3DCD58"/>
                    </a:solidFill>
                    <a:effectLst/>
                    <a:uLnTx/>
                    <a:uFillTx/>
                    <a:latin typeface="Arial" panose="020B0604020202020204" pitchFamily="34" charset="0"/>
                    <a:cs typeface="Arial" panose="020B0604020202020204" pitchFamily="34" charset="0"/>
                  </a:defRPr>
                </a:lvl1pPr>
              </a:lstStyle>
              <a:p>
                <a:pPr defTabSz="914377">
                  <a:lnSpc>
                    <a:spcPts val="5200"/>
                  </a:lnSpc>
                  <a:defRPr/>
                </a:pPr>
                <a:r>
                  <a:rPr lang="en-US" sz="2800" kern="0" spc="-151" dirty="0">
                    <a:solidFill>
                      <a:srgbClr val="00B050"/>
                    </a:solidFill>
                  </a:rPr>
                  <a:t>650k</a:t>
                </a:r>
              </a:p>
            </p:txBody>
          </p:sp>
          <p:sp>
            <p:nvSpPr>
              <p:cNvPr id="328" name="TextBox 8">
                <a:extLst>
                  <a:ext uri="{FF2B5EF4-FFF2-40B4-BE49-F238E27FC236}">
                    <a16:creationId xmlns:a16="http://schemas.microsoft.com/office/drawing/2014/main" id="{C46842F0-80C3-42B5-9519-96987124AC10}"/>
                  </a:ext>
                </a:extLst>
              </p:cNvPr>
              <p:cNvSpPr txBox="1"/>
              <p:nvPr/>
            </p:nvSpPr>
            <p:spPr>
              <a:xfrm>
                <a:off x="7725877" y="1143706"/>
                <a:ext cx="712280" cy="484748"/>
              </a:xfrm>
              <a:prstGeom prst="rect">
                <a:avLst/>
              </a:prstGeom>
              <a:noFill/>
            </p:spPr>
            <p:txBody>
              <a:bodyPr wrap="square" lIns="0" tIns="0" rIns="0" bIns="0" rtlCol="0">
                <a:spAutoFit/>
              </a:bodyPr>
              <a:lstStyle/>
              <a:p>
                <a:pPr defTabSz="1219139">
                  <a:defRPr/>
                </a:pPr>
                <a:r>
                  <a:rPr lang="en-US" sz="1400" kern="0" dirty="0">
                    <a:latin typeface="Arial" panose="020B0604020202020204" pitchFamily="34" charset="0"/>
                    <a:cs typeface="Arial" panose="020B0604020202020204" pitchFamily="34" charset="0"/>
                  </a:rPr>
                  <a:t>service providers </a:t>
                </a:r>
              </a:p>
              <a:p>
                <a:pPr defTabSz="1219139">
                  <a:defRPr/>
                </a:pPr>
                <a:r>
                  <a:rPr lang="en-US" sz="1400" kern="0" dirty="0">
                    <a:latin typeface="Arial" panose="020B0604020202020204" pitchFamily="34" charset="0"/>
                    <a:cs typeface="Arial" panose="020B0604020202020204" pitchFamily="34" charset="0"/>
                  </a:rPr>
                  <a:t>&amp; partners</a:t>
                </a:r>
              </a:p>
            </p:txBody>
          </p:sp>
        </p:grpSp>
      </p:grpSp>
      <p:grpSp>
        <p:nvGrpSpPr>
          <p:cNvPr id="627" name="Group 626">
            <a:extLst>
              <a:ext uri="{FF2B5EF4-FFF2-40B4-BE49-F238E27FC236}">
                <a16:creationId xmlns:a16="http://schemas.microsoft.com/office/drawing/2014/main" id="{60AA4A51-23D6-4B6E-8290-1A26614AC9DF}"/>
              </a:ext>
            </a:extLst>
          </p:cNvPr>
          <p:cNvGrpSpPr/>
          <p:nvPr/>
        </p:nvGrpSpPr>
        <p:grpSpPr>
          <a:xfrm>
            <a:off x="8839200" y="1600201"/>
            <a:ext cx="2971800" cy="4358343"/>
            <a:chOff x="8496300" y="1590337"/>
            <a:chExt cx="2242804" cy="4358343"/>
          </a:xfrm>
        </p:grpSpPr>
        <p:sp>
          <p:nvSpPr>
            <p:cNvPr id="329" name="Content Placeholder 38">
              <a:extLst>
                <a:ext uri="{FF2B5EF4-FFF2-40B4-BE49-F238E27FC236}">
                  <a16:creationId xmlns:a16="http://schemas.microsoft.com/office/drawing/2014/main" id="{569F3A80-602C-4508-9375-CE09072FDC38}"/>
                </a:ext>
              </a:extLst>
            </p:cNvPr>
            <p:cNvSpPr txBox="1">
              <a:spLocks/>
            </p:cNvSpPr>
            <p:nvPr/>
          </p:nvSpPr>
          <p:spPr>
            <a:xfrm>
              <a:off x="8547626" y="1590337"/>
              <a:ext cx="2191478" cy="3455115"/>
            </a:xfrm>
            <a:prstGeom prst="rect">
              <a:avLst/>
            </a:prstGeom>
          </p:spPr>
          <p:txBody>
            <a:bodyPr>
              <a:noAutofit/>
            </a:bodyPr>
            <a:lstStyle>
              <a:lvl1pPr marL="173034" indent="-157159" algn="l" defTabSz="457189"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41" indent="-182558" algn="l" defTabSz="447664"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50" indent="-179384" algn="l" defTabSz="457189"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20" indent="-179384" algn="l" defTabSz="457189"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15" indent="-185733" algn="l" defTabSz="457189"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090" indent="-182876" algn="l" defTabSz="457189"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090" indent="-182876" algn="l" defTabSz="457189"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70">
                <a:spcBef>
                  <a:spcPts val="667"/>
                </a:spcBef>
                <a:spcAft>
                  <a:spcPts val="667"/>
                </a:spcAft>
                <a:buClr>
                  <a:srgbClr val="3DCD58"/>
                </a:buClr>
                <a:buNone/>
                <a:defRPr/>
              </a:pPr>
              <a:r>
                <a:rPr lang="en-AU" sz="1600" dirty="0">
                  <a:solidFill>
                    <a:schemeClr val="tx1"/>
                  </a:solidFill>
                </a:rPr>
                <a:t>Over </a:t>
              </a:r>
              <a:r>
                <a:rPr lang="en-AU" sz="1600" b="1" dirty="0">
                  <a:solidFill>
                    <a:srgbClr val="00B050"/>
                  </a:solidFill>
                </a:rPr>
                <a:t>300 microgrid </a:t>
              </a:r>
              <a:r>
                <a:rPr lang="en-AU" sz="1600" dirty="0">
                  <a:solidFill>
                    <a:schemeClr val="tx1"/>
                  </a:solidFill>
                </a:rPr>
                <a:t>projects delivered globally</a:t>
              </a:r>
            </a:p>
            <a:p>
              <a:pPr marL="0" indent="0" defTabSz="609570">
                <a:spcBef>
                  <a:spcPts val="667"/>
                </a:spcBef>
                <a:spcAft>
                  <a:spcPts val="667"/>
                </a:spcAft>
                <a:buClr>
                  <a:srgbClr val="3DCD58"/>
                </a:buClr>
                <a:buNone/>
                <a:defRPr/>
              </a:pPr>
              <a:br>
                <a:rPr lang="en-AU" sz="1600" dirty="0">
                  <a:solidFill>
                    <a:schemeClr val="tx1"/>
                  </a:solidFill>
                </a:rPr>
              </a:br>
              <a:r>
                <a:rPr lang="en-AU" sz="1600" dirty="0">
                  <a:solidFill>
                    <a:schemeClr val="tx1"/>
                  </a:solidFill>
                </a:rPr>
                <a:t>Over </a:t>
              </a:r>
              <a:r>
                <a:rPr lang="en-AU" sz="1600" b="1" dirty="0">
                  <a:solidFill>
                    <a:srgbClr val="00B050"/>
                  </a:solidFill>
                </a:rPr>
                <a:t>900 electrification </a:t>
              </a:r>
              <a:r>
                <a:rPr lang="en-AU" sz="1600" dirty="0">
                  <a:solidFill>
                    <a:schemeClr val="tx1"/>
                  </a:solidFill>
                </a:rPr>
                <a:t>projects delivered globally</a:t>
              </a:r>
              <a:br>
                <a:rPr lang="en-AU" sz="1600" dirty="0">
                  <a:solidFill>
                    <a:schemeClr val="tx1"/>
                  </a:solidFill>
                </a:rPr>
              </a:br>
              <a:endParaRPr lang="en-AU" sz="1600" dirty="0">
                <a:solidFill>
                  <a:schemeClr val="tx1"/>
                </a:solidFill>
              </a:endParaRPr>
            </a:p>
            <a:p>
              <a:pPr marL="0" indent="0" defTabSz="609570">
                <a:spcBef>
                  <a:spcPts val="667"/>
                </a:spcBef>
                <a:spcAft>
                  <a:spcPts val="667"/>
                </a:spcAft>
                <a:buClr>
                  <a:srgbClr val="3DCD58"/>
                </a:buClr>
                <a:buNone/>
                <a:defRPr/>
              </a:pPr>
              <a:r>
                <a:rPr lang="en-SG" sz="2000" b="1" dirty="0">
                  <a:solidFill>
                    <a:srgbClr val="00B050"/>
                  </a:solidFill>
                </a:rPr>
                <a:t>#2</a:t>
              </a:r>
              <a:r>
                <a:rPr lang="en-SG" sz="2000" b="1" dirty="0">
                  <a:solidFill>
                    <a:schemeClr val="tx1"/>
                  </a:solidFill>
                </a:rPr>
                <a:t> </a:t>
              </a:r>
              <a:r>
                <a:rPr lang="en-SG" sz="1600" dirty="0">
                  <a:solidFill>
                    <a:schemeClr val="tx1"/>
                  </a:solidFill>
                </a:rPr>
                <a:t>in Microgrid control technology by </a:t>
              </a:r>
              <a:br>
                <a:rPr lang="en-SG" sz="1600" dirty="0">
                  <a:solidFill>
                    <a:schemeClr val="tx1"/>
                  </a:solidFill>
                </a:rPr>
              </a:br>
              <a:r>
                <a:rPr lang="en-SG" sz="1600" dirty="0">
                  <a:solidFill>
                    <a:schemeClr val="tx1"/>
                  </a:solidFill>
                </a:rPr>
                <a:t>Navigant Research (2020)</a:t>
              </a:r>
              <a:br>
                <a:rPr lang="en-SG" sz="1600" dirty="0">
                  <a:solidFill>
                    <a:schemeClr val="tx1"/>
                  </a:solidFill>
                </a:rPr>
              </a:br>
              <a:endParaRPr lang="en-AU" sz="1600" dirty="0">
                <a:solidFill>
                  <a:schemeClr val="tx1"/>
                </a:solidFill>
              </a:endParaRPr>
            </a:p>
            <a:p>
              <a:pPr marL="0" indent="0" defTabSz="609570">
                <a:spcBef>
                  <a:spcPts val="667"/>
                </a:spcBef>
                <a:spcAft>
                  <a:spcPts val="667"/>
                </a:spcAft>
                <a:buClr>
                  <a:srgbClr val="3DCD58"/>
                </a:buClr>
                <a:buNone/>
                <a:defRPr/>
              </a:pPr>
              <a:r>
                <a:rPr lang="en-AU" sz="1600" dirty="0">
                  <a:solidFill>
                    <a:schemeClr val="tx1"/>
                  </a:solidFill>
                </a:rPr>
                <a:t>Pioneer in innovative digital and IoT solutions for MV equipment &amp;   SF6 free switchgear.</a:t>
              </a:r>
            </a:p>
          </p:txBody>
        </p:sp>
        <p:cxnSp>
          <p:nvCxnSpPr>
            <p:cNvPr id="626" name="Straight Connector 625">
              <a:extLst>
                <a:ext uri="{FF2B5EF4-FFF2-40B4-BE49-F238E27FC236}">
                  <a16:creationId xmlns:a16="http://schemas.microsoft.com/office/drawing/2014/main" id="{8DDCC29B-08E3-40D4-8C70-2742BC6B59ED}"/>
                </a:ext>
              </a:extLst>
            </p:cNvPr>
            <p:cNvCxnSpPr>
              <a:cxnSpLocks/>
            </p:cNvCxnSpPr>
            <p:nvPr/>
          </p:nvCxnSpPr>
          <p:spPr>
            <a:xfrm>
              <a:off x="8496300" y="1651000"/>
              <a:ext cx="0" cy="4297680"/>
            </a:xfrm>
            <a:prstGeom prst="line">
              <a:avLst/>
            </a:prstGeom>
            <a:noFill/>
            <a:ln w="9525" cap="flat" cmpd="sng" algn="ctr">
              <a:solidFill>
                <a:schemeClr val="tx1"/>
              </a:solidFill>
              <a:prstDash val="solid"/>
            </a:ln>
            <a:effectLst/>
          </p:spPr>
        </p:cxnSp>
      </p:grpSp>
    </p:spTree>
    <p:extLst>
      <p:ext uri="{BB962C8B-B14F-4D97-AF65-F5344CB8AC3E}">
        <p14:creationId xmlns:p14="http://schemas.microsoft.com/office/powerpoint/2010/main" val="2070781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a:xfrm>
            <a:off x="4648200" y="6356351"/>
            <a:ext cx="2895600" cy="365125"/>
          </a:xfrm>
        </p:spPr>
        <p:txBody>
          <a:bodyPr/>
          <a:lstStyle/>
          <a:p>
            <a:fld id="{BD88279C-5332-4180-B085-E4F188D724C6}" type="slidenum">
              <a:rPr lang="en-US" smtClean="0"/>
              <a:t>5</a:t>
            </a:fld>
            <a:endParaRPr lang="en-US" dirty="0"/>
          </a:p>
        </p:txBody>
      </p:sp>
      <p:sp>
        <p:nvSpPr>
          <p:cNvPr id="7" name="Rectangle 2"/>
          <p:cNvSpPr>
            <a:spLocks noGrp="1" noChangeArrowheads="1"/>
          </p:cNvSpPr>
          <p:nvPr>
            <p:ph type="title"/>
          </p:nvPr>
        </p:nvSpPr>
        <p:spPr>
          <a:xfrm>
            <a:off x="433053" y="533675"/>
            <a:ext cx="8158022" cy="457200"/>
          </a:xfrm>
        </p:spPr>
        <p:txBody>
          <a:bodyPr>
            <a:noAutofit/>
          </a:bodyPr>
          <a:lstStyle/>
          <a:p>
            <a:r>
              <a:rPr lang="en-US" sz="2800" cap="small" dirty="0">
                <a:latin typeface="Calibri" panose="020F0502020204030204" pitchFamily="34" charset="0"/>
                <a:cs typeface="Calibri" panose="020F0502020204030204" pitchFamily="34" charset="0"/>
              </a:rPr>
              <a:t>GZA</a:t>
            </a:r>
          </a:p>
        </p:txBody>
      </p:sp>
      <p:sp>
        <p:nvSpPr>
          <p:cNvPr id="9" name="Content Placeholder 14">
            <a:extLst>
              <a:ext uri="{FF2B5EF4-FFF2-40B4-BE49-F238E27FC236}">
                <a16:creationId xmlns:a16="http://schemas.microsoft.com/office/drawing/2014/main" id="{0881D8FF-0493-BA4B-95DF-E52C7A6ABD01}"/>
              </a:ext>
            </a:extLst>
          </p:cNvPr>
          <p:cNvSpPr txBox="1">
            <a:spLocks/>
          </p:cNvSpPr>
          <p:nvPr/>
        </p:nvSpPr>
        <p:spPr bwMode="auto">
          <a:xfrm>
            <a:off x="539150" y="1253672"/>
            <a:ext cx="4616238" cy="384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4" tIns="34281" rIns="269933" bIns="34281" numCol="1" anchor="t" anchorCtr="0" compatLnSpc="1">
            <a:prstTxWarp prst="textNoShape">
              <a:avLst/>
            </a:prstTxWarp>
            <a:noAutofit/>
          </a:bodyPr>
          <a:lstStyle>
            <a:lvl1pPr marL="0" indent="0" algn="l" defTabSz="912813" rtl="0" eaLnBrk="0" fontAlgn="base" hangingPunct="0">
              <a:lnSpc>
                <a:spcPct val="120000"/>
              </a:lnSpc>
              <a:spcBef>
                <a:spcPts val="1000"/>
              </a:spcBef>
              <a:spcAft>
                <a:spcPct val="0"/>
              </a:spcAft>
              <a:buFont typeface="Arial" panose="020B0604020202020204" pitchFamily="34" charset="0"/>
              <a:buNone/>
              <a:defRPr sz="1000" kern="1200">
                <a:solidFill>
                  <a:schemeClr val="tx1"/>
                </a:solidFill>
                <a:latin typeface="Roboto Light"/>
                <a:ea typeface="MS PGothic" panose="020B0600070205080204" pitchFamily="34" charset="-128"/>
                <a:cs typeface="Roboto Light"/>
              </a:defRPr>
            </a:lvl1pPr>
            <a:lvl2pPr marL="456947" indent="0" algn="l" defTabSz="912813" rtl="0" eaLnBrk="0" fontAlgn="base" hangingPunct="0">
              <a:lnSpc>
                <a:spcPct val="120000"/>
              </a:lnSpc>
              <a:spcBef>
                <a:spcPts val="500"/>
              </a:spcBef>
              <a:spcAft>
                <a:spcPct val="0"/>
              </a:spcAft>
              <a:buFont typeface="Arial" panose="020B0604020202020204" pitchFamily="34" charset="0"/>
              <a:buNone/>
              <a:defRPr sz="1000" kern="1200">
                <a:solidFill>
                  <a:schemeClr val="tx1"/>
                </a:solidFill>
                <a:latin typeface="Roboto Light"/>
                <a:ea typeface="MS PGothic" panose="020B0600070205080204" pitchFamily="34" charset="-128"/>
                <a:cs typeface="Roboto Light"/>
              </a:defRPr>
            </a:lvl2pPr>
            <a:lvl3pPr marL="913911" indent="0" algn="l" defTabSz="912813" rtl="0" eaLnBrk="0" fontAlgn="base" hangingPunct="0">
              <a:lnSpc>
                <a:spcPct val="120000"/>
              </a:lnSpc>
              <a:spcBef>
                <a:spcPts val="500"/>
              </a:spcBef>
              <a:spcAft>
                <a:spcPct val="0"/>
              </a:spcAft>
              <a:buFont typeface="Arial" panose="020B0604020202020204" pitchFamily="34" charset="0"/>
              <a:buNone/>
              <a:defRPr sz="1000" kern="1200">
                <a:solidFill>
                  <a:schemeClr val="tx1"/>
                </a:solidFill>
                <a:latin typeface="Roboto Light"/>
                <a:ea typeface="MS PGothic" panose="020B0600070205080204" pitchFamily="34" charset="-128"/>
                <a:cs typeface="Roboto Light"/>
              </a:defRPr>
            </a:lvl3pPr>
            <a:lvl4pPr marL="1370867" indent="0" algn="l" defTabSz="912813" rtl="0" eaLnBrk="0" fontAlgn="base" hangingPunct="0">
              <a:lnSpc>
                <a:spcPct val="120000"/>
              </a:lnSpc>
              <a:spcBef>
                <a:spcPts val="500"/>
              </a:spcBef>
              <a:spcAft>
                <a:spcPct val="0"/>
              </a:spcAft>
              <a:buFont typeface="Arial" panose="020B0604020202020204" pitchFamily="34" charset="0"/>
              <a:buNone/>
              <a:defRPr sz="1000" kern="1200">
                <a:solidFill>
                  <a:schemeClr val="tx1"/>
                </a:solidFill>
                <a:latin typeface="Roboto Light"/>
                <a:ea typeface="MS PGothic" panose="020B0600070205080204" pitchFamily="34" charset="-128"/>
                <a:cs typeface="Roboto Light"/>
              </a:defRPr>
            </a:lvl4pPr>
            <a:lvl5pPr marL="1827821" indent="0" algn="l" defTabSz="912813" rtl="0" eaLnBrk="0" fontAlgn="base" hangingPunct="0">
              <a:lnSpc>
                <a:spcPct val="120000"/>
              </a:lnSpc>
              <a:spcBef>
                <a:spcPts val="500"/>
              </a:spcBef>
              <a:spcAft>
                <a:spcPct val="0"/>
              </a:spcAft>
              <a:buFont typeface="Arial" panose="020B0604020202020204" pitchFamily="34" charset="0"/>
              <a:buNone/>
              <a:defRPr sz="1000" kern="1200">
                <a:solidFill>
                  <a:schemeClr val="tx1"/>
                </a:solidFill>
                <a:latin typeface="Roboto Light"/>
                <a:ea typeface="MS PGothic" panose="020B0600070205080204" pitchFamily="34" charset="-128"/>
                <a:cs typeface="Roboto Light"/>
              </a:defRPr>
            </a:lvl5pPr>
            <a:lvl6pPr marL="2513249"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0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160"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11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defRPr/>
            </a:pPr>
            <a:r>
              <a:rPr lang="en-US" altLang="en-US" sz="2400" b="1" dirty="0">
                <a:solidFill>
                  <a:srgbClr val="1C95CB"/>
                </a:solidFill>
                <a:latin typeface="Calibri" panose="020F0502020204030204" pitchFamily="34" charset="0"/>
                <a:cs typeface="Calibri" panose="020F0502020204030204" pitchFamily="34" charset="0"/>
              </a:rPr>
              <a:t>We are excited to work with you.</a:t>
            </a:r>
          </a:p>
          <a:p>
            <a:pPr eaLnBrk="1" hangingPunct="1">
              <a:defRPr/>
            </a:pPr>
            <a:r>
              <a:rPr lang="en-US" sz="1800" dirty="0">
                <a:latin typeface="Calibri" panose="020F0502020204030204" pitchFamily="34" charset="0"/>
                <a:cs typeface="Calibri" panose="020F0502020204030204" pitchFamily="34" charset="0"/>
              </a:rPr>
              <a:t>Every day, GZA’s professionals build on a legacy of trust through their personal commitment to excellence.</a:t>
            </a:r>
            <a:endParaRPr lang="en-US" altLang="en-US" sz="1800" dirty="0">
              <a:latin typeface="Calibri" panose="020F0502020204030204" pitchFamily="34" charset="0"/>
              <a:cs typeface="Calibri" panose="020F0502020204030204" pitchFamily="34" charset="0"/>
            </a:endParaRPr>
          </a:p>
          <a:p>
            <a:pPr eaLnBrk="1" hangingPunct="1">
              <a:defRPr/>
            </a:pPr>
            <a:r>
              <a:rPr lang="en-US" sz="1800" dirty="0">
                <a:latin typeface="Calibri" panose="020F0502020204030204" pitchFamily="34" charset="0"/>
                <a:cs typeface="Calibri" panose="020F0502020204030204" pitchFamily="34" charset="0"/>
              </a:rPr>
              <a:t>Because there is a free flow of information and support amongst our employees and offices that operate as One Company, we can provide every client with access to our extensive knowledge and experience base regardless of project location.</a:t>
            </a:r>
          </a:p>
          <a:p>
            <a:pPr eaLnBrk="1" hangingPunct="1">
              <a:defRPr/>
            </a:pPr>
            <a:r>
              <a:rPr lang="en-US" sz="1800" dirty="0">
                <a:latin typeface="Calibri" panose="020F0502020204030204" pitchFamily="34" charset="0"/>
                <a:cs typeface="Calibri" panose="020F0502020204030204" pitchFamily="34" charset="0"/>
              </a:rPr>
              <a:t>Clients know - expect - that we will deliver expert solutions that help them succeed regardless of the size or complexity of their challenges. It is why we are known for excellence, built on trust.</a:t>
            </a:r>
            <a:endParaRPr lang="en-US" altLang="en-US" sz="1800" dirty="0">
              <a:latin typeface="Calibri" panose="020F0502020204030204" pitchFamily="34" charset="0"/>
              <a:cs typeface="Calibri" panose="020F0502020204030204" pitchFamily="34" charset="0"/>
            </a:endParaRPr>
          </a:p>
        </p:txBody>
      </p:sp>
      <p:pic>
        <p:nvPicPr>
          <p:cNvPr id="36" name="Zástupný symbol obrázka 2">
            <a:extLst>
              <a:ext uri="{FF2B5EF4-FFF2-40B4-BE49-F238E27FC236}">
                <a16:creationId xmlns:a16="http://schemas.microsoft.com/office/drawing/2014/main" id="{16C628B4-F750-EF4B-9AF3-BE3FC701B5E8}"/>
              </a:ext>
            </a:extLst>
          </p:cNvPr>
          <p:cNvPicPr>
            <a:picLocks noChangeAspect="1" noChangeArrowheads="1"/>
          </p:cNvPicPr>
          <p:nvPr/>
        </p:nvPicPr>
        <p:blipFill rotWithShape="1">
          <a:blip r:embed="rId2" cstate="print">
            <a:alphaModFix amt="42000"/>
            <a:extLst>
              <a:ext uri="{28A0092B-C50C-407E-A947-70E740481C1C}">
                <a14:useLocalDpi xmlns:a14="http://schemas.microsoft.com/office/drawing/2010/main" val="0"/>
              </a:ext>
            </a:extLst>
          </a:blip>
          <a:srcRect t="11614" r="6708" b="27026"/>
          <a:stretch/>
        </p:blipFill>
        <p:spPr bwMode="auto">
          <a:xfrm>
            <a:off x="5155388" y="-19326"/>
            <a:ext cx="7553663" cy="6896652"/>
          </a:xfrm>
          <a:prstGeom prst="rect">
            <a:avLst/>
          </a:prstGeom>
          <a:solidFill>
            <a:srgbClr val="00688F"/>
          </a:solidFill>
          <a:ln>
            <a:noFill/>
          </a:ln>
          <a:effectLst/>
          <a:extLs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CA050917-3390-A2A0-F9C6-0160EE225B3C}"/>
              </a:ext>
            </a:extLst>
          </p:cNvPr>
          <p:cNvGrpSpPr/>
          <p:nvPr/>
        </p:nvGrpSpPr>
        <p:grpSpPr>
          <a:xfrm>
            <a:off x="6839531" y="1314306"/>
            <a:ext cx="5282144" cy="4471749"/>
            <a:chOff x="7162800" y="1295400"/>
            <a:chExt cx="5282144" cy="4471749"/>
          </a:xfrm>
        </p:grpSpPr>
        <p:pic>
          <p:nvPicPr>
            <p:cNvPr id="37" name="Picture 36">
              <a:extLst>
                <a:ext uri="{FF2B5EF4-FFF2-40B4-BE49-F238E27FC236}">
                  <a16:creationId xmlns:a16="http://schemas.microsoft.com/office/drawing/2014/main" id="{26D689B4-8CA7-374D-8DA3-41982600D633}"/>
                </a:ext>
              </a:extLst>
            </p:cNvPr>
            <p:cNvPicPr>
              <a:picLocks noChangeAspect="1"/>
            </p:cNvPicPr>
            <p:nvPr/>
          </p:nvPicPr>
          <p:blipFill>
            <a:blip r:embed="rId3"/>
            <a:stretch>
              <a:fillRect/>
            </a:stretch>
          </p:blipFill>
          <p:spPr>
            <a:xfrm>
              <a:off x="7162800" y="1295400"/>
              <a:ext cx="1603004" cy="1603004"/>
            </a:xfrm>
            <a:prstGeom prst="rect">
              <a:avLst/>
            </a:prstGeom>
          </p:spPr>
        </p:pic>
        <p:pic>
          <p:nvPicPr>
            <p:cNvPr id="38" name="Picture 37">
              <a:extLst>
                <a:ext uri="{FF2B5EF4-FFF2-40B4-BE49-F238E27FC236}">
                  <a16:creationId xmlns:a16="http://schemas.microsoft.com/office/drawing/2014/main" id="{029C8BE0-B441-8845-8B59-AD86EF8F6BEE}"/>
                </a:ext>
              </a:extLst>
            </p:cNvPr>
            <p:cNvPicPr>
              <a:picLocks noChangeAspect="1"/>
            </p:cNvPicPr>
            <p:nvPr/>
          </p:nvPicPr>
          <p:blipFill>
            <a:blip r:embed="rId4">
              <a:alphaModFix amt="50000"/>
            </a:blip>
            <a:stretch>
              <a:fillRect/>
            </a:stretch>
          </p:blipFill>
          <p:spPr>
            <a:xfrm>
              <a:off x="8671486" y="1581740"/>
              <a:ext cx="1442704" cy="1023457"/>
            </a:xfrm>
            <a:prstGeom prst="rect">
              <a:avLst/>
            </a:prstGeom>
          </p:spPr>
        </p:pic>
        <p:pic>
          <p:nvPicPr>
            <p:cNvPr id="39" name="Picture 38">
              <a:extLst>
                <a:ext uri="{FF2B5EF4-FFF2-40B4-BE49-F238E27FC236}">
                  <a16:creationId xmlns:a16="http://schemas.microsoft.com/office/drawing/2014/main" id="{FEFB4B40-EBF2-4B41-9EC9-B9D974DF3872}"/>
                </a:ext>
              </a:extLst>
            </p:cNvPr>
            <p:cNvPicPr>
              <a:picLocks noChangeAspect="1"/>
            </p:cNvPicPr>
            <p:nvPr/>
          </p:nvPicPr>
          <p:blipFill>
            <a:blip r:embed="rId5"/>
            <a:stretch>
              <a:fillRect/>
            </a:stretch>
          </p:blipFill>
          <p:spPr>
            <a:xfrm>
              <a:off x="10020600" y="1295400"/>
              <a:ext cx="1603004" cy="1603004"/>
            </a:xfrm>
            <a:prstGeom prst="rect">
              <a:avLst/>
            </a:prstGeom>
          </p:spPr>
        </p:pic>
        <p:pic>
          <p:nvPicPr>
            <p:cNvPr id="40" name="Picture 39">
              <a:extLst>
                <a:ext uri="{FF2B5EF4-FFF2-40B4-BE49-F238E27FC236}">
                  <a16:creationId xmlns:a16="http://schemas.microsoft.com/office/drawing/2014/main" id="{1354CAF0-3E01-FF4F-AF58-243676177B44}"/>
                </a:ext>
              </a:extLst>
            </p:cNvPr>
            <p:cNvPicPr>
              <a:picLocks noChangeAspect="1"/>
            </p:cNvPicPr>
            <p:nvPr/>
          </p:nvPicPr>
          <p:blipFill>
            <a:blip r:embed="rId6">
              <a:alphaModFix amt="50000"/>
            </a:blip>
            <a:stretch>
              <a:fillRect/>
            </a:stretch>
          </p:blipFill>
          <p:spPr>
            <a:xfrm>
              <a:off x="10298676" y="2809923"/>
              <a:ext cx="1023457" cy="1442704"/>
            </a:xfrm>
            <a:prstGeom prst="rect">
              <a:avLst/>
            </a:prstGeom>
          </p:spPr>
        </p:pic>
        <p:pic>
          <p:nvPicPr>
            <p:cNvPr id="41" name="Picture 40">
              <a:extLst>
                <a:ext uri="{FF2B5EF4-FFF2-40B4-BE49-F238E27FC236}">
                  <a16:creationId xmlns:a16="http://schemas.microsoft.com/office/drawing/2014/main" id="{9F5D340D-FD9A-E641-BA2E-F94CCA3F0E9F}"/>
                </a:ext>
              </a:extLst>
            </p:cNvPr>
            <p:cNvPicPr>
              <a:picLocks noChangeAspect="1"/>
            </p:cNvPicPr>
            <p:nvPr/>
          </p:nvPicPr>
          <p:blipFill>
            <a:blip r:embed="rId7"/>
            <a:stretch>
              <a:fillRect/>
            </a:stretch>
          </p:blipFill>
          <p:spPr>
            <a:xfrm>
              <a:off x="10020600" y="4164145"/>
              <a:ext cx="1603004" cy="1603004"/>
            </a:xfrm>
            <a:prstGeom prst="rect">
              <a:avLst/>
            </a:prstGeom>
          </p:spPr>
        </p:pic>
        <p:pic>
          <p:nvPicPr>
            <p:cNvPr id="42" name="Picture 41">
              <a:extLst>
                <a:ext uri="{FF2B5EF4-FFF2-40B4-BE49-F238E27FC236}">
                  <a16:creationId xmlns:a16="http://schemas.microsoft.com/office/drawing/2014/main" id="{381DC61C-F0B8-8A43-931C-9DE64431C9D1}"/>
                </a:ext>
              </a:extLst>
            </p:cNvPr>
            <p:cNvPicPr>
              <a:picLocks noChangeAspect="1"/>
            </p:cNvPicPr>
            <p:nvPr/>
          </p:nvPicPr>
          <p:blipFill>
            <a:blip r:embed="rId8">
              <a:alphaModFix amt="50000"/>
            </a:blip>
            <a:stretch>
              <a:fillRect/>
            </a:stretch>
          </p:blipFill>
          <p:spPr>
            <a:xfrm>
              <a:off x="8665718" y="4480181"/>
              <a:ext cx="1442704" cy="1023457"/>
            </a:xfrm>
            <a:prstGeom prst="rect">
              <a:avLst/>
            </a:prstGeom>
          </p:spPr>
        </p:pic>
        <p:pic>
          <p:nvPicPr>
            <p:cNvPr id="43" name="Picture 42">
              <a:extLst>
                <a:ext uri="{FF2B5EF4-FFF2-40B4-BE49-F238E27FC236}">
                  <a16:creationId xmlns:a16="http://schemas.microsoft.com/office/drawing/2014/main" id="{FCBD8DCE-3522-D54B-AF4A-B36ACB2B230F}"/>
                </a:ext>
              </a:extLst>
            </p:cNvPr>
            <p:cNvPicPr>
              <a:picLocks noChangeAspect="1"/>
            </p:cNvPicPr>
            <p:nvPr/>
          </p:nvPicPr>
          <p:blipFill>
            <a:blip r:embed="rId9"/>
            <a:stretch>
              <a:fillRect/>
            </a:stretch>
          </p:blipFill>
          <p:spPr>
            <a:xfrm>
              <a:off x="7162800" y="4164145"/>
              <a:ext cx="1603004" cy="1603004"/>
            </a:xfrm>
            <a:prstGeom prst="rect">
              <a:avLst/>
            </a:prstGeom>
          </p:spPr>
        </p:pic>
        <p:pic>
          <p:nvPicPr>
            <p:cNvPr id="44" name="Picture 43">
              <a:extLst>
                <a:ext uri="{FF2B5EF4-FFF2-40B4-BE49-F238E27FC236}">
                  <a16:creationId xmlns:a16="http://schemas.microsoft.com/office/drawing/2014/main" id="{050FE216-EAE0-5D4E-A1B5-B347634F570C}"/>
                </a:ext>
              </a:extLst>
            </p:cNvPr>
            <p:cNvPicPr>
              <a:picLocks noChangeAspect="1"/>
            </p:cNvPicPr>
            <p:nvPr/>
          </p:nvPicPr>
          <p:blipFill>
            <a:blip r:embed="rId10">
              <a:alphaModFix amt="50000"/>
            </a:blip>
            <a:stretch>
              <a:fillRect/>
            </a:stretch>
          </p:blipFill>
          <p:spPr>
            <a:xfrm>
              <a:off x="7450525" y="2815935"/>
              <a:ext cx="1023457" cy="1442704"/>
            </a:xfrm>
            <a:prstGeom prst="rect">
              <a:avLst/>
            </a:prstGeom>
          </p:spPr>
        </p:pic>
        <p:grpSp>
          <p:nvGrpSpPr>
            <p:cNvPr id="45" name="Group 44">
              <a:extLst>
                <a:ext uri="{FF2B5EF4-FFF2-40B4-BE49-F238E27FC236}">
                  <a16:creationId xmlns:a16="http://schemas.microsoft.com/office/drawing/2014/main" id="{9E2A4A5B-2012-8E4D-8091-13D1BC7EC55A}"/>
                </a:ext>
              </a:extLst>
            </p:cNvPr>
            <p:cNvGrpSpPr/>
            <p:nvPr/>
          </p:nvGrpSpPr>
          <p:grpSpPr>
            <a:xfrm>
              <a:off x="10075148" y="1483796"/>
              <a:ext cx="2369796" cy="1011482"/>
              <a:chOff x="7361834" y="229684"/>
              <a:chExt cx="2622696" cy="1119425"/>
            </a:xfrm>
          </p:grpSpPr>
          <p:sp>
            <p:nvSpPr>
              <p:cNvPr id="46" name="Title 3">
                <a:extLst>
                  <a:ext uri="{FF2B5EF4-FFF2-40B4-BE49-F238E27FC236}">
                    <a16:creationId xmlns:a16="http://schemas.microsoft.com/office/drawing/2014/main" id="{BE04B57E-FDC9-D541-9D46-B62FEE027BD2}"/>
                  </a:ext>
                </a:extLst>
              </p:cNvPr>
              <p:cNvSpPr txBox="1">
                <a:spLocks/>
              </p:cNvSpPr>
              <p:nvPr/>
            </p:nvSpPr>
            <p:spPr bwMode="auto">
              <a:xfrm>
                <a:off x="7361834" y="229684"/>
                <a:ext cx="169510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4" tIns="0" rIns="68564"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lang="en-US" sz="2800" kern="1200">
                    <a:solidFill>
                      <a:schemeClr val="accent1"/>
                    </a:solidFill>
                    <a:latin typeface="Roboto Light"/>
                    <a:ea typeface="MS PGothic" panose="020B0600070205080204" pitchFamily="34" charset="-128"/>
                    <a:cs typeface="Roboto Light"/>
                  </a:defRPr>
                </a:lvl1pPr>
                <a:lvl2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2pPr>
                <a:lvl3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3pPr>
                <a:lvl4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4pPr>
                <a:lvl5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5pPr>
                <a:lvl6pPr marL="4572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6pPr>
                <a:lvl7pPr marL="9144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7pPr>
                <a:lvl8pPr marL="13716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8pPr>
                <a:lvl9pPr marL="18288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9pPr>
              </a:lstStyle>
              <a:p>
                <a:pPr algn="ctr" eaLnBrk="1" hangingPunct="1"/>
                <a:r>
                  <a:rPr lang="sk-SK" altLang="en-US" sz="2200" b="1" dirty="0">
                    <a:solidFill>
                      <a:srgbClr val="FFFFFF"/>
                    </a:solidFill>
                    <a:latin typeface="Calibri" panose="020F0502020204030204" pitchFamily="34" charset="0"/>
                    <a:cs typeface="Calibri" panose="020F0502020204030204" pitchFamily="34" charset="0"/>
                  </a:rPr>
                  <a:t>SERVICES</a:t>
                </a:r>
              </a:p>
            </p:txBody>
          </p:sp>
          <p:sp>
            <p:nvSpPr>
              <p:cNvPr id="47" name="Title 3">
                <a:extLst>
                  <a:ext uri="{FF2B5EF4-FFF2-40B4-BE49-F238E27FC236}">
                    <a16:creationId xmlns:a16="http://schemas.microsoft.com/office/drawing/2014/main" id="{44DD77F9-E5E9-824D-8598-CD6FA0B6C94E}"/>
                  </a:ext>
                </a:extLst>
              </p:cNvPr>
              <p:cNvSpPr txBox="1">
                <a:spLocks/>
              </p:cNvSpPr>
              <p:nvPr/>
            </p:nvSpPr>
            <p:spPr bwMode="auto">
              <a:xfrm>
                <a:off x="7535716" y="604445"/>
                <a:ext cx="2448814" cy="74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4" tIns="0" rIns="68564"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lang="en-US" sz="2800" kern="1200">
                    <a:solidFill>
                      <a:schemeClr val="accent1"/>
                    </a:solidFill>
                    <a:latin typeface="Roboto Light"/>
                    <a:ea typeface="MS PGothic" panose="020B0600070205080204" pitchFamily="34" charset="-128"/>
                    <a:cs typeface="Roboto Light"/>
                  </a:defRPr>
                </a:lvl1pPr>
                <a:lvl2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2pPr>
                <a:lvl3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3pPr>
                <a:lvl4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4pPr>
                <a:lvl5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5pPr>
                <a:lvl6pPr marL="4572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6pPr>
                <a:lvl7pPr marL="9144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7pPr>
                <a:lvl8pPr marL="13716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8pPr>
                <a:lvl9pPr marL="18288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9pPr>
              </a:lstStyle>
              <a:p>
                <a:pPr marL="171450" indent="-171450" eaLnBrk="1" hangingPunct="1">
                  <a:buFont typeface="Arial" panose="020B0604020202020204" pitchFamily="34" charset="0"/>
                  <a:buChar char="•"/>
                </a:pPr>
                <a:r>
                  <a:rPr lang="sk-SK" altLang="en-US" sz="1100" b="1" dirty="0" err="1">
                    <a:solidFill>
                      <a:srgbClr val="FFFFFF"/>
                    </a:solidFill>
                    <a:latin typeface="Roboto" panose="02000000000000000000" pitchFamily="2" charset="0"/>
                    <a:ea typeface="Roboto" panose="02000000000000000000" pitchFamily="2" charset="0"/>
                    <a:cs typeface="Roboto Light" panose="020F0302020204030204" pitchFamily="34" charset="0"/>
                  </a:rPr>
                  <a:t>Geotechnical</a:t>
                </a:r>
                <a:endParaRPr lang="sk-SK" altLang="en-US" sz="1100" b="1" dirty="0">
                  <a:solidFill>
                    <a:srgbClr val="FFFFFF"/>
                  </a:solidFill>
                  <a:latin typeface="Roboto" panose="02000000000000000000" pitchFamily="2" charset="0"/>
                  <a:ea typeface="Roboto" panose="02000000000000000000" pitchFamily="2" charset="0"/>
                  <a:cs typeface="Roboto Light" panose="020F0302020204030204" pitchFamily="34" charset="0"/>
                </a:endParaRPr>
              </a:p>
              <a:p>
                <a:pPr marL="171450" indent="-171450" eaLnBrk="1" hangingPunct="1">
                  <a:buFont typeface="Arial" panose="020B0604020202020204" pitchFamily="34" charset="0"/>
                  <a:buChar char="•"/>
                </a:pPr>
                <a:r>
                  <a:rPr lang="sk-SK" altLang="en-US" sz="1100" b="1" dirty="0" err="1">
                    <a:solidFill>
                      <a:srgbClr val="FFFFFF"/>
                    </a:solidFill>
                    <a:latin typeface="Roboto" panose="02000000000000000000" pitchFamily="2" charset="0"/>
                    <a:ea typeface="Roboto" panose="02000000000000000000" pitchFamily="2" charset="0"/>
                    <a:cs typeface="Roboto Light" panose="020F0302020204030204" pitchFamily="34" charset="0"/>
                  </a:rPr>
                  <a:t>Environmental</a:t>
                </a:r>
                <a:endParaRPr lang="sk-SK" altLang="en-US" sz="1100" b="1" dirty="0">
                  <a:solidFill>
                    <a:srgbClr val="FFFFFF"/>
                  </a:solidFill>
                  <a:latin typeface="Roboto" panose="02000000000000000000" pitchFamily="2" charset="0"/>
                  <a:ea typeface="Roboto" panose="02000000000000000000" pitchFamily="2" charset="0"/>
                  <a:cs typeface="Roboto Light" panose="020F0302020204030204" pitchFamily="34" charset="0"/>
                </a:endParaRPr>
              </a:p>
              <a:p>
                <a:pPr marL="171450" indent="-171450" eaLnBrk="1" hangingPunct="1">
                  <a:buFont typeface="Arial" panose="020B0604020202020204" pitchFamily="34" charset="0"/>
                  <a:buChar char="•"/>
                </a:pPr>
                <a:r>
                  <a:rPr lang="sk-SK" altLang="en-US" sz="1100" b="1" dirty="0" err="1">
                    <a:solidFill>
                      <a:srgbClr val="FFFFFF"/>
                    </a:solidFill>
                    <a:latin typeface="Roboto" panose="02000000000000000000" pitchFamily="2" charset="0"/>
                    <a:ea typeface="Roboto" panose="02000000000000000000" pitchFamily="2" charset="0"/>
                    <a:cs typeface="Roboto Light" panose="020F0302020204030204" pitchFamily="34" charset="0"/>
                  </a:rPr>
                  <a:t>Ecological</a:t>
                </a:r>
                <a:endParaRPr lang="sk-SK" altLang="en-US" sz="1100" b="1" dirty="0">
                  <a:solidFill>
                    <a:srgbClr val="FFFFFF"/>
                  </a:solidFill>
                  <a:latin typeface="Roboto" panose="02000000000000000000" pitchFamily="2" charset="0"/>
                  <a:ea typeface="Roboto" panose="02000000000000000000" pitchFamily="2" charset="0"/>
                  <a:cs typeface="Roboto Light" panose="020F0302020204030204" pitchFamily="34" charset="0"/>
                </a:endParaRPr>
              </a:p>
              <a:p>
                <a:pPr marL="171450" indent="-171450" eaLnBrk="1" hangingPunct="1">
                  <a:buFont typeface="Arial" panose="020B0604020202020204" pitchFamily="34" charset="0"/>
                  <a:buChar char="•"/>
                </a:pPr>
                <a:r>
                  <a:rPr lang="sk-SK" altLang="en-US" sz="1100" b="1" dirty="0" err="1">
                    <a:solidFill>
                      <a:srgbClr val="FFFFFF"/>
                    </a:solidFill>
                    <a:latin typeface="Roboto" panose="02000000000000000000" pitchFamily="2" charset="0"/>
                    <a:ea typeface="Roboto" panose="02000000000000000000" pitchFamily="2" charset="0"/>
                    <a:cs typeface="Roboto Light" panose="020F0302020204030204" pitchFamily="34" charset="0"/>
                  </a:rPr>
                  <a:t>Water</a:t>
                </a:r>
                <a:endParaRPr lang="sk-SK" altLang="en-US" sz="1100" b="1" dirty="0">
                  <a:solidFill>
                    <a:srgbClr val="FFFFFF"/>
                  </a:solidFill>
                  <a:latin typeface="Roboto" panose="02000000000000000000" pitchFamily="2" charset="0"/>
                  <a:ea typeface="Roboto" panose="02000000000000000000" pitchFamily="2" charset="0"/>
                  <a:cs typeface="Roboto Light" panose="020F0302020204030204" pitchFamily="34" charset="0"/>
                </a:endParaRPr>
              </a:p>
              <a:p>
                <a:pPr marL="171450" indent="-171450" eaLnBrk="1" hangingPunct="1">
                  <a:buFont typeface="Arial" panose="020B0604020202020204" pitchFamily="34" charset="0"/>
                  <a:buChar char="•"/>
                </a:pPr>
                <a:r>
                  <a:rPr lang="sk-SK" altLang="en-US" sz="1100" b="1" dirty="0" err="1">
                    <a:solidFill>
                      <a:srgbClr val="FFFFFF"/>
                    </a:solidFill>
                    <a:latin typeface="Roboto" panose="02000000000000000000" pitchFamily="2" charset="0"/>
                    <a:ea typeface="Roboto" panose="02000000000000000000" pitchFamily="2" charset="0"/>
                    <a:cs typeface="Roboto Light" panose="020F0302020204030204" pitchFamily="34" charset="0"/>
                  </a:rPr>
                  <a:t>Construction</a:t>
                </a:r>
                <a:r>
                  <a:rPr lang="sk-SK" altLang="en-US" sz="1100" b="1" dirty="0">
                    <a:solidFill>
                      <a:srgbClr val="FFFFFF"/>
                    </a:solidFill>
                    <a:latin typeface="Roboto" panose="02000000000000000000" pitchFamily="2" charset="0"/>
                    <a:ea typeface="Roboto" panose="02000000000000000000" pitchFamily="2" charset="0"/>
                    <a:cs typeface="Roboto Light" panose="020F0302020204030204" pitchFamily="34" charset="0"/>
                  </a:rPr>
                  <a:t> </a:t>
                </a:r>
                <a:br>
                  <a:rPr lang="sk-SK" altLang="en-US" sz="1100" b="1" dirty="0">
                    <a:solidFill>
                      <a:srgbClr val="FFFFFF"/>
                    </a:solidFill>
                    <a:latin typeface="Roboto" panose="02000000000000000000" pitchFamily="2" charset="0"/>
                    <a:ea typeface="Roboto" panose="02000000000000000000" pitchFamily="2" charset="0"/>
                    <a:cs typeface="Roboto Light" panose="020F0302020204030204" pitchFamily="34" charset="0"/>
                  </a:rPr>
                </a:br>
                <a:r>
                  <a:rPr lang="sk-SK" altLang="en-US" sz="1100" b="1" dirty="0">
                    <a:solidFill>
                      <a:srgbClr val="FFFFFF"/>
                    </a:solidFill>
                    <a:latin typeface="Roboto" panose="02000000000000000000" pitchFamily="2" charset="0"/>
                    <a:ea typeface="Roboto" panose="02000000000000000000" pitchFamily="2" charset="0"/>
                    <a:cs typeface="Roboto Light" panose="020F0302020204030204" pitchFamily="34" charset="0"/>
                  </a:rPr>
                  <a:t>Management</a:t>
                </a:r>
              </a:p>
            </p:txBody>
          </p:sp>
        </p:grpSp>
        <p:grpSp>
          <p:nvGrpSpPr>
            <p:cNvPr id="48" name="Group 47">
              <a:extLst>
                <a:ext uri="{FF2B5EF4-FFF2-40B4-BE49-F238E27FC236}">
                  <a16:creationId xmlns:a16="http://schemas.microsoft.com/office/drawing/2014/main" id="{B55DEC26-8F70-E643-94B6-EE935913B791}"/>
                </a:ext>
              </a:extLst>
            </p:cNvPr>
            <p:cNvGrpSpPr/>
            <p:nvPr/>
          </p:nvGrpSpPr>
          <p:grpSpPr>
            <a:xfrm>
              <a:off x="7226646" y="1428281"/>
              <a:ext cx="1563219" cy="1356029"/>
              <a:chOff x="4154727" y="148142"/>
              <a:chExt cx="1730043" cy="1500742"/>
            </a:xfrm>
          </p:grpSpPr>
          <p:sp>
            <p:nvSpPr>
              <p:cNvPr id="49" name="Title 3">
                <a:extLst>
                  <a:ext uri="{FF2B5EF4-FFF2-40B4-BE49-F238E27FC236}">
                    <a16:creationId xmlns:a16="http://schemas.microsoft.com/office/drawing/2014/main" id="{7CA0634D-0C30-A742-BD92-EC55E2987F42}"/>
                  </a:ext>
                </a:extLst>
              </p:cNvPr>
              <p:cNvSpPr txBox="1">
                <a:spLocks/>
              </p:cNvSpPr>
              <p:nvPr/>
            </p:nvSpPr>
            <p:spPr bwMode="auto">
              <a:xfrm>
                <a:off x="4189662" y="516203"/>
                <a:ext cx="169510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4" tIns="0" rIns="68564"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lang="en-US" sz="2800" kern="1200">
                    <a:solidFill>
                      <a:schemeClr val="accent1"/>
                    </a:solidFill>
                    <a:latin typeface="Roboto Light"/>
                    <a:ea typeface="MS PGothic" panose="020B0600070205080204" pitchFamily="34" charset="-128"/>
                    <a:cs typeface="Roboto Light"/>
                  </a:defRPr>
                </a:lvl1pPr>
                <a:lvl2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2pPr>
                <a:lvl3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3pPr>
                <a:lvl4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4pPr>
                <a:lvl5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5pPr>
                <a:lvl6pPr marL="4572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6pPr>
                <a:lvl7pPr marL="9144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7pPr>
                <a:lvl8pPr marL="13716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8pPr>
                <a:lvl9pPr marL="18288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9pPr>
              </a:lstStyle>
              <a:p>
                <a:pPr algn="ctr" eaLnBrk="1" hangingPunct="1"/>
                <a:r>
                  <a:rPr lang="sk-SK" altLang="en-US" sz="3200" dirty="0">
                    <a:solidFill>
                      <a:srgbClr val="FFFFFF"/>
                    </a:solidFill>
                    <a:latin typeface="Calibri Light" panose="020F0302020204030204" pitchFamily="34" charset="0"/>
                    <a:cs typeface="Calibri Light" panose="020F0302020204030204" pitchFamily="34" charset="0"/>
                  </a:rPr>
                  <a:t>YEARS</a:t>
                </a:r>
              </a:p>
            </p:txBody>
          </p:sp>
          <p:sp>
            <p:nvSpPr>
              <p:cNvPr id="50" name="Title 3">
                <a:extLst>
                  <a:ext uri="{FF2B5EF4-FFF2-40B4-BE49-F238E27FC236}">
                    <a16:creationId xmlns:a16="http://schemas.microsoft.com/office/drawing/2014/main" id="{F1DA165F-4E0F-3943-81A9-7637855F1DD3}"/>
                  </a:ext>
                </a:extLst>
              </p:cNvPr>
              <p:cNvSpPr txBox="1">
                <a:spLocks/>
              </p:cNvSpPr>
              <p:nvPr/>
            </p:nvSpPr>
            <p:spPr bwMode="auto">
              <a:xfrm>
                <a:off x="4163841" y="897203"/>
                <a:ext cx="169510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4" tIns="0" rIns="68564"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lang="en-US" sz="2800" kern="1200">
                    <a:solidFill>
                      <a:schemeClr val="accent1"/>
                    </a:solidFill>
                    <a:latin typeface="Roboto Light"/>
                    <a:ea typeface="MS PGothic" panose="020B0600070205080204" pitchFamily="34" charset="-128"/>
                    <a:cs typeface="Roboto Light"/>
                  </a:defRPr>
                </a:lvl1pPr>
                <a:lvl2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2pPr>
                <a:lvl3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3pPr>
                <a:lvl4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4pPr>
                <a:lvl5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5pPr>
                <a:lvl6pPr marL="4572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6pPr>
                <a:lvl7pPr marL="9144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7pPr>
                <a:lvl8pPr marL="13716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8pPr>
                <a:lvl9pPr marL="18288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9pPr>
              </a:lstStyle>
              <a:p>
                <a:pPr algn="ctr" eaLnBrk="1" hangingPunct="1"/>
                <a:r>
                  <a:rPr lang="sk-SK" altLang="en-US" b="1" dirty="0">
                    <a:solidFill>
                      <a:srgbClr val="FFFFFF"/>
                    </a:solidFill>
                    <a:latin typeface="Calibri" panose="020F0502020204030204" pitchFamily="34" charset="0"/>
                    <a:cs typeface="Calibri" panose="020F0502020204030204" pitchFamily="34" charset="0"/>
                  </a:rPr>
                  <a:t>STRONG</a:t>
                </a:r>
              </a:p>
            </p:txBody>
          </p:sp>
          <p:sp>
            <p:nvSpPr>
              <p:cNvPr id="51" name="Title 3">
                <a:extLst>
                  <a:ext uri="{FF2B5EF4-FFF2-40B4-BE49-F238E27FC236}">
                    <a16:creationId xmlns:a16="http://schemas.microsoft.com/office/drawing/2014/main" id="{41BA67AB-AE1E-EC47-8955-1859254D35CD}"/>
                  </a:ext>
                </a:extLst>
              </p:cNvPr>
              <p:cNvSpPr txBox="1">
                <a:spLocks/>
              </p:cNvSpPr>
              <p:nvPr/>
            </p:nvSpPr>
            <p:spPr bwMode="auto">
              <a:xfrm>
                <a:off x="4180706" y="1267884"/>
                <a:ext cx="169510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4" tIns="0" rIns="68564"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lang="en-US" sz="2800" kern="1200">
                    <a:solidFill>
                      <a:schemeClr val="accent1"/>
                    </a:solidFill>
                    <a:latin typeface="Roboto Light"/>
                    <a:ea typeface="MS PGothic" panose="020B0600070205080204" pitchFamily="34" charset="-128"/>
                    <a:cs typeface="Roboto Light"/>
                  </a:defRPr>
                </a:lvl1pPr>
                <a:lvl2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2pPr>
                <a:lvl3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3pPr>
                <a:lvl4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4pPr>
                <a:lvl5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5pPr>
                <a:lvl6pPr marL="4572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6pPr>
                <a:lvl7pPr marL="9144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7pPr>
                <a:lvl8pPr marL="13716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8pPr>
                <a:lvl9pPr marL="18288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9pPr>
              </a:lstStyle>
              <a:p>
                <a:pPr algn="ctr" eaLnBrk="1" hangingPunct="1"/>
                <a:r>
                  <a:rPr lang="sk-SK" altLang="en-US" sz="1800" dirty="0">
                    <a:solidFill>
                      <a:srgbClr val="FFFFFF"/>
                    </a:solidFill>
                    <a:latin typeface="Calibri Light" panose="020F0302020204030204" pitchFamily="34" charset="0"/>
                    <a:cs typeface="Calibri Light" panose="020F0302020204030204" pitchFamily="34" charset="0"/>
                  </a:rPr>
                  <a:t>1964-2021</a:t>
                </a:r>
              </a:p>
            </p:txBody>
          </p:sp>
          <p:sp>
            <p:nvSpPr>
              <p:cNvPr id="52" name="Title 3">
                <a:extLst>
                  <a:ext uri="{FF2B5EF4-FFF2-40B4-BE49-F238E27FC236}">
                    <a16:creationId xmlns:a16="http://schemas.microsoft.com/office/drawing/2014/main" id="{6C5B7E11-62B3-4744-8083-A523B4B09412}"/>
                  </a:ext>
                </a:extLst>
              </p:cNvPr>
              <p:cNvSpPr txBox="1">
                <a:spLocks/>
              </p:cNvSpPr>
              <p:nvPr/>
            </p:nvSpPr>
            <p:spPr bwMode="auto">
              <a:xfrm>
                <a:off x="4154727" y="148142"/>
                <a:ext cx="169510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4" tIns="0" rIns="68564"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lang="en-US" sz="2800" kern="1200">
                    <a:solidFill>
                      <a:schemeClr val="accent1"/>
                    </a:solidFill>
                    <a:latin typeface="Roboto Light"/>
                    <a:ea typeface="MS PGothic" panose="020B0600070205080204" pitchFamily="34" charset="-128"/>
                    <a:cs typeface="Roboto Light"/>
                  </a:defRPr>
                </a:lvl1pPr>
                <a:lvl2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2pPr>
                <a:lvl3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3pPr>
                <a:lvl4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4pPr>
                <a:lvl5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5pPr>
                <a:lvl6pPr marL="4572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6pPr>
                <a:lvl7pPr marL="9144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7pPr>
                <a:lvl8pPr marL="13716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8pPr>
                <a:lvl9pPr marL="18288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9pPr>
              </a:lstStyle>
              <a:p>
                <a:pPr algn="ctr" eaLnBrk="1" hangingPunct="1"/>
                <a:r>
                  <a:rPr lang="sk-SK" altLang="en-US" sz="3200" b="1" dirty="0">
                    <a:solidFill>
                      <a:srgbClr val="FFFFFF"/>
                    </a:solidFill>
                    <a:latin typeface="Calibri" panose="020F0502020204030204" pitchFamily="34" charset="0"/>
                    <a:cs typeface="Calibri" panose="020F0502020204030204" pitchFamily="34" charset="0"/>
                  </a:rPr>
                  <a:t>57</a:t>
                </a:r>
              </a:p>
            </p:txBody>
          </p:sp>
        </p:grpSp>
        <p:grpSp>
          <p:nvGrpSpPr>
            <p:cNvPr id="53" name="Group 52">
              <a:extLst>
                <a:ext uri="{FF2B5EF4-FFF2-40B4-BE49-F238E27FC236}">
                  <a16:creationId xmlns:a16="http://schemas.microsoft.com/office/drawing/2014/main" id="{84305ADF-AA7F-2044-8D06-A35E4E385FBB}"/>
                </a:ext>
              </a:extLst>
            </p:cNvPr>
            <p:cNvGrpSpPr/>
            <p:nvPr/>
          </p:nvGrpSpPr>
          <p:grpSpPr>
            <a:xfrm>
              <a:off x="10054488" y="4322307"/>
              <a:ext cx="1780859" cy="1375165"/>
              <a:chOff x="7324896" y="3510042"/>
              <a:chExt cx="1970908" cy="1521920"/>
            </a:xfrm>
          </p:grpSpPr>
          <p:sp>
            <p:nvSpPr>
              <p:cNvPr id="54" name="Title 3">
                <a:extLst>
                  <a:ext uri="{FF2B5EF4-FFF2-40B4-BE49-F238E27FC236}">
                    <a16:creationId xmlns:a16="http://schemas.microsoft.com/office/drawing/2014/main" id="{8191E33B-EA2E-A04E-9ADB-9815E816CAE7}"/>
                  </a:ext>
                </a:extLst>
              </p:cNvPr>
              <p:cNvSpPr txBox="1">
                <a:spLocks/>
              </p:cNvSpPr>
              <p:nvPr/>
            </p:nvSpPr>
            <p:spPr bwMode="auto">
              <a:xfrm>
                <a:off x="7331474" y="3510042"/>
                <a:ext cx="169510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4" tIns="0" rIns="68564"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lang="en-US" sz="2800" kern="1200">
                    <a:solidFill>
                      <a:schemeClr val="accent1"/>
                    </a:solidFill>
                    <a:latin typeface="Roboto Light"/>
                    <a:ea typeface="MS PGothic" panose="020B0600070205080204" pitchFamily="34" charset="-128"/>
                    <a:cs typeface="Roboto Light"/>
                  </a:defRPr>
                </a:lvl1pPr>
                <a:lvl2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2pPr>
                <a:lvl3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3pPr>
                <a:lvl4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4pPr>
                <a:lvl5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5pPr>
                <a:lvl6pPr marL="4572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6pPr>
                <a:lvl7pPr marL="9144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7pPr>
                <a:lvl8pPr marL="13716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8pPr>
                <a:lvl9pPr marL="18288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9pPr>
              </a:lstStyle>
              <a:p>
                <a:pPr algn="ctr" eaLnBrk="1" hangingPunct="1"/>
                <a:r>
                  <a:rPr lang="sk-SK" altLang="en-US" b="1" dirty="0">
                    <a:solidFill>
                      <a:srgbClr val="FFFFFF"/>
                    </a:solidFill>
                    <a:latin typeface="Calibri" panose="020F0502020204030204" pitchFamily="34" charset="0"/>
                    <a:cs typeface="Calibri" panose="020F0502020204030204" pitchFamily="34" charset="0"/>
                  </a:rPr>
                  <a:t>700+</a:t>
                </a:r>
              </a:p>
            </p:txBody>
          </p:sp>
          <p:sp>
            <p:nvSpPr>
              <p:cNvPr id="55" name="Title 3">
                <a:extLst>
                  <a:ext uri="{FF2B5EF4-FFF2-40B4-BE49-F238E27FC236}">
                    <a16:creationId xmlns:a16="http://schemas.microsoft.com/office/drawing/2014/main" id="{A0B7F89B-AA0C-6D4D-A73B-C41780C9E785}"/>
                  </a:ext>
                </a:extLst>
              </p:cNvPr>
              <p:cNvSpPr txBox="1">
                <a:spLocks/>
              </p:cNvSpPr>
              <p:nvPr/>
            </p:nvSpPr>
            <p:spPr bwMode="auto">
              <a:xfrm>
                <a:off x="7324896" y="3836571"/>
                <a:ext cx="169510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4" tIns="0" rIns="68564"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lang="en-US" sz="2800" kern="1200">
                    <a:solidFill>
                      <a:schemeClr val="accent1"/>
                    </a:solidFill>
                    <a:latin typeface="Roboto Light"/>
                    <a:ea typeface="MS PGothic" panose="020B0600070205080204" pitchFamily="34" charset="-128"/>
                    <a:cs typeface="Roboto Light"/>
                  </a:defRPr>
                </a:lvl1pPr>
                <a:lvl2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2pPr>
                <a:lvl3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3pPr>
                <a:lvl4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4pPr>
                <a:lvl5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5pPr>
                <a:lvl6pPr marL="4572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6pPr>
                <a:lvl7pPr marL="9144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7pPr>
                <a:lvl8pPr marL="13716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8pPr>
                <a:lvl9pPr marL="18288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9pPr>
              </a:lstStyle>
              <a:p>
                <a:pPr algn="ctr" eaLnBrk="1" hangingPunct="1"/>
                <a:r>
                  <a:rPr lang="sk-SK" altLang="en-US" sz="3200" dirty="0">
                    <a:solidFill>
                      <a:srgbClr val="FFFFFF"/>
                    </a:solidFill>
                    <a:latin typeface="Calibri Light" panose="020F0302020204030204" pitchFamily="34" charset="0"/>
                    <a:cs typeface="Calibri Light" panose="020F0302020204030204" pitchFamily="34" charset="0"/>
                  </a:rPr>
                  <a:t>STAFF</a:t>
                </a:r>
              </a:p>
            </p:txBody>
          </p:sp>
          <p:sp>
            <p:nvSpPr>
              <p:cNvPr id="56" name="Title 3">
                <a:extLst>
                  <a:ext uri="{FF2B5EF4-FFF2-40B4-BE49-F238E27FC236}">
                    <a16:creationId xmlns:a16="http://schemas.microsoft.com/office/drawing/2014/main" id="{ADE13975-70E9-FA43-9424-1D5EEA050773}"/>
                  </a:ext>
                </a:extLst>
              </p:cNvPr>
              <p:cNvSpPr txBox="1">
                <a:spLocks/>
              </p:cNvSpPr>
              <p:nvPr/>
            </p:nvSpPr>
            <p:spPr bwMode="auto">
              <a:xfrm>
                <a:off x="7591369" y="4287298"/>
                <a:ext cx="1704435" cy="74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4" tIns="0" rIns="68564"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lang="en-US" sz="2800" kern="1200">
                    <a:solidFill>
                      <a:schemeClr val="accent1"/>
                    </a:solidFill>
                    <a:latin typeface="Roboto Light"/>
                    <a:ea typeface="MS PGothic" panose="020B0600070205080204" pitchFamily="34" charset="-128"/>
                    <a:cs typeface="Roboto Light"/>
                  </a:defRPr>
                </a:lvl1pPr>
                <a:lvl2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2pPr>
                <a:lvl3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3pPr>
                <a:lvl4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4pPr>
                <a:lvl5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5pPr>
                <a:lvl6pPr marL="4572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6pPr>
                <a:lvl7pPr marL="9144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7pPr>
                <a:lvl8pPr marL="13716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8pPr>
                <a:lvl9pPr marL="18288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9pPr>
              </a:lstStyle>
              <a:p>
                <a:pPr marL="171450" indent="-171450" eaLnBrk="1" hangingPunct="1">
                  <a:buFont typeface="Arial" panose="020B0604020202020204" pitchFamily="34" charset="0"/>
                  <a:buChar char="•"/>
                </a:pPr>
                <a:r>
                  <a:rPr lang="sk-SK" altLang="en-US" sz="1100" b="1" dirty="0" err="1">
                    <a:solidFill>
                      <a:srgbClr val="FFFFFF"/>
                    </a:solidFill>
                    <a:latin typeface="Roboto" panose="02000000000000000000" pitchFamily="2" charset="0"/>
                    <a:ea typeface="Roboto" panose="02000000000000000000" pitchFamily="2" charset="0"/>
                    <a:cs typeface="Roboto Light" panose="020F0302020204030204" pitchFamily="34" charset="0"/>
                  </a:rPr>
                  <a:t>Engineers</a:t>
                </a:r>
                <a:endParaRPr lang="sk-SK" altLang="en-US" sz="1100" b="1" dirty="0">
                  <a:solidFill>
                    <a:srgbClr val="FFFFFF"/>
                  </a:solidFill>
                  <a:latin typeface="Roboto" panose="02000000000000000000" pitchFamily="2" charset="0"/>
                  <a:ea typeface="Roboto" panose="02000000000000000000" pitchFamily="2" charset="0"/>
                  <a:cs typeface="Roboto Light" panose="020F0302020204030204" pitchFamily="34" charset="0"/>
                </a:endParaRPr>
              </a:p>
              <a:p>
                <a:pPr marL="171450" indent="-171450" eaLnBrk="1" hangingPunct="1">
                  <a:buFont typeface="Arial" panose="020B0604020202020204" pitchFamily="34" charset="0"/>
                  <a:buChar char="•"/>
                </a:pPr>
                <a:r>
                  <a:rPr lang="sk-SK" altLang="en-US" sz="1100" b="1" dirty="0" err="1">
                    <a:solidFill>
                      <a:srgbClr val="FFFFFF"/>
                    </a:solidFill>
                    <a:latin typeface="Roboto" panose="02000000000000000000" pitchFamily="2" charset="0"/>
                    <a:ea typeface="Roboto" panose="02000000000000000000" pitchFamily="2" charset="0"/>
                    <a:cs typeface="Roboto Light" panose="020F0302020204030204" pitchFamily="34" charset="0"/>
                  </a:rPr>
                  <a:t>Scientists</a:t>
                </a:r>
                <a:endParaRPr lang="sk-SK" altLang="en-US" sz="1100" b="1" dirty="0">
                  <a:solidFill>
                    <a:srgbClr val="FFFFFF"/>
                  </a:solidFill>
                  <a:latin typeface="Roboto" panose="02000000000000000000" pitchFamily="2" charset="0"/>
                  <a:ea typeface="Roboto" panose="02000000000000000000" pitchFamily="2" charset="0"/>
                  <a:cs typeface="Roboto Light" panose="020F0302020204030204" pitchFamily="34" charset="0"/>
                </a:endParaRPr>
              </a:p>
              <a:p>
                <a:pPr marL="171450" indent="-171450" eaLnBrk="1" hangingPunct="1">
                  <a:buFont typeface="Arial" panose="020B0604020202020204" pitchFamily="34" charset="0"/>
                  <a:buChar char="•"/>
                </a:pPr>
                <a:r>
                  <a:rPr lang="sk-SK" altLang="en-US" sz="1100" b="1" dirty="0">
                    <a:solidFill>
                      <a:srgbClr val="FFFFFF"/>
                    </a:solidFill>
                    <a:latin typeface="Roboto" panose="02000000000000000000" pitchFamily="2" charset="0"/>
                    <a:ea typeface="Roboto" panose="02000000000000000000" pitchFamily="2" charset="0"/>
                    <a:cs typeface="Roboto Light" panose="020F0302020204030204" pitchFamily="34" charset="0"/>
                  </a:rPr>
                  <a:t>Employee</a:t>
                </a:r>
                <a:r>
                  <a:rPr altLang="en-US" sz="1100" b="1" dirty="0">
                    <a:solidFill>
                      <a:srgbClr val="FFFFFF"/>
                    </a:solidFill>
                    <a:latin typeface="Roboto" panose="02000000000000000000" pitchFamily="2" charset="0"/>
                    <a:ea typeface="Roboto" panose="02000000000000000000" pitchFamily="2" charset="0"/>
                    <a:cs typeface="Roboto Light" panose="020F0302020204030204" pitchFamily="34" charset="0"/>
                  </a:rPr>
                  <a:t>-</a:t>
                </a:r>
                <a:r>
                  <a:rPr lang="sk-SK" altLang="en-US" sz="1100" b="1" dirty="0">
                    <a:solidFill>
                      <a:srgbClr val="FFFFFF"/>
                    </a:solidFill>
                    <a:latin typeface="Roboto" panose="02000000000000000000" pitchFamily="2" charset="0"/>
                    <a:ea typeface="Roboto" panose="02000000000000000000" pitchFamily="2" charset="0"/>
                    <a:cs typeface="Roboto Light" panose="020F0302020204030204" pitchFamily="34" charset="0"/>
                  </a:rPr>
                  <a:t> </a:t>
                </a:r>
                <a:br>
                  <a:rPr lang="sk-SK" altLang="en-US" sz="1100" b="1" dirty="0">
                    <a:solidFill>
                      <a:srgbClr val="FFFFFF"/>
                    </a:solidFill>
                    <a:latin typeface="Roboto" panose="02000000000000000000" pitchFamily="2" charset="0"/>
                    <a:ea typeface="Roboto" panose="02000000000000000000" pitchFamily="2" charset="0"/>
                    <a:cs typeface="Roboto Light" panose="020F0302020204030204" pitchFamily="34" charset="0"/>
                  </a:rPr>
                </a:br>
                <a:r>
                  <a:rPr lang="sk-SK" altLang="en-US" sz="1100" b="1" dirty="0" err="1">
                    <a:solidFill>
                      <a:srgbClr val="FFFFFF"/>
                    </a:solidFill>
                    <a:latin typeface="Roboto" panose="02000000000000000000" pitchFamily="2" charset="0"/>
                    <a:ea typeface="Roboto" panose="02000000000000000000" pitchFamily="2" charset="0"/>
                    <a:cs typeface="Roboto Light" panose="020F0302020204030204" pitchFamily="34" charset="0"/>
                  </a:rPr>
                  <a:t>Owned</a:t>
                </a:r>
                <a:endParaRPr lang="sk-SK" altLang="en-US" sz="1100" b="1" dirty="0">
                  <a:solidFill>
                    <a:srgbClr val="FFFFFF"/>
                  </a:solidFill>
                  <a:latin typeface="Roboto" panose="02000000000000000000" pitchFamily="2" charset="0"/>
                  <a:ea typeface="Roboto" panose="02000000000000000000" pitchFamily="2" charset="0"/>
                  <a:cs typeface="Roboto Light" panose="020F0302020204030204" pitchFamily="34" charset="0"/>
                </a:endParaRPr>
              </a:p>
            </p:txBody>
          </p:sp>
        </p:grpSp>
        <p:grpSp>
          <p:nvGrpSpPr>
            <p:cNvPr id="57" name="Group 56">
              <a:extLst>
                <a:ext uri="{FF2B5EF4-FFF2-40B4-BE49-F238E27FC236}">
                  <a16:creationId xmlns:a16="http://schemas.microsoft.com/office/drawing/2014/main" id="{A8861BAB-E6CE-754D-B3BD-45D13D8AB49F}"/>
                </a:ext>
              </a:extLst>
            </p:cNvPr>
            <p:cNvGrpSpPr/>
            <p:nvPr/>
          </p:nvGrpSpPr>
          <p:grpSpPr>
            <a:xfrm>
              <a:off x="7210863" y="4458809"/>
              <a:ext cx="1548697" cy="1044826"/>
              <a:chOff x="4172797" y="3657417"/>
              <a:chExt cx="1713971" cy="1156328"/>
            </a:xfrm>
          </p:grpSpPr>
          <p:sp>
            <p:nvSpPr>
              <p:cNvPr id="58" name="Title 3">
                <a:extLst>
                  <a:ext uri="{FF2B5EF4-FFF2-40B4-BE49-F238E27FC236}">
                    <a16:creationId xmlns:a16="http://schemas.microsoft.com/office/drawing/2014/main" id="{3987245E-BD2E-734E-BFB1-0D2466602EEB}"/>
                  </a:ext>
                </a:extLst>
              </p:cNvPr>
              <p:cNvSpPr txBox="1">
                <a:spLocks/>
              </p:cNvSpPr>
              <p:nvPr/>
            </p:nvSpPr>
            <p:spPr bwMode="auto">
              <a:xfrm>
                <a:off x="4191142" y="4159459"/>
                <a:ext cx="169510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4" tIns="0" rIns="68564"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lang="en-US" sz="2800" kern="1200">
                    <a:solidFill>
                      <a:schemeClr val="accent1"/>
                    </a:solidFill>
                    <a:latin typeface="Roboto Light"/>
                    <a:ea typeface="MS PGothic" panose="020B0600070205080204" pitchFamily="34" charset="-128"/>
                    <a:cs typeface="Roboto Light"/>
                  </a:defRPr>
                </a:lvl1pPr>
                <a:lvl2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2pPr>
                <a:lvl3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3pPr>
                <a:lvl4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4pPr>
                <a:lvl5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5pPr>
                <a:lvl6pPr marL="4572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6pPr>
                <a:lvl7pPr marL="9144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7pPr>
                <a:lvl8pPr marL="13716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8pPr>
                <a:lvl9pPr marL="18288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9pPr>
              </a:lstStyle>
              <a:p>
                <a:pPr algn="ctr" eaLnBrk="1" hangingPunct="1"/>
                <a:r>
                  <a:rPr lang="sk-SK" altLang="en-US" sz="3200" dirty="0">
                    <a:solidFill>
                      <a:srgbClr val="FFFFFF"/>
                    </a:solidFill>
                    <a:latin typeface="Calibri Light" panose="020F0302020204030204" pitchFamily="34" charset="0"/>
                    <a:cs typeface="Calibri Light" panose="020F0302020204030204" pitchFamily="34" charset="0"/>
                  </a:rPr>
                  <a:t>OFFICES</a:t>
                </a:r>
              </a:p>
            </p:txBody>
          </p:sp>
          <p:sp>
            <p:nvSpPr>
              <p:cNvPr id="59" name="Title 3">
                <a:extLst>
                  <a:ext uri="{FF2B5EF4-FFF2-40B4-BE49-F238E27FC236}">
                    <a16:creationId xmlns:a16="http://schemas.microsoft.com/office/drawing/2014/main" id="{1FCA18F4-04B5-DD4E-9BD0-617003058573}"/>
                  </a:ext>
                </a:extLst>
              </p:cNvPr>
              <p:cNvSpPr txBox="1">
                <a:spLocks/>
              </p:cNvSpPr>
              <p:nvPr/>
            </p:nvSpPr>
            <p:spPr bwMode="auto">
              <a:xfrm>
                <a:off x="4172797" y="3657417"/>
                <a:ext cx="169510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4" tIns="0" rIns="68564"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lang="en-US" sz="2800" kern="1200">
                    <a:solidFill>
                      <a:schemeClr val="accent1"/>
                    </a:solidFill>
                    <a:latin typeface="Roboto Light"/>
                    <a:ea typeface="MS PGothic" panose="020B0600070205080204" pitchFamily="34" charset="-128"/>
                    <a:cs typeface="Roboto Light"/>
                  </a:defRPr>
                </a:lvl1pPr>
                <a:lvl2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2pPr>
                <a:lvl3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3pPr>
                <a:lvl4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4pPr>
                <a:lvl5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5pPr>
                <a:lvl6pPr marL="4572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6pPr>
                <a:lvl7pPr marL="9144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7pPr>
                <a:lvl8pPr marL="13716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8pPr>
                <a:lvl9pPr marL="18288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9pPr>
              </a:lstStyle>
              <a:p>
                <a:pPr algn="ctr" eaLnBrk="1" hangingPunct="1"/>
                <a:r>
                  <a:rPr lang="sk-SK" altLang="en-US" sz="4000" b="1" dirty="0">
                    <a:solidFill>
                      <a:srgbClr val="FFFFFF"/>
                    </a:solidFill>
                    <a:latin typeface="Calibri" panose="020F0502020204030204" pitchFamily="34" charset="0"/>
                    <a:cs typeface="Calibri" panose="020F0502020204030204" pitchFamily="34" charset="0"/>
                  </a:rPr>
                  <a:t>30</a:t>
                </a:r>
              </a:p>
            </p:txBody>
          </p:sp>
          <p:sp>
            <p:nvSpPr>
              <p:cNvPr id="60" name="Title 3">
                <a:extLst>
                  <a:ext uri="{FF2B5EF4-FFF2-40B4-BE49-F238E27FC236}">
                    <a16:creationId xmlns:a16="http://schemas.microsoft.com/office/drawing/2014/main" id="{0520ACFB-CC46-044B-BFD7-8D36943B28DC}"/>
                  </a:ext>
                </a:extLst>
              </p:cNvPr>
              <p:cNvSpPr txBox="1">
                <a:spLocks/>
              </p:cNvSpPr>
              <p:nvPr/>
            </p:nvSpPr>
            <p:spPr bwMode="auto">
              <a:xfrm>
                <a:off x="4191660" y="4432745"/>
                <a:ext cx="169510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4" tIns="0" rIns="68564"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lang="en-US" sz="2800" kern="1200">
                    <a:solidFill>
                      <a:schemeClr val="accent1"/>
                    </a:solidFill>
                    <a:latin typeface="Roboto Light"/>
                    <a:ea typeface="MS PGothic" panose="020B0600070205080204" pitchFamily="34" charset="-128"/>
                    <a:cs typeface="Roboto Light"/>
                  </a:defRPr>
                </a:lvl1pPr>
                <a:lvl2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2pPr>
                <a:lvl3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3pPr>
                <a:lvl4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4pPr>
                <a:lvl5pPr algn="l" defTabSz="912813" rtl="0" eaLnBrk="0" fontAlgn="base" hangingPunct="0">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cs typeface="Roboto Light" panose="020F0302020204030204" pitchFamily="34" charset="0"/>
                  </a:defRPr>
                </a:lvl5pPr>
                <a:lvl6pPr marL="4572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6pPr>
                <a:lvl7pPr marL="9144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7pPr>
                <a:lvl8pPr marL="13716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8pPr>
                <a:lvl9pPr marL="1828800" algn="l" defTabSz="912813" rtl="0" fontAlgn="base">
                  <a:lnSpc>
                    <a:spcPct val="90000"/>
                  </a:lnSpc>
                  <a:spcBef>
                    <a:spcPct val="0"/>
                  </a:spcBef>
                  <a:spcAft>
                    <a:spcPct val="0"/>
                  </a:spcAft>
                  <a:defRPr sz="2800">
                    <a:solidFill>
                      <a:schemeClr val="accent1"/>
                    </a:solidFill>
                    <a:latin typeface="Roboto Light" panose="020B0604020202020204" pitchFamily="2" charset="0"/>
                    <a:ea typeface="MS PGothic" panose="020B0600070205080204" pitchFamily="34" charset="-128"/>
                  </a:defRPr>
                </a:lvl9pPr>
              </a:lstStyle>
              <a:p>
                <a:pPr algn="ctr" eaLnBrk="1" hangingPunct="1"/>
                <a:endParaRPr lang="sk-SK" altLang="en-US" sz="3200" dirty="0">
                  <a:solidFill>
                    <a:srgbClr val="FFFFFF"/>
                  </a:solidFill>
                  <a:latin typeface="Calibri Light" panose="020F0302020204030204" pitchFamily="34" charset="0"/>
                  <a:cs typeface="Calibri Light" panose="020F0302020204030204" pitchFamily="34" charset="0"/>
                </a:endParaRPr>
              </a:p>
            </p:txBody>
          </p:sp>
        </p:grpSp>
        <p:pic>
          <p:nvPicPr>
            <p:cNvPr id="61" name="Picture 60">
              <a:extLst>
                <a:ext uri="{FF2B5EF4-FFF2-40B4-BE49-F238E27FC236}">
                  <a16:creationId xmlns:a16="http://schemas.microsoft.com/office/drawing/2014/main" id="{400EF087-2C97-F844-B203-4368D35E9471}"/>
                </a:ext>
              </a:extLst>
            </p:cNvPr>
            <p:cNvPicPr>
              <a:picLocks noChangeAspect="1"/>
            </p:cNvPicPr>
            <p:nvPr/>
          </p:nvPicPr>
          <p:blipFill>
            <a:blip r:embed="rId11"/>
            <a:stretch>
              <a:fillRect/>
            </a:stretch>
          </p:blipFill>
          <p:spPr>
            <a:xfrm>
              <a:off x="8548060" y="2683615"/>
              <a:ext cx="1748386" cy="1621231"/>
            </a:xfrm>
            <a:prstGeom prst="rect">
              <a:avLst/>
            </a:prstGeom>
          </p:spPr>
        </p:pic>
      </p:grpSp>
    </p:spTree>
    <p:extLst>
      <p:ext uri="{BB962C8B-B14F-4D97-AF65-F5344CB8AC3E}">
        <p14:creationId xmlns:p14="http://schemas.microsoft.com/office/powerpoint/2010/main" val="336697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a:xfrm>
            <a:off x="4648200" y="6356351"/>
            <a:ext cx="2895600" cy="365125"/>
          </a:xfrm>
        </p:spPr>
        <p:txBody>
          <a:bodyPr/>
          <a:lstStyle/>
          <a:p>
            <a:fld id="{BD88279C-5332-4180-B085-E4F188D724C6}" type="slidenum">
              <a:rPr lang="en-US" smtClean="0"/>
              <a:t>6</a:t>
            </a:fld>
            <a:endParaRPr lang="en-US" dirty="0"/>
          </a:p>
        </p:txBody>
      </p:sp>
      <p:sp>
        <p:nvSpPr>
          <p:cNvPr id="7" name="Rectangle 2"/>
          <p:cNvSpPr>
            <a:spLocks noGrp="1" noChangeArrowheads="1"/>
          </p:cNvSpPr>
          <p:nvPr>
            <p:ph type="title"/>
          </p:nvPr>
        </p:nvSpPr>
        <p:spPr>
          <a:xfrm>
            <a:off x="381000" y="533351"/>
            <a:ext cx="8158022" cy="457200"/>
          </a:xfrm>
        </p:spPr>
        <p:txBody>
          <a:bodyPr>
            <a:noAutofit/>
          </a:bodyPr>
          <a:lstStyle/>
          <a:p>
            <a:r>
              <a:rPr lang="en-US" sz="2800" cap="small" dirty="0">
                <a:latin typeface="Calibri" panose="020F0502020204030204" pitchFamily="34" charset="0"/>
                <a:cs typeface="Calibri" panose="020F0502020204030204" pitchFamily="34" charset="0"/>
              </a:rPr>
              <a:t>GZA – Core Services</a:t>
            </a:r>
          </a:p>
        </p:txBody>
      </p:sp>
      <p:sp>
        <p:nvSpPr>
          <p:cNvPr id="32" name="Content Placeholder 5">
            <a:extLst>
              <a:ext uri="{FF2B5EF4-FFF2-40B4-BE49-F238E27FC236}">
                <a16:creationId xmlns:a16="http://schemas.microsoft.com/office/drawing/2014/main" id="{D62165FC-72D3-EE4F-B56A-A17EEE0B1604}"/>
              </a:ext>
            </a:extLst>
          </p:cNvPr>
          <p:cNvSpPr txBox="1">
            <a:spLocks/>
          </p:cNvSpPr>
          <p:nvPr/>
        </p:nvSpPr>
        <p:spPr>
          <a:xfrm>
            <a:off x="550837" y="4549078"/>
            <a:ext cx="2012895" cy="1207488"/>
          </a:xfrm>
          <a:prstGeom prst="rect">
            <a:avLst/>
          </a:prstGeom>
          <a:solidFill>
            <a:schemeClr val="bg1">
              <a:lumMod val="95000"/>
            </a:schemeClr>
          </a:solidFill>
        </p:spPr>
        <p:txBody>
          <a:bodyPr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3911">
              <a:buNone/>
              <a:defRPr/>
            </a:pPr>
            <a:r>
              <a:rPr lang="en-US" sz="2000" b="1" dirty="0">
                <a:solidFill>
                  <a:srgbClr val="863137"/>
                </a:solidFill>
                <a:latin typeface="Calibri" panose="020F0502020204030204" pitchFamily="34" charset="0"/>
                <a:cs typeface="Calibri" panose="020F0502020204030204" pitchFamily="34" charset="0"/>
              </a:rPr>
              <a:t>Supporting</a:t>
            </a:r>
            <a:br>
              <a:rPr lang="en-US" sz="2000" b="1" dirty="0">
                <a:solidFill>
                  <a:srgbClr val="863137"/>
                </a:solidFill>
                <a:latin typeface="Calibri" panose="020F0502020204030204" pitchFamily="34" charset="0"/>
                <a:cs typeface="Calibri" panose="020F0502020204030204" pitchFamily="34" charset="0"/>
              </a:rPr>
            </a:br>
            <a:r>
              <a:rPr lang="en-US" sz="2000" b="1" dirty="0">
                <a:solidFill>
                  <a:srgbClr val="863137"/>
                </a:solidFill>
                <a:latin typeface="Calibri" panose="020F0502020204030204" pitchFamily="34" charset="0"/>
                <a:cs typeface="Calibri" panose="020F0502020204030204" pitchFamily="34" charset="0"/>
              </a:rPr>
              <a:t>Structures</a:t>
            </a:r>
          </a:p>
        </p:txBody>
      </p:sp>
      <p:pic>
        <p:nvPicPr>
          <p:cNvPr id="34" name="Picture 33" descr="A bridge with a sunset in the background&#10;&#10;Description automatically generated with low confidence">
            <a:extLst>
              <a:ext uri="{FF2B5EF4-FFF2-40B4-BE49-F238E27FC236}">
                <a16:creationId xmlns:a16="http://schemas.microsoft.com/office/drawing/2014/main" id="{FE4F7D57-DC89-4D41-83D7-E09F55F224D1}"/>
              </a:ext>
            </a:extLst>
          </p:cNvPr>
          <p:cNvPicPr>
            <a:picLocks noChangeAspect="1"/>
          </p:cNvPicPr>
          <p:nvPr/>
        </p:nvPicPr>
        <p:blipFill rotWithShape="1">
          <a:blip r:embed="rId2">
            <a:extLst>
              <a:ext uri="{28A0092B-C50C-407E-A947-70E740481C1C}">
                <a14:useLocalDpi xmlns:a14="http://schemas.microsoft.com/office/drawing/2010/main" val="0"/>
              </a:ext>
            </a:extLst>
          </a:blip>
          <a:srcRect t="1" b="-1124"/>
          <a:stretch/>
        </p:blipFill>
        <p:spPr>
          <a:xfrm>
            <a:off x="487172" y="1551916"/>
            <a:ext cx="2140226" cy="2945820"/>
          </a:xfrm>
          <a:prstGeom prst="rect">
            <a:avLst/>
          </a:prstGeom>
        </p:spPr>
      </p:pic>
      <p:pic>
        <p:nvPicPr>
          <p:cNvPr id="35" name="Picture 34" descr="A seedling growing in soil&#10;&#10;Description automatically generated with low confidence">
            <a:extLst>
              <a:ext uri="{FF2B5EF4-FFF2-40B4-BE49-F238E27FC236}">
                <a16:creationId xmlns:a16="http://schemas.microsoft.com/office/drawing/2014/main" id="{3F3C3A2D-59B5-134A-A23A-EA79614E5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4731" y="1520989"/>
            <a:ext cx="2160654" cy="2940890"/>
          </a:xfrm>
          <a:prstGeom prst="rect">
            <a:avLst/>
          </a:prstGeom>
        </p:spPr>
      </p:pic>
      <p:pic>
        <p:nvPicPr>
          <p:cNvPr id="62" name="Picture 61" descr="A butterfly on a flower&#10;&#10;Description automatically generated">
            <a:extLst>
              <a:ext uri="{FF2B5EF4-FFF2-40B4-BE49-F238E27FC236}">
                <a16:creationId xmlns:a16="http://schemas.microsoft.com/office/drawing/2014/main" id="{E72B961A-8AF8-FA44-ACF0-00CE1A86D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7330" y="1493372"/>
            <a:ext cx="2164154" cy="2950018"/>
          </a:xfrm>
          <a:prstGeom prst="rect">
            <a:avLst/>
          </a:prstGeom>
        </p:spPr>
      </p:pic>
      <p:pic>
        <p:nvPicPr>
          <p:cNvPr id="63" name="Picture 62" descr="A picture containing nature&#10;&#10;Description automatically generated">
            <a:extLst>
              <a:ext uri="{FF2B5EF4-FFF2-40B4-BE49-F238E27FC236}">
                <a16:creationId xmlns:a16="http://schemas.microsoft.com/office/drawing/2014/main" id="{20D45802-A958-C441-ACF6-8BE8625C78B4}"/>
              </a:ext>
            </a:extLst>
          </p:cNvPr>
          <p:cNvPicPr>
            <a:picLocks noChangeAspect="1"/>
          </p:cNvPicPr>
          <p:nvPr/>
        </p:nvPicPr>
        <p:blipFill rotWithShape="1">
          <a:blip r:embed="rId5">
            <a:extLst>
              <a:ext uri="{28A0092B-C50C-407E-A947-70E740481C1C}">
                <a14:useLocalDpi xmlns:a14="http://schemas.microsoft.com/office/drawing/2010/main" val="0"/>
              </a:ext>
            </a:extLst>
          </a:blip>
          <a:srcRect t="747"/>
          <a:stretch/>
        </p:blipFill>
        <p:spPr>
          <a:xfrm>
            <a:off x="7239000" y="1484822"/>
            <a:ext cx="2171540" cy="2950018"/>
          </a:xfrm>
          <a:prstGeom prst="rect">
            <a:avLst/>
          </a:prstGeom>
        </p:spPr>
      </p:pic>
      <p:pic>
        <p:nvPicPr>
          <p:cNvPr id="64" name="Picture 63" descr="A picture containing text, sky, outdoor, transport&#10;&#10;Description automatically generated">
            <a:extLst>
              <a:ext uri="{FF2B5EF4-FFF2-40B4-BE49-F238E27FC236}">
                <a16:creationId xmlns:a16="http://schemas.microsoft.com/office/drawing/2014/main" id="{4F0C096C-6A06-774B-98CF-2B23AE494B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8056" y="1478196"/>
            <a:ext cx="2155319" cy="2950018"/>
          </a:xfrm>
          <a:prstGeom prst="rect">
            <a:avLst/>
          </a:prstGeom>
        </p:spPr>
      </p:pic>
      <p:sp>
        <p:nvSpPr>
          <p:cNvPr id="65" name="Content Placeholder 5">
            <a:extLst>
              <a:ext uri="{FF2B5EF4-FFF2-40B4-BE49-F238E27FC236}">
                <a16:creationId xmlns:a16="http://schemas.microsoft.com/office/drawing/2014/main" id="{CC199726-2CC8-F34E-924B-EE808F12444D}"/>
              </a:ext>
            </a:extLst>
          </p:cNvPr>
          <p:cNvSpPr txBox="1">
            <a:spLocks/>
          </p:cNvSpPr>
          <p:nvPr/>
        </p:nvSpPr>
        <p:spPr bwMode="auto">
          <a:xfrm>
            <a:off x="2711414" y="4497736"/>
            <a:ext cx="2184032" cy="1310172"/>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1960" tIns="53987" rIns="161960" bIns="161960" numCol="1" rtlCol="0" anchor="t" anchorCtr="0" compatLnSpc="1">
            <a:prstTxWarp prst="textNoShape">
              <a:avLst/>
            </a:prstTxWarp>
            <a:noAutofit/>
          </a:bodyPr>
          <a:lstStyle>
            <a:lvl1pPr algn="ctr" defTabSz="912813" rtl="0" eaLnBrk="0" fontAlgn="base" hangingPunct="0">
              <a:lnSpc>
                <a:spcPct val="120000"/>
              </a:lnSpc>
              <a:spcBef>
                <a:spcPts val="1000"/>
              </a:spcBef>
              <a:spcAft>
                <a:spcPct val="0"/>
              </a:spcAft>
              <a:buFont typeface="Arial" panose="020B0604020202020204" pitchFamily="34" charset="0"/>
              <a:defRPr sz="1000" kern="1200">
                <a:ln>
                  <a:noFill/>
                </a:ln>
                <a:solidFill>
                  <a:schemeClr val="tx1"/>
                </a:solidFill>
                <a:latin typeface="Roboto Light"/>
                <a:ea typeface="MS PGothic" panose="020B0600070205080204" pitchFamily="34" charset="-128"/>
                <a:cs typeface="Roboto Light"/>
              </a:defRPr>
            </a:lvl1pPr>
            <a:lvl2pPr marL="455613" algn="ctr" defTabSz="912813" rtl="0" eaLnBrk="0" fontAlgn="base" hangingPunct="0">
              <a:lnSpc>
                <a:spcPct val="120000"/>
              </a:lnSpc>
              <a:spcBef>
                <a:spcPts val="500"/>
              </a:spcBef>
              <a:spcAft>
                <a:spcPct val="0"/>
              </a:spcAft>
              <a:buFont typeface="Arial" panose="020B0604020202020204" pitchFamily="34" charset="0"/>
              <a:defRPr sz="1000" kern="1200">
                <a:ln>
                  <a:noFill/>
                </a:ln>
                <a:solidFill>
                  <a:schemeClr val="tx1"/>
                </a:solidFill>
                <a:latin typeface="Roboto Light"/>
                <a:ea typeface="MS PGothic" panose="020B0600070205080204" pitchFamily="34" charset="-128"/>
                <a:cs typeface="Roboto Light"/>
              </a:defRPr>
            </a:lvl2pPr>
            <a:lvl3pPr marL="912813" algn="ctr" defTabSz="912813" rtl="0" eaLnBrk="0" fontAlgn="base" hangingPunct="0">
              <a:lnSpc>
                <a:spcPct val="120000"/>
              </a:lnSpc>
              <a:spcBef>
                <a:spcPts val="500"/>
              </a:spcBef>
              <a:spcAft>
                <a:spcPct val="0"/>
              </a:spcAft>
              <a:buFont typeface="Arial" panose="020B0604020202020204" pitchFamily="34" charset="0"/>
              <a:defRPr sz="1000" kern="1200">
                <a:ln>
                  <a:noFill/>
                </a:ln>
                <a:solidFill>
                  <a:schemeClr val="tx1"/>
                </a:solidFill>
                <a:latin typeface="Roboto Light"/>
                <a:ea typeface="MS PGothic" panose="020B0600070205080204" pitchFamily="34" charset="-128"/>
                <a:cs typeface="Roboto Light"/>
              </a:defRPr>
            </a:lvl3pPr>
            <a:lvl4pPr marL="1370013" algn="ctr" defTabSz="912813" rtl="0" eaLnBrk="0" fontAlgn="base" hangingPunct="0">
              <a:lnSpc>
                <a:spcPct val="120000"/>
              </a:lnSpc>
              <a:spcBef>
                <a:spcPts val="500"/>
              </a:spcBef>
              <a:spcAft>
                <a:spcPct val="0"/>
              </a:spcAft>
              <a:buFont typeface="Arial" panose="020B0604020202020204" pitchFamily="34" charset="0"/>
              <a:defRPr sz="1000" kern="1200">
                <a:ln>
                  <a:noFill/>
                </a:ln>
                <a:solidFill>
                  <a:schemeClr val="tx1"/>
                </a:solidFill>
                <a:latin typeface="Roboto Light"/>
                <a:ea typeface="MS PGothic" panose="020B0600070205080204" pitchFamily="34" charset="-128"/>
                <a:cs typeface="Roboto Light"/>
              </a:defRPr>
            </a:lvl4pPr>
            <a:lvl5pPr marL="1827213" algn="ctr" defTabSz="912813" rtl="0" eaLnBrk="0" fontAlgn="base" hangingPunct="0">
              <a:lnSpc>
                <a:spcPct val="120000"/>
              </a:lnSpc>
              <a:spcBef>
                <a:spcPts val="500"/>
              </a:spcBef>
              <a:spcAft>
                <a:spcPct val="0"/>
              </a:spcAft>
              <a:buFont typeface="Arial" panose="020B0604020202020204" pitchFamily="34" charset="0"/>
              <a:defRPr sz="1000" kern="1200">
                <a:ln>
                  <a:noFill/>
                </a:ln>
                <a:solidFill>
                  <a:schemeClr val="tx1"/>
                </a:solidFill>
                <a:latin typeface="Roboto Light"/>
                <a:ea typeface="MS PGothic" panose="020B0600070205080204" pitchFamily="34" charset="-128"/>
                <a:cs typeface="Roboto Light"/>
              </a:defRPr>
            </a:lvl5pPr>
            <a:lvl6pPr marL="2513249"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0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160"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11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3911" eaLnBrk="1" fontAlgn="auto" hangingPunct="1">
              <a:spcAft>
                <a:spcPts val="0"/>
              </a:spcAft>
              <a:defRPr/>
            </a:pPr>
            <a:r>
              <a:rPr lang="en-US" sz="1800" b="1" dirty="0">
                <a:solidFill>
                  <a:srgbClr val="532C7C"/>
                </a:solidFill>
                <a:latin typeface="Calibri" panose="020F0502020204030204" pitchFamily="34" charset="0"/>
                <a:cs typeface="Calibri" panose="020F0502020204030204" pitchFamily="34" charset="0"/>
              </a:rPr>
              <a:t>Compliance and Improve the</a:t>
            </a:r>
            <a:br>
              <a:rPr lang="en-US" sz="1800" b="1" dirty="0">
                <a:solidFill>
                  <a:srgbClr val="532C7C"/>
                </a:solidFill>
                <a:latin typeface="Calibri" panose="020F0502020204030204" pitchFamily="34" charset="0"/>
                <a:cs typeface="Calibri" panose="020F0502020204030204" pitchFamily="34" charset="0"/>
              </a:rPr>
            </a:br>
            <a:r>
              <a:rPr lang="en-US" sz="1800" b="1" dirty="0">
                <a:solidFill>
                  <a:srgbClr val="532C7C"/>
                </a:solidFill>
                <a:latin typeface="Calibri" panose="020F0502020204030204" pitchFamily="34" charset="0"/>
                <a:cs typeface="Calibri" panose="020F0502020204030204" pitchFamily="34" charset="0"/>
              </a:rPr>
              <a:t>Environment</a:t>
            </a:r>
            <a:endParaRPr lang="en-US" sz="1800" dirty="0">
              <a:solidFill>
                <a:srgbClr val="532C7C"/>
              </a:solidFill>
              <a:latin typeface="Calibri" panose="020F0502020204030204" pitchFamily="34" charset="0"/>
              <a:cs typeface="Calibri" panose="020F0502020204030204" pitchFamily="34" charset="0"/>
            </a:endParaRPr>
          </a:p>
        </p:txBody>
      </p:sp>
      <p:sp>
        <p:nvSpPr>
          <p:cNvPr id="66" name="Content Placeholder 5">
            <a:extLst>
              <a:ext uri="{FF2B5EF4-FFF2-40B4-BE49-F238E27FC236}">
                <a16:creationId xmlns:a16="http://schemas.microsoft.com/office/drawing/2014/main" id="{4576EEAA-E5FE-BF44-A427-C9DABE6A9AD8}"/>
              </a:ext>
            </a:extLst>
          </p:cNvPr>
          <p:cNvSpPr txBox="1">
            <a:spLocks/>
          </p:cNvSpPr>
          <p:nvPr/>
        </p:nvSpPr>
        <p:spPr bwMode="auto">
          <a:xfrm>
            <a:off x="4976716" y="4497736"/>
            <a:ext cx="2174768" cy="1310172"/>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1960" tIns="53987" rIns="161960" bIns="161960" numCol="1" rtlCol="0" anchor="t" anchorCtr="0" compatLnSpc="1">
            <a:prstTxWarp prst="textNoShape">
              <a:avLst/>
            </a:prstTxWarp>
            <a:noAutofit/>
          </a:bodyPr>
          <a:lstStyle>
            <a:lvl1pPr algn="ctr" defTabSz="912813" rtl="0" eaLnBrk="0" fontAlgn="base" hangingPunct="0">
              <a:lnSpc>
                <a:spcPct val="120000"/>
              </a:lnSpc>
              <a:spcBef>
                <a:spcPts val="1000"/>
              </a:spcBef>
              <a:spcAft>
                <a:spcPct val="0"/>
              </a:spcAft>
              <a:buFont typeface="Arial" panose="020B0604020202020204" pitchFamily="34" charset="0"/>
              <a:defRPr sz="1000" kern="1200">
                <a:ln>
                  <a:noFill/>
                </a:ln>
                <a:solidFill>
                  <a:schemeClr val="tx1"/>
                </a:solidFill>
                <a:latin typeface="Roboto Light"/>
                <a:ea typeface="MS PGothic" panose="020B0600070205080204" pitchFamily="34" charset="-128"/>
                <a:cs typeface="Roboto Light"/>
              </a:defRPr>
            </a:lvl1pPr>
            <a:lvl2pPr marL="455613" algn="ctr" defTabSz="912813" rtl="0" eaLnBrk="0" fontAlgn="base" hangingPunct="0">
              <a:lnSpc>
                <a:spcPct val="120000"/>
              </a:lnSpc>
              <a:spcBef>
                <a:spcPts val="500"/>
              </a:spcBef>
              <a:spcAft>
                <a:spcPct val="0"/>
              </a:spcAft>
              <a:buFont typeface="Arial" panose="020B0604020202020204" pitchFamily="34" charset="0"/>
              <a:defRPr sz="1000" kern="1200">
                <a:ln>
                  <a:noFill/>
                </a:ln>
                <a:solidFill>
                  <a:schemeClr val="tx1"/>
                </a:solidFill>
                <a:latin typeface="Roboto Light"/>
                <a:ea typeface="MS PGothic" panose="020B0600070205080204" pitchFamily="34" charset="-128"/>
                <a:cs typeface="Roboto Light"/>
              </a:defRPr>
            </a:lvl2pPr>
            <a:lvl3pPr marL="912813" algn="ctr" defTabSz="912813" rtl="0" eaLnBrk="0" fontAlgn="base" hangingPunct="0">
              <a:lnSpc>
                <a:spcPct val="120000"/>
              </a:lnSpc>
              <a:spcBef>
                <a:spcPts val="500"/>
              </a:spcBef>
              <a:spcAft>
                <a:spcPct val="0"/>
              </a:spcAft>
              <a:buFont typeface="Arial" panose="020B0604020202020204" pitchFamily="34" charset="0"/>
              <a:defRPr sz="1000" kern="1200">
                <a:ln>
                  <a:noFill/>
                </a:ln>
                <a:solidFill>
                  <a:schemeClr val="tx1"/>
                </a:solidFill>
                <a:latin typeface="Roboto Light"/>
                <a:ea typeface="MS PGothic" panose="020B0600070205080204" pitchFamily="34" charset="-128"/>
                <a:cs typeface="Roboto Light"/>
              </a:defRPr>
            </a:lvl3pPr>
            <a:lvl4pPr marL="1370013" algn="ctr" defTabSz="912813" rtl="0" eaLnBrk="0" fontAlgn="base" hangingPunct="0">
              <a:lnSpc>
                <a:spcPct val="120000"/>
              </a:lnSpc>
              <a:spcBef>
                <a:spcPts val="500"/>
              </a:spcBef>
              <a:spcAft>
                <a:spcPct val="0"/>
              </a:spcAft>
              <a:buFont typeface="Arial" panose="020B0604020202020204" pitchFamily="34" charset="0"/>
              <a:defRPr sz="1000" kern="1200">
                <a:ln>
                  <a:noFill/>
                </a:ln>
                <a:solidFill>
                  <a:schemeClr val="tx1"/>
                </a:solidFill>
                <a:latin typeface="Roboto Light"/>
                <a:ea typeface="MS PGothic" panose="020B0600070205080204" pitchFamily="34" charset="-128"/>
                <a:cs typeface="Roboto Light"/>
              </a:defRPr>
            </a:lvl4pPr>
            <a:lvl5pPr marL="1827213" algn="ctr" defTabSz="912813" rtl="0" eaLnBrk="0" fontAlgn="base" hangingPunct="0">
              <a:lnSpc>
                <a:spcPct val="120000"/>
              </a:lnSpc>
              <a:spcBef>
                <a:spcPts val="500"/>
              </a:spcBef>
              <a:spcAft>
                <a:spcPct val="0"/>
              </a:spcAft>
              <a:buFont typeface="Arial" panose="020B0604020202020204" pitchFamily="34" charset="0"/>
              <a:defRPr sz="1000" kern="1200">
                <a:ln>
                  <a:noFill/>
                </a:ln>
                <a:solidFill>
                  <a:schemeClr val="tx1"/>
                </a:solidFill>
                <a:latin typeface="Roboto Light"/>
                <a:ea typeface="MS PGothic" panose="020B0600070205080204" pitchFamily="34" charset="-128"/>
                <a:cs typeface="Roboto Light"/>
              </a:defRPr>
            </a:lvl5pPr>
            <a:lvl6pPr marL="2513249"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0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160"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11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3911" eaLnBrk="1" fontAlgn="auto" hangingPunct="1">
              <a:spcAft>
                <a:spcPts val="0"/>
              </a:spcAft>
              <a:defRPr/>
            </a:pPr>
            <a:r>
              <a:rPr lang="en-US" sz="2000" b="1" dirty="0">
                <a:solidFill>
                  <a:srgbClr val="2BB24C"/>
                </a:solidFill>
                <a:latin typeface="Calibri" panose="020F0502020204030204" pitchFamily="34" charset="0"/>
                <a:cs typeface="Calibri" panose="020F0502020204030204" pitchFamily="34" charset="0"/>
              </a:rPr>
              <a:t>Working </a:t>
            </a:r>
            <a:br>
              <a:rPr lang="en-US" sz="2000" b="1" dirty="0">
                <a:solidFill>
                  <a:srgbClr val="2BB24C"/>
                </a:solidFill>
                <a:latin typeface="Calibri" panose="020F0502020204030204" pitchFamily="34" charset="0"/>
                <a:cs typeface="Calibri" panose="020F0502020204030204" pitchFamily="34" charset="0"/>
              </a:rPr>
            </a:br>
            <a:r>
              <a:rPr lang="en-US" sz="2000" b="1" dirty="0">
                <a:solidFill>
                  <a:srgbClr val="2BB24C"/>
                </a:solidFill>
                <a:latin typeface="Calibri" panose="020F0502020204030204" pitchFamily="34" charset="0"/>
                <a:cs typeface="Calibri" panose="020F0502020204030204" pitchFamily="34" charset="0"/>
              </a:rPr>
              <a:t>with Natural Resources</a:t>
            </a:r>
            <a:endParaRPr lang="en-US" sz="2000" dirty="0">
              <a:solidFill>
                <a:srgbClr val="2BB24C"/>
              </a:solidFill>
              <a:latin typeface="Calibri" panose="020F0502020204030204" pitchFamily="34" charset="0"/>
              <a:cs typeface="Calibri" panose="020F0502020204030204" pitchFamily="34" charset="0"/>
            </a:endParaRPr>
          </a:p>
        </p:txBody>
      </p:sp>
      <p:sp>
        <p:nvSpPr>
          <p:cNvPr id="67" name="Content Placeholder 5">
            <a:extLst>
              <a:ext uri="{FF2B5EF4-FFF2-40B4-BE49-F238E27FC236}">
                <a16:creationId xmlns:a16="http://schemas.microsoft.com/office/drawing/2014/main" id="{BA165DBB-B12B-374C-8950-D648CB2E7731}"/>
              </a:ext>
            </a:extLst>
          </p:cNvPr>
          <p:cNvSpPr txBox="1">
            <a:spLocks/>
          </p:cNvSpPr>
          <p:nvPr/>
        </p:nvSpPr>
        <p:spPr bwMode="auto">
          <a:xfrm>
            <a:off x="7239000" y="4502985"/>
            <a:ext cx="2174768" cy="1310172"/>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1960" tIns="53987" rIns="161960" bIns="161960" numCol="1" rtlCol="0" anchor="t" anchorCtr="0" compatLnSpc="1">
            <a:prstTxWarp prst="textNoShape">
              <a:avLst/>
            </a:prstTxWarp>
            <a:noAutofit/>
          </a:bodyPr>
          <a:lstStyle>
            <a:lvl1pPr algn="ctr" defTabSz="912813" rtl="0" eaLnBrk="0" fontAlgn="base" hangingPunct="0">
              <a:lnSpc>
                <a:spcPct val="120000"/>
              </a:lnSpc>
              <a:spcBef>
                <a:spcPts val="1000"/>
              </a:spcBef>
              <a:spcAft>
                <a:spcPct val="0"/>
              </a:spcAft>
              <a:buFont typeface="Arial" panose="020B0604020202020204" pitchFamily="34" charset="0"/>
              <a:defRPr sz="1000" kern="1200">
                <a:ln>
                  <a:noFill/>
                </a:ln>
                <a:solidFill>
                  <a:schemeClr val="tx1"/>
                </a:solidFill>
                <a:latin typeface="Roboto Light"/>
                <a:ea typeface="MS PGothic" panose="020B0600070205080204" pitchFamily="34" charset="-128"/>
                <a:cs typeface="Roboto Light"/>
              </a:defRPr>
            </a:lvl1pPr>
            <a:lvl2pPr marL="455613" algn="ctr" defTabSz="912813" rtl="0" eaLnBrk="0" fontAlgn="base" hangingPunct="0">
              <a:lnSpc>
                <a:spcPct val="120000"/>
              </a:lnSpc>
              <a:spcBef>
                <a:spcPts val="500"/>
              </a:spcBef>
              <a:spcAft>
                <a:spcPct val="0"/>
              </a:spcAft>
              <a:buFont typeface="Arial" panose="020B0604020202020204" pitchFamily="34" charset="0"/>
              <a:defRPr sz="1000" kern="1200">
                <a:ln>
                  <a:noFill/>
                </a:ln>
                <a:solidFill>
                  <a:schemeClr val="tx1"/>
                </a:solidFill>
                <a:latin typeface="Roboto Light"/>
                <a:ea typeface="MS PGothic" panose="020B0600070205080204" pitchFamily="34" charset="-128"/>
                <a:cs typeface="Roboto Light"/>
              </a:defRPr>
            </a:lvl2pPr>
            <a:lvl3pPr marL="912813" algn="ctr" defTabSz="912813" rtl="0" eaLnBrk="0" fontAlgn="base" hangingPunct="0">
              <a:lnSpc>
                <a:spcPct val="120000"/>
              </a:lnSpc>
              <a:spcBef>
                <a:spcPts val="500"/>
              </a:spcBef>
              <a:spcAft>
                <a:spcPct val="0"/>
              </a:spcAft>
              <a:buFont typeface="Arial" panose="020B0604020202020204" pitchFamily="34" charset="0"/>
              <a:defRPr sz="1000" kern="1200">
                <a:ln>
                  <a:noFill/>
                </a:ln>
                <a:solidFill>
                  <a:schemeClr val="tx1"/>
                </a:solidFill>
                <a:latin typeface="Roboto Light"/>
                <a:ea typeface="MS PGothic" panose="020B0600070205080204" pitchFamily="34" charset="-128"/>
                <a:cs typeface="Roboto Light"/>
              </a:defRPr>
            </a:lvl3pPr>
            <a:lvl4pPr marL="1370013" algn="ctr" defTabSz="912813" rtl="0" eaLnBrk="0" fontAlgn="base" hangingPunct="0">
              <a:lnSpc>
                <a:spcPct val="120000"/>
              </a:lnSpc>
              <a:spcBef>
                <a:spcPts val="500"/>
              </a:spcBef>
              <a:spcAft>
                <a:spcPct val="0"/>
              </a:spcAft>
              <a:buFont typeface="Arial" panose="020B0604020202020204" pitchFamily="34" charset="0"/>
              <a:defRPr sz="1000" kern="1200">
                <a:ln>
                  <a:noFill/>
                </a:ln>
                <a:solidFill>
                  <a:schemeClr val="tx1"/>
                </a:solidFill>
                <a:latin typeface="Roboto Light"/>
                <a:ea typeface="MS PGothic" panose="020B0600070205080204" pitchFamily="34" charset="-128"/>
                <a:cs typeface="Roboto Light"/>
              </a:defRPr>
            </a:lvl4pPr>
            <a:lvl5pPr marL="1827213" algn="ctr" defTabSz="912813" rtl="0" eaLnBrk="0" fontAlgn="base" hangingPunct="0">
              <a:lnSpc>
                <a:spcPct val="120000"/>
              </a:lnSpc>
              <a:spcBef>
                <a:spcPts val="500"/>
              </a:spcBef>
              <a:spcAft>
                <a:spcPct val="0"/>
              </a:spcAft>
              <a:buFont typeface="Arial" panose="020B0604020202020204" pitchFamily="34" charset="0"/>
              <a:defRPr sz="1000" kern="1200">
                <a:ln>
                  <a:noFill/>
                </a:ln>
                <a:solidFill>
                  <a:schemeClr val="tx1"/>
                </a:solidFill>
                <a:latin typeface="Roboto Light"/>
                <a:ea typeface="MS PGothic" panose="020B0600070205080204" pitchFamily="34" charset="-128"/>
                <a:cs typeface="Roboto Light"/>
              </a:defRPr>
            </a:lvl5pPr>
            <a:lvl6pPr marL="2513249"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0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160"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11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3911" eaLnBrk="1" fontAlgn="auto" hangingPunct="1">
              <a:spcAft>
                <a:spcPts val="0"/>
              </a:spcAft>
              <a:defRPr/>
            </a:pPr>
            <a:r>
              <a:rPr lang="en-US" sz="2000" b="1" dirty="0">
                <a:solidFill>
                  <a:srgbClr val="1995CC"/>
                </a:solidFill>
                <a:latin typeface="Calibri" panose="020F0502020204030204" pitchFamily="34" charset="0"/>
                <a:cs typeface="Calibri" panose="020F0502020204030204" pitchFamily="34" charset="0"/>
              </a:rPr>
              <a:t>Wherever     Water       Touches</a:t>
            </a:r>
            <a:endParaRPr lang="en-US" sz="2000" dirty="0">
              <a:solidFill>
                <a:srgbClr val="1995CC"/>
              </a:solidFill>
              <a:latin typeface="Calibri" panose="020F0502020204030204" pitchFamily="34" charset="0"/>
              <a:cs typeface="Calibri" panose="020F0502020204030204" pitchFamily="34" charset="0"/>
            </a:endParaRPr>
          </a:p>
        </p:txBody>
      </p:sp>
      <p:sp>
        <p:nvSpPr>
          <p:cNvPr id="68" name="Content Placeholder 5">
            <a:extLst>
              <a:ext uri="{FF2B5EF4-FFF2-40B4-BE49-F238E27FC236}">
                <a16:creationId xmlns:a16="http://schemas.microsoft.com/office/drawing/2014/main" id="{8BCDB24A-E280-E646-996C-0ECD44181119}"/>
              </a:ext>
            </a:extLst>
          </p:cNvPr>
          <p:cNvSpPr txBox="1">
            <a:spLocks/>
          </p:cNvSpPr>
          <p:nvPr/>
        </p:nvSpPr>
        <p:spPr bwMode="auto">
          <a:xfrm>
            <a:off x="9498056" y="4497736"/>
            <a:ext cx="2160544" cy="1310172"/>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1960" tIns="53987" rIns="161960" bIns="161960" numCol="1" rtlCol="0" anchor="t" anchorCtr="0" compatLnSpc="1">
            <a:prstTxWarp prst="textNoShape">
              <a:avLst/>
            </a:prstTxWarp>
            <a:noAutofit/>
          </a:bodyPr>
          <a:lstStyle>
            <a:lvl1pPr algn="ctr" defTabSz="912813" rtl="0" eaLnBrk="0" fontAlgn="base" hangingPunct="0">
              <a:lnSpc>
                <a:spcPct val="120000"/>
              </a:lnSpc>
              <a:spcBef>
                <a:spcPts val="1000"/>
              </a:spcBef>
              <a:spcAft>
                <a:spcPct val="0"/>
              </a:spcAft>
              <a:buFont typeface="Arial" panose="020B0604020202020204" pitchFamily="34" charset="0"/>
              <a:defRPr sz="1000" kern="1200">
                <a:ln>
                  <a:noFill/>
                </a:ln>
                <a:solidFill>
                  <a:schemeClr val="tx1"/>
                </a:solidFill>
                <a:latin typeface="Roboto Light"/>
                <a:ea typeface="MS PGothic" panose="020B0600070205080204" pitchFamily="34" charset="-128"/>
                <a:cs typeface="Roboto Light"/>
              </a:defRPr>
            </a:lvl1pPr>
            <a:lvl2pPr marL="455613" algn="ctr" defTabSz="912813" rtl="0" eaLnBrk="0" fontAlgn="base" hangingPunct="0">
              <a:lnSpc>
                <a:spcPct val="120000"/>
              </a:lnSpc>
              <a:spcBef>
                <a:spcPts val="500"/>
              </a:spcBef>
              <a:spcAft>
                <a:spcPct val="0"/>
              </a:spcAft>
              <a:buFont typeface="Arial" panose="020B0604020202020204" pitchFamily="34" charset="0"/>
              <a:defRPr sz="1000" kern="1200">
                <a:ln>
                  <a:noFill/>
                </a:ln>
                <a:solidFill>
                  <a:schemeClr val="tx1"/>
                </a:solidFill>
                <a:latin typeface="Roboto Light"/>
                <a:ea typeface="MS PGothic" panose="020B0600070205080204" pitchFamily="34" charset="-128"/>
                <a:cs typeface="Roboto Light"/>
              </a:defRPr>
            </a:lvl2pPr>
            <a:lvl3pPr marL="912813" algn="ctr" defTabSz="912813" rtl="0" eaLnBrk="0" fontAlgn="base" hangingPunct="0">
              <a:lnSpc>
                <a:spcPct val="120000"/>
              </a:lnSpc>
              <a:spcBef>
                <a:spcPts val="500"/>
              </a:spcBef>
              <a:spcAft>
                <a:spcPct val="0"/>
              </a:spcAft>
              <a:buFont typeface="Arial" panose="020B0604020202020204" pitchFamily="34" charset="0"/>
              <a:defRPr sz="1000" kern="1200">
                <a:ln>
                  <a:noFill/>
                </a:ln>
                <a:solidFill>
                  <a:schemeClr val="tx1"/>
                </a:solidFill>
                <a:latin typeface="Roboto Light"/>
                <a:ea typeface="MS PGothic" panose="020B0600070205080204" pitchFamily="34" charset="-128"/>
                <a:cs typeface="Roboto Light"/>
              </a:defRPr>
            </a:lvl3pPr>
            <a:lvl4pPr marL="1370013" algn="ctr" defTabSz="912813" rtl="0" eaLnBrk="0" fontAlgn="base" hangingPunct="0">
              <a:lnSpc>
                <a:spcPct val="120000"/>
              </a:lnSpc>
              <a:spcBef>
                <a:spcPts val="500"/>
              </a:spcBef>
              <a:spcAft>
                <a:spcPct val="0"/>
              </a:spcAft>
              <a:buFont typeface="Arial" panose="020B0604020202020204" pitchFamily="34" charset="0"/>
              <a:defRPr sz="1000" kern="1200">
                <a:ln>
                  <a:noFill/>
                </a:ln>
                <a:solidFill>
                  <a:schemeClr val="tx1"/>
                </a:solidFill>
                <a:latin typeface="Roboto Light"/>
                <a:ea typeface="MS PGothic" panose="020B0600070205080204" pitchFamily="34" charset="-128"/>
                <a:cs typeface="Roboto Light"/>
              </a:defRPr>
            </a:lvl4pPr>
            <a:lvl5pPr marL="1827213" algn="ctr" defTabSz="912813" rtl="0" eaLnBrk="0" fontAlgn="base" hangingPunct="0">
              <a:lnSpc>
                <a:spcPct val="120000"/>
              </a:lnSpc>
              <a:spcBef>
                <a:spcPts val="500"/>
              </a:spcBef>
              <a:spcAft>
                <a:spcPct val="0"/>
              </a:spcAft>
              <a:buFont typeface="Arial" panose="020B0604020202020204" pitchFamily="34" charset="0"/>
              <a:defRPr sz="1000" kern="1200">
                <a:ln>
                  <a:noFill/>
                </a:ln>
                <a:solidFill>
                  <a:schemeClr val="tx1"/>
                </a:solidFill>
                <a:latin typeface="Roboto Light"/>
                <a:ea typeface="MS PGothic" panose="020B0600070205080204" pitchFamily="34" charset="-128"/>
                <a:cs typeface="Roboto Light"/>
              </a:defRPr>
            </a:lvl5pPr>
            <a:lvl6pPr marL="2513249"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0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160"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11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3911" eaLnBrk="1" fontAlgn="auto" hangingPunct="1">
              <a:spcAft>
                <a:spcPts val="0"/>
              </a:spcAft>
              <a:defRPr/>
            </a:pPr>
            <a:r>
              <a:rPr lang="en-US" sz="2000" b="1" dirty="0">
                <a:solidFill>
                  <a:srgbClr val="DF6926"/>
                </a:solidFill>
                <a:latin typeface="Calibri" panose="020F0502020204030204" pitchFamily="34" charset="0"/>
                <a:cs typeface="Calibri" panose="020F0502020204030204" pitchFamily="34" charset="0"/>
              </a:rPr>
              <a:t>Planning, Prioritizing, and Executing</a:t>
            </a:r>
            <a:endParaRPr lang="en-US" sz="2000" dirty="0">
              <a:solidFill>
                <a:srgbClr val="DF6926"/>
              </a:solidFill>
              <a:latin typeface="Calibri" panose="020F0502020204030204" pitchFamily="34" charset="0"/>
              <a:cs typeface="Calibri" panose="020F0502020204030204" pitchFamily="34" charset="0"/>
            </a:endParaRPr>
          </a:p>
        </p:txBody>
      </p:sp>
      <p:sp>
        <p:nvSpPr>
          <p:cNvPr id="69" name="Footer Placeholder 4">
            <a:extLst>
              <a:ext uri="{FF2B5EF4-FFF2-40B4-BE49-F238E27FC236}">
                <a16:creationId xmlns:a16="http://schemas.microsoft.com/office/drawing/2014/main" id="{0D9BE04D-0957-B04B-998F-3638C64F6735}"/>
              </a:ext>
            </a:extLst>
          </p:cNvPr>
          <p:cNvSpPr txBox="1">
            <a:spLocks/>
          </p:cNvSpPr>
          <p:nvPr/>
        </p:nvSpPr>
        <p:spPr>
          <a:xfrm>
            <a:off x="10267144" y="6141131"/>
            <a:ext cx="1386231" cy="365125"/>
          </a:xfrm>
          <a:prstGeom prst="rect">
            <a:avLst/>
          </a:prstGeom>
        </p:spPr>
        <p:txBody>
          <a:bodyPr vert="horz" lIns="68564" tIns="0" rIns="68564" bIns="0" anchor="b" anchorCtr="0">
            <a:noAutofit/>
          </a:bodyPr>
          <a:lstStyle>
            <a:defPPr>
              <a:defRPr lang="en-US"/>
            </a:defPPr>
            <a:lvl1pPr algn="r" defTabSz="914124" rtl="0" eaLnBrk="1" fontAlgn="auto" hangingPunct="1">
              <a:spcBef>
                <a:spcPts val="0"/>
              </a:spcBef>
              <a:spcAft>
                <a:spcPts val="0"/>
              </a:spcAft>
              <a:defRPr sz="1000" i="0" u="none" kern="1200" spc="0">
                <a:solidFill>
                  <a:schemeClr val="accent3"/>
                </a:solidFill>
                <a:latin typeface="Roboto Light"/>
                <a:ea typeface="+mn-ea"/>
                <a:cs typeface="Roboto Light"/>
              </a:defRPr>
            </a:lvl1pPr>
            <a:lvl2pPr marL="455613" indent="1588" algn="l" defTabSz="912813" rtl="0" eaLnBrk="0" fontAlgn="base" hangingPunct="0">
              <a:spcBef>
                <a:spcPct val="0"/>
              </a:spcBef>
              <a:spcAft>
                <a:spcPct val="0"/>
              </a:spcAft>
              <a:defRPr kern="1200">
                <a:solidFill>
                  <a:schemeClr val="tx1"/>
                </a:solidFill>
                <a:latin typeface="Roboto Light" panose="020F0302020204030204" pitchFamily="34" charset="0"/>
                <a:ea typeface="MS PGothic" panose="020B0600070205080204" pitchFamily="34" charset="-128"/>
                <a:cs typeface="+mn-cs"/>
              </a:defRPr>
            </a:lvl2pPr>
            <a:lvl3pPr marL="912813" indent="1588" algn="l" defTabSz="912813" rtl="0" eaLnBrk="0" fontAlgn="base" hangingPunct="0">
              <a:spcBef>
                <a:spcPct val="0"/>
              </a:spcBef>
              <a:spcAft>
                <a:spcPct val="0"/>
              </a:spcAft>
              <a:defRPr kern="1200">
                <a:solidFill>
                  <a:schemeClr val="tx1"/>
                </a:solidFill>
                <a:latin typeface="Roboto Light" panose="020F0302020204030204" pitchFamily="34" charset="0"/>
                <a:ea typeface="MS PGothic" panose="020B0600070205080204" pitchFamily="34" charset="-128"/>
                <a:cs typeface="+mn-cs"/>
              </a:defRPr>
            </a:lvl3pPr>
            <a:lvl4pPr marL="1370013" indent="1588" algn="l" defTabSz="912813" rtl="0" eaLnBrk="0" fontAlgn="base" hangingPunct="0">
              <a:spcBef>
                <a:spcPct val="0"/>
              </a:spcBef>
              <a:spcAft>
                <a:spcPct val="0"/>
              </a:spcAft>
              <a:defRPr kern="1200">
                <a:solidFill>
                  <a:schemeClr val="tx1"/>
                </a:solidFill>
                <a:latin typeface="Roboto Light" panose="020F0302020204030204" pitchFamily="34" charset="0"/>
                <a:ea typeface="MS PGothic" panose="020B0600070205080204" pitchFamily="34" charset="-128"/>
                <a:cs typeface="+mn-cs"/>
              </a:defRPr>
            </a:lvl4pPr>
            <a:lvl5pPr marL="1827213" indent="1588" algn="l" defTabSz="912813" rtl="0" eaLnBrk="0" fontAlgn="base" hangingPunct="0">
              <a:spcBef>
                <a:spcPct val="0"/>
              </a:spcBef>
              <a:spcAft>
                <a:spcPct val="0"/>
              </a:spcAft>
              <a:defRPr kern="1200">
                <a:solidFill>
                  <a:schemeClr val="tx1"/>
                </a:solidFill>
                <a:latin typeface="Roboto Light" panose="020F03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Roboto Light" panose="020F03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Roboto Light" panose="020F03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Roboto Light" panose="020F03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Roboto Light" panose="020F0302020204030204" pitchFamily="34" charset="0"/>
                <a:ea typeface="MS PGothic" panose="020B0600070205080204" pitchFamily="34" charset="-128"/>
                <a:cs typeface="+mn-cs"/>
              </a:defRPr>
            </a:lvl9pPr>
          </a:lstStyle>
          <a:p>
            <a:pPr>
              <a:defRPr/>
            </a:pPr>
            <a:r>
              <a:rPr lang="en-US" sz="1600" dirty="0">
                <a:solidFill>
                  <a:srgbClr val="005674"/>
                </a:solidFill>
                <a:latin typeface="Calibri" panose="020F0502020204030204" pitchFamily="34" charset="0"/>
                <a:cs typeface="Calibri" panose="020F0502020204030204" pitchFamily="34" charset="0"/>
              </a:rPr>
              <a:t>www.gza.com</a:t>
            </a:r>
          </a:p>
        </p:txBody>
      </p:sp>
      <p:pic>
        <p:nvPicPr>
          <p:cNvPr id="17" name="Picture 16" descr="Logo, company name&#10;&#10;Description automatically generated">
            <a:extLst>
              <a:ext uri="{FF2B5EF4-FFF2-40B4-BE49-F238E27FC236}">
                <a16:creationId xmlns:a16="http://schemas.microsoft.com/office/drawing/2014/main" id="{1A91BB55-EBF1-D20D-5511-09A70E3557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0050" y="-503081"/>
            <a:ext cx="2987263" cy="2987263"/>
          </a:xfrm>
          <a:prstGeom prst="rect">
            <a:avLst/>
          </a:prstGeom>
        </p:spPr>
      </p:pic>
    </p:spTree>
    <p:extLst>
      <p:ext uri="{BB962C8B-B14F-4D97-AF65-F5344CB8AC3E}">
        <p14:creationId xmlns:p14="http://schemas.microsoft.com/office/powerpoint/2010/main" val="312123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ppt_h*1.125000"/>
                                          </p:val>
                                        </p:tav>
                                        <p:tav tm="100000">
                                          <p:val>
                                            <p:strVal val="#ppt_y"/>
                                          </p:val>
                                        </p:tav>
                                      </p:tavLst>
                                    </p:anim>
                                    <p:animEffect transition="in" filter="wipe(up)">
                                      <p:cBhvr>
                                        <p:cTn id="8" dur="500"/>
                                        <p:tgtEl>
                                          <p:spTgt spid="34"/>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p:tgtEl>
                                          <p:spTgt spid="35"/>
                                        </p:tgtEl>
                                        <p:attrNameLst>
                                          <p:attrName>ppt_y</p:attrName>
                                        </p:attrNameLst>
                                      </p:cBhvr>
                                      <p:tavLst>
                                        <p:tav tm="0">
                                          <p:val>
                                            <p:strVal val="#ppt_y+#ppt_h*1.125000"/>
                                          </p:val>
                                        </p:tav>
                                        <p:tav tm="100000">
                                          <p:val>
                                            <p:strVal val="#ppt_y"/>
                                          </p:val>
                                        </p:tav>
                                      </p:tavLst>
                                    </p:anim>
                                    <p:animEffect transition="in" filter="wipe(up)">
                                      <p:cBhvr>
                                        <p:cTn id="13" dur="500"/>
                                        <p:tgtEl>
                                          <p:spTgt spid="35"/>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additive="base">
                                        <p:cTn id="17" dur="500"/>
                                        <p:tgtEl>
                                          <p:spTgt spid="62"/>
                                        </p:tgtEl>
                                        <p:attrNameLst>
                                          <p:attrName>ppt_y</p:attrName>
                                        </p:attrNameLst>
                                      </p:cBhvr>
                                      <p:tavLst>
                                        <p:tav tm="0">
                                          <p:val>
                                            <p:strVal val="#ppt_y+#ppt_h*1.125000"/>
                                          </p:val>
                                        </p:tav>
                                        <p:tav tm="100000">
                                          <p:val>
                                            <p:strVal val="#ppt_y"/>
                                          </p:val>
                                        </p:tav>
                                      </p:tavLst>
                                    </p:anim>
                                    <p:animEffect transition="in" filter="wipe(up)">
                                      <p:cBhvr>
                                        <p:cTn id="18" dur="500"/>
                                        <p:tgtEl>
                                          <p:spTgt spid="62"/>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cBhvr additive="base">
                                        <p:cTn id="22" dur="500"/>
                                        <p:tgtEl>
                                          <p:spTgt spid="63"/>
                                        </p:tgtEl>
                                        <p:attrNameLst>
                                          <p:attrName>ppt_y</p:attrName>
                                        </p:attrNameLst>
                                      </p:cBhvr>
                                      <p:tavLst>
                                        <p:tav tm="0">
                                          <p:val>
                                            <p:strVal val="#ppt_y+#ppt_h*1.125000"/>
                                          </p:val>
                                        </p:tav>
                                        <p:tav tm="100000">
                                          <p:val>
                                            <p:strVal val="#ppt_y"/>
                                          </p:val>
                                        </p:tav>
                                      </p:tavLst>
                                    </p:anim>
                                    <p:animEffect transition="in" filter="wipe(up)">
                                      <p:cBhvr>
                                        <p:cTn id="23" dur="500"/>
                                        <p:tgtEl>
                                          <p:spTgt spid="63"/>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500"/>
                                        <p:tgtEl>
                                          <p:spTgt spid="64"/>
                                        </p:tgtEl>
                                        <p:attrNameLst>
                                          <p:attrName>ppt_y</p:attrName>
                                        </p:attrNameLst>
                                      </p:cBhvr>
                                      <p:tavLst>
                                        <p:tav tm="0">
                                          <p:val>
                                            <p:strVal val="#ppt_y+#ppt_h*1.125000"/>
                                          </p:val>
                                        </p:tav>
                                        <p:tav tm="100000">
                                          <p:val>
                                            <p:strVal val="#ppt_y"/>
                                          </p:val>
                                        </p:tav>
                                      </p:tavLst>
                                    </p:anim>
                                    <p:animEffect transition="in" filter="wipe(up)">
                                      <p:cBhvr>
                                        <p:cTn id="28" dur="500"/>
                                        <p:tgtEl>
                                          <p:spTgt spid="64"/>
                                        </p:tgtEl>
                                      </p:cBhvr>
                                    </p:animEffec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0"/>
                                          </p:stCondLst>
                                        </p:cTn>
                                        <p:tgtEl>
                                          <p:spTgt spid="32">
                                            <p:bg/>
                                          </p:spTgt>
                                        </p:tgtEl>
                                        <p:attrNameLst>
                                          <p:attrName>style.visibility</p:attrName>
                                        </p:attrNameLst>
                                      </p:cBhvr>
                                      <p:to>
                                        <p:strVal val="visible"/>
                                      </p:to>
                                    </p:se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Effect transition="in" filter="fade">
                                      <p:cBhvr>
                                        <p:cTn id="35" dur="500"/>
                                        <p:tgtEl>
                                          <p:spTgt spid="32">
                                            <p:txEl>
                                              <p:pRg st="0" end="0"/>
                                            </p:txEl>
                                          </p:spTgt>
                                        </p:tgtEl>
                                      </p:cBhvr>
                                    </p:animEffect>
                                  </p:childTnLst>
                                </p:cTn>
                              </p:par>
                            </p:childTnLst>
                          </p:cTn>
                        </p:par>
                        <p:par>
                          <p:cTn id="36" fill="hold">
                            <p:stCondLst>
                              <p:cond delay="3000"/>
                            </p:stCondLst>
                            <p:childTnLst>
                              <p:par>
                                <p:cTn id="37" presetID="1" presetClass="entr" presetSubtype="0" fill="hold" grpId="0" nodeType="afterEffect">
                                  <p:stCondLst>
                                    <p:cond delay="0"/>
                                  </p:stCondLst>
                                  <p:childTnLst>
                                    <p:set>
                                      <p:cBhvr>
                                        <p:cTn id="38" dur="1" fill="hold">
                                          <p:stCondLst>
                                            <p:cond delay="0"/>
                                          </p:stCondLst>
                                        </p:cTn>
                                        <p:tgtEl>
                                          <p:spTgt spid="65">
                                            <p:bg/>
                                          </p:spTgt>
                                        </p:tgtEl>
                                        <p:attrNameLst>
                                          <p:attrName>style.visibility</p:attrName>
                                        </p:attrNameLst>
                                      </p:cBhvr>
                                      <p:to>
                                        <p:strVal val="visible"/>
                                      </p:to>
                                    </p:se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65">
                                            <p:txEl>
                                              <p:pRg st="0" end="0"/>
                                            </p:txEl>
                                          </p:spTgt>
                                        </p:tgtEl>
                                        <p:attrNameLst>
                                          <p:attrName>style.visibility</p:attrName>
                                        </p:attrNameLst>
                                      </p:cBhvr>
                                      <p:to>
                                        <p:strVal val="visible"/>
                                      </p:to>
                                    </p:set>
                                    <p:animEffect transition="in" filter="fade">
                                      <p:cBhvr>
                                        <p:cTn id="42" dur="500"/>
                                        <p:tgtEl>
                                          <p:spTgt spid="65">
                                            <p:txEl>
                                              <p:pRg st="0" end="0"/>
                                            </p:txEl>
                                          </p:spTgt>
                                        </p:tgtEl>
                                      </p:cBhvr>
                                    </p:animEffect>
                                  </p:childTnLst>
                                </p:cTn>
                              </p:par>
                            </p:childTnLst>
                          </p:cTn>
                        </p:par>
                        <p:par>
                          <p:cTn id="43" fill="hold">
                            <p:stCondLst>
                              <p:cond delay="3500"/>
                            </p:stCondLst>
                            <p:childTnLst>
                              <p:par>
                                <p:cTn id="44" presetID="1" presetClass="entr" presetSubtype="0" fill="hold" grpId="0" nodeType="afterEffect">
                                  <p:stCondLst>
                                    <p:cond delay="0"/>
                                  </p:stCondLst>
                                  <p:childTnLst>
                                    <p:set>
                                      <p:cBhvr>
                                        <p:cTn id="45" dur="1" fill="hold">
                                          <p:stCondLst>
                                            <p:cond delay="0"/>
                                          </p:stCondLst>
                                        </p:cTn>
                                        <p:tgtEl>
                                          <p:spTgt spid="66">
                                            <p:bg/>
                                          </p:spTgt>
                                        </p:tgtEl>
                                        <p:attrNameLst>
                                          <p:attrName>style.visibility</p:attrName>
                                        </p:attrNameLst>
                                      </p:cBhvr>
                                      <p:to>
                                        <p:strVal val="visible"/>
                                      </p:to>
                                    </p:set>
                                  </p:childTnLst>
                                </p:cTn>
                              </p:par>
                            </p:childTnLst>
                          </p:cTn>
                        </p:par>
                        <p:par>
                          <p:cTn id="46" fill="hold">
                            <p:stCondLst>
                              <p:cond delay="3500"/>
                            </p:stCondLst>
                            <p:childTnLst>
                              <p:par>
                                <p:cTn id="47" presetID="10" presetClass="entr" presetSubtype="0" fill="hold" grpId="0" nodeType="afterEffect">
                                  <p:stCondLst>
                                    <p:cond delay="0"/>
                                  </p:stCondLst>
                                  <p:childTnLst>
                                    <p:set>
                                      <p:cBhvr>
                                        <p:cTn id="48" dur="1" fill="hold">
                                          <p:stCondLst>
                                            <p:cond delay="0"/>
                                          </p:stCondLst>
                                        </p:cTn>
                                        <p:tgtEl>
                                          <p:spTgt spid="66">
                                            <p:txEl>
                                              <p:pRg st="0" end="0"/>
                                            </p:txEl>
                                          </p:spTgt>
                                        </p:tgtEl>
                                        <p:attrNameLst>
                                          <p:attrName>style.visibility</p:attrName>
                                        </p:attrNameLst>
                                      </p:cBhvr>
                                      <p:to>
                                        <p:strVal val="visible"/>
                                      </p:to>
                                    </p:set>
                                    <p:animEffect transition="in" filter="fade">
                                      <p:cBhvr>
                                        <p:cTn id="49" dur="500"/>
                                        <p:tgtEl>
                                          <p:spTgt spid="66">
                                            <p:txEl>
                                              <p:pRg st="0" end="0"/>
                                            </p:txEl>
                                          </p:spTgt>
                                        </p:tgtEl>
                                      </p:cBhvr>
                                    </p:animEffect>
                                  </p:childTnLst>
                                </p:cTn>
                              </p:par>
                            </p:childTnLst>
                          </p:cTn>
                        </p:par>
                        <p:par>
                          <p:cTn id="50" fill="hold">
                            <p:stCondLst>
                              <p:cond delay="4000"/>
                            </p:stCondLst>
                            <p:childTnLst>
                              <p:par>
                                <p:cTn id="51" presetID="1" presetClass="entr" presetSubtype="0" fill="hold" grpId="0" nodeType="afterEffect">
                                  <p:stCondLst>
                                    <p:cond delay="0"/>
                                  </p:stCondLst>
                                  <p:childTnLst>
                                    <p:set>
                                      <p:cBhvr>
                                        <p:cTn id="52" dur="1" fill="hold">
                                          <p:stCondLst>
                                            <p:cond delay="0"/>
                                          </p:stCondLst>
                                        </p:cTn>
                                        <p:tgtEl>
                                          <p:spTgt spid="67">
                                            <p:bg/>
                                          </p:spTgt>
                                        </p:tgtEl>
                                        <p:attrNameLst>
                                          <p:attrName>style.visibility</p:attrName>
                                        </p:attrNameLst>
                                      </p:cBhvr>
                                      <p:to>
                                        <p:strVal val="visible"/>
                                      </p:to>
                                    </p:set>
                                  </p:childTnLst>
                                </p:cTn>
                              </p:par>
                            </p:childTnLst>
                          </p:cTn>
                        </p:par>
                        <p:par>
                          <p:cTn id="53" fill="hold">
                            <p:stCondLst>
                              <p:cond delay="4000"/>
                            </p:stCondLst>
                            <p:childTnLst>
                              <p:par>
                                <p:cTn id="54" presetID="10" presetClass="entr" presetSubtype="0" fill="hold" grpId="0" nodeType="afterEffect">
                                  <p:stCondLst>
                                    <p:cond delay="0"/>
                                  </p:stCondLst>
                                  <p:childTnLst>
                                    <p:set>
                                      <p:cBhvr>
                                        <p:cTn id="55" dur="1" fill="hold">
                                          <p:stCondLst>
                                            <p:cond delay="0"/>
                                          </p:stCondLst>
                                        </p:cTn>
                                        <p:tgtEl>
                                          <p:spTgt spid="67">
                                            <p:txEl>
                                              <p:pRg st="0" end="0"/>
                                            </p:txEl>
                                          </p:spTgt>
                                        </p:tgtEl>
                                        <p:attrNameLst>
                                          <p:attrName>style.visibility</p:attrName>
                                        </p:attrNameLst>
                                      </p:cBhvr>
                                      <p:to>
                                        <p:strVal val="visible"/>
                                      </p:to>
                                    </p:set>
                                    <p:animEffect transition="in" filter="fade">
                                      <p:cBhvr>
                                        <p:cTn id="56" dur="500"/>
                                        <p:tgtEl>
                                          <p:spTgt spid="67">
                                            <p:txEl>
                                              <p:pRg st="0" end="0"/>
                                            </p:txEl>
                                          </p:spTgt>
                                        </p:tgtEl>
                                      </p:cBhvr>
                                    </p:animEffect>
                                  </p:childTnLst>
                                </p:cTn>
                              </p:par>
                            </p:childTnLst>
                          </p:cTn>
                        </p:par>
                        <p:par>
                          <p:cTn id="57" fill="hold">
                            <p:stCondLst>
                              <p:cond delay="4500"/>
                            </p:stCondLst>
                            <p:childTnLst>
                              <p:par>
                                <p:cTn id="58" presetID="1" presetClass="entr" presetSubtype="0" fill="hold" grpId="0" nodeType="afterEffect">
                                  <p:stCondLst>
                                    <p:cond delay="0"/>
                                  </p:stCondLst>
                                  <p:childTnLst>
                                    <p:set>
                                      <p:cBhvr>
                                        <p:cTn id="59" dur="1" fill="hold">
                                          <p:stCondLst>
                                            <p:cond delay="0"/>
                                          </p:stCondLst>
                                        </p:cTn>
                                        <p:tgtEl>
                                          <p:spTgt spid="68">
                                            <p:bg/>
                                          </p:spTgt>
                                        </p:tgtEl>
                                        <p:attrNameLst>
                                          <p:attrName>style.visibility</p:attrName>
                                        </p:attrNameLst>
                                      </p:cBhvr>
                                      <p:to>
                                        <p:strVal val="visible"/>
                                      </p:to>
                                    </p:set>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68">
                                            <p:txEl>
                                              <p:pRg st="0" end="0"/>
                                            </p:txEl>
                                          </p:spTgt>
                                        </p:tgtEl>
                                        <p:attrNameLst>
                                          <p:attrName>style.visibility</p:attrName>
                                        </p:attrNameLst>
                                      </p:cBhvr>
                                      <p:to>
                                        <p:strVal val="visible"/>
                                      </p:to>
                                    </p:set>
                                    <p:animEffect transition="in" filter="fade">
                                      <p:cBhvr>
                                        <p:cTn id="63"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animBg="1"/>
      <p:bldP spid="65" grpId="0" uiExpand="1" build="p" animBg="1"/>
      <p:bldP spid="66" grpId="0" uiExpand="1" build="p" animBg="1"/>
      <p:bldP spid="67" grpId="0" uiExpand="1" build="p" animBg="1"/>
      <p:bldP spid="68"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5D50E47-6282-2F41-9C66-DF0E976D73D1}"/>
              </a:ext>
            </a:extLst>
          </p:cNvPr>
          <p:cNvSpPr/>
          <p:nvPr/>
        </p:nvSpPr>
        <p:spPr>
          <a:xfrm>
            <a:off x="0" y="0"/>
            <a:ext cx="12192000" cy="2463165"/>
          </a:xfrm>
          <a:prstGeom prst="rect">
            <a:avLst/>
          </a:prstGeom>
          <a:solidFill>
            <a:srgbClr val="006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9A8"/>
              </a:solidFill>
              <a:effectLst/>
              <a:uLnTx/>
              <a:uFillTx/>
              <a:latin typeface="Tw Cen MT" panose="020B0602020104020603"/>
              <a:ea typeface="+mn-ea"/>
              <a:cs typeface="+mn-cs"/>
            </a:endParaRPr>
          </a:p>
        </p:txBody>
      </p:sp>
      <p:sp>
        <p:nvSpPr>
          <p:cNvPr id="4" name="Slide Number Placeholder 3">
            <a:extLst>
              <a:ext uri="{FF2B5EF4-FFF2-40B4-BE49-F238E27FC236}">
                <a16:creationId xmlns:a16="http://schemas.microsoft.com/office/drawing/2014/main" id="{658AB16B-3052-40E6-9B09-4A8E709C5B5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2" name="TextBox 1">
            <a:extLst>
              <a:ext uri="{FF2B5EF4-FFF2-40B4-BE49-F238E27FC236}">
                <a16:creationId xmlns:a16="http://schemas.microsoft.com/office/drawing/2014/main" id="{88C7F2CD-4126-5E48-9833-47F4A9322800}"/>
              </a:ext>
            </a:extLst>
          </p:cNvPr>
          <p:cNvSpPr txBox="1"/>
          <p:nvPr/>
        </p:nvSpPr>
        <p:spPr>
          <a:xfrm>
            <a:off x="736979" y="5815516"/>
            <a:ext cx="23776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26724"/>
                </a:solidFill>
                <a:effectLst/>
                <a:uLnTx/>
                <a:uFillTx/>
                <a:latin typeface="Tw Cen MT" panose="020B0602020104020603"/>
                <a:ea typeface="+mn-ea"/>
                <a:cs typeface="+mn-cs"/>
              </a:rPr>
              <a:t>4.5M </a:t>
            </a: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trees planted through clean energy projects</a:t>
            </a:r>
          </a:p>
        </p:txBody>
      </p:sp>
      <p:sp>
        <p:nvSpPr>
          <p:cNvPr id="3" name="TextBox 2">
            <a:extLst>
              <a:ext uri="{FF2B5EF4-FFF2-40B4-BE49-F238E27FC236}">
                <a16:creationId xmlns:a16="http://schemas.microsoft.com/office/drawing/2014/main" id="{3C6A08D5-7750-164F-ADD3-6DECCA423FE4}"/>
              </a:ext>
            </a:extLst>
          </p:cNvPr>
          <p:cNvSpPr txBox="1"/>
          <p:nvPr/>
        </p:nvSpPr>
        <p:spPr>
          <a:xfrm>
            <a:off x="736980" y="4988568"/>
            <a:ext cx="271590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26724"/>
                </a:solidFill>
                <a:effectLst/>
                <a:uLnTx/>
                <a:uFillTx/>
                <a:latin typeface="Tw Cen MT" panose="020B0602020104020603"/>
                <a:ea typeface="+mn-ea"/>
                <a:cs typeface="+mn-cs"/>
              </a:rPr>
              <a:t>261,000</a:t>
            </a:r>
            <a:r>
              <a:rPr kumimoji="0" lang="en-US" sz="1400" b="1" i="0" u="none" strike="noStrike" kern="1200" cap="none" spc="0" normalizeH="0" baseline="0" noProof="0">
                <a:ln>
                  <a:noFill/>
                </a:ln>
                <a:solidFill>
                  <a:prstClr val="black"/>
                </a:solidFill>
                <a:effectLst/>
                <a:uLnTx/>
                <a:uFillTx/>
                <a:latin typeface="Tw Cen MT" panose="020B0602020104020603"/>
                <a:ea typeface="+mn-ea"/>
                <a:cs typeface="+mn-cs"/>
              </a:rPr>
              <a:t> </a:t>
            </a: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homes powered for a year through current investment companies</a:t>
            </a:r>
          </a:p>
        </p:txBody>
      </p:sp>
      <p:sp>
        <p:nvSpPr>
          <p:cNvPr id="7" name="TextBox 6">
            <a:extLst>
              <a:ext uri="{FF2B5EF4-FFF2-40B4-BE49-F238E27FC236}">
                <a16:creationId xmlns:a16="http://schemas.microsoft.com/office/drawing/2014/main" id="{9B2F7DA6-9D65-7542-8CC5-2FAC4127F48B}"/>
              </a:ext>
            </a:extLst>
          </p:cNvPr>
          <p:cNvSpPr txBox="1"/>
          <p:nvPr/>
        </p:nvSpPr>
        <p:spPr>
          <a:xfrm>
            <a:off x="2137781" y="465878"/>
            <a:ext cx="805338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w Cen MT Condensed" panose="020B0606020104020203" pitchFamily="34" charset="77"/>
                <a:ea typeface="+mn-ea"/>
                <a:cs typeface="+mn-cs"/>
              </a:rPr>
              <a:t>Over the last decade, </a:t>
            </a:r>
            <a:r>
              <a:rPr kumimoji="0" lang="en-US" sz="3200" b="1" i="0" u="none" strike="noStrike" kern="1200" cap="none" spc="0" normalizeH="0" baseline="0" noProof="0" err="1">
                <a:ln>
                  <a:noFill/>
                </a:ln>
                <a:solidFill>
                  <a:prstClr val="white"/>
                </a:solidFill>
                <a:effectLst/>
                <a:uLnTx/>
                <a:uFillTx/>
                <a:latin typeface="Tw Cen MT Condensed" panose="020B0606020104020203" pitchFamily="34" charset="77"/>
                <a:ea typeface="+mn-ea"/>
                <a:cs typeface="+mn-cs"/>
              </a:rPr>
              <a:t>MassCEC’s</a:t>
            </a:r>
            <a:r>
              <a:rPr kumimoji="0" lang="en-US" sz="3200" b="1" i="0" u="none" strike="noStrike" kern="1200" cap="none" spc="0" normalizeH="0" baseline="0" noProof="0">
                <a:ln>
                  <a:noFill/>
                </a:ln>
                <a:solidFill>
                  <a:prstClr val="white"/>
                </a:solidFill>
                <a:effectLst/>
                <a:uLnTx/>
                <a:uFillTx/>
                <a:latin typeface="Tw Cen MT Condensed" panose="020B0606020104020203" pitchFamily="34" charset="77"/>
                <a:ea typeface="+mn-ea"/>
                <a:cs typeface="+mn-cs"/>
              </a:rPr>
              <a:t> clean energy programs and investments have awarded over $360M and attracted over $2B in private and federal capital.</a:t>
            </a:r>
          </a:p>
        </p:txBody>
      </p:sp>
      <p:sp>
        <p:nvSpPr>
          <p:cNvPr id="8" name="TextBox 7">
            <a:extLst>
              <a:ext uri="{FF2B5EF4-FFF2-40B4-BE49-F238E27FC236}">
                <a16:creationId xmlns:a16="http://schemas.microsoft.com/office/drawing/2014/main" id="{008D82F4-B8C8-F243-9832-42E95C8FCA8D}"/>
              </a:ext>
            </a:extLst>
          </p:cNvPr>
          <p:cNvSpPr txBox="1"/>
          <p:nvPr/>
        </p:nvSpPr>
        <p:spPr>
          <a:xfrm>
            <a:off x="1566036" y="3947062"/>
            <a:ext cx="1913044" cy="861774"/>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0069A8"/>
                </a:solidFill>
                <a:effectLst/>
                <a:uLnTx/>
                <a:uFillTx/>
                <a:latin typeface="Tw Cen MT Condensed" panose="020B0606020104020203" pitchFamily="34" charset="77"/>
                <a:ea typeface="+mn-ea"/>
                <a:cs typeface="+mn-cs"/>
              </a:rPr>
              <a:t>MassCEC</a:t>
            </a:r>
            <a:r>
              <a:rPr kumimoji="0" lang="en-US" sz="1800" b="1" i="0" u="none" strike="noStrike" kern="1200" cap="none" spc="0" normalizeH="0" baseline="0" noProof="0">
                <a:ln>
                  <a:noFill/>
                </a:ln>
                <a:solidFill>
                  <a:srgbClr val="0069A8"/>
                </a:solidFill>
                <a:effectLst/>
                <a:uLnTx/>
                <a:uFillTx/>
                <a:latin typeface="Tw Cen MT Condensed" panose="020B0606020104020203" pitchFamily="34" charset="77"/>
                <a:ea typeface="+mn-ea"/>
                <a:cs typeface="+mn-cs"/>
              </a:rPr>
              <a:t> has Reduced Carbon Emissions Equivalent to:</a:t>
            </a:r>
          </a:p>
        </p:txBody>
      </p:sp>
      <p:sp>
        <p:nvSpPr>
          <p:cNvPr id="9" name="TextBox 8">
            <a:extLst>
              <a:ext uri="{FF2B5EF4-FFF2-40B4-BE49-F238E27FC236}">
                <a16:creationId xmlns:a16="http://schemas.microsoft.com/office/drawing/2014/main" id="{BDBAD687-96DE-3841-9F24-858C3E8EBD22}"/>
              </a:ext>
            </a:extLst>
          </p:cNvPr>
          <p:cNvSpPr txBox="1"/>
          <p:nvPr/>
        </p:nvSpPr>
        <p:spPr>
          <a:xfrm>
            <a:off x="5409243" y="3947062"/>
            <a:ext cx="1913044" cy="861774"/>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9A8"/>
                </a:solidFill>
                <a:effectLst/>
                <a:uLnTx/>
                <a:uFillTx/>
                <a:latin typeface="Tw Cen MT Condensed" panose="020B0606020104020203" pitchFamily="34" charset="77"/>
                <a:ea typeface="+mn-ea"/>
                <a:cs typeface="+mn-cs"/>
              </a:rPr>
              <a:t>Massachusetts’ Clean Energy Industry is Robust and Growing</a:t>
            </a:r>
          </a:p>
        </p:txBody>
      </p:sp>
      <p:sp>
        <p:nvSpPr>
          <p:cNvPr id="16" name="Rectangle 15">
            <a:extLst>
              <a:ext uri="{FF2B5EF4-FFF2-40B4-BE49-F238E27FC236}">
                <a16:creationId xmlns:a16="http://schemas.microsoft.com/office/drawing/2014/main" id="{48C9FD05-9F7E-C748-A71A-2A1A374C25B9}"/>
              </a:ext>
            </a:extLst>
          </p:cNvPr>
          <p:cNvSpPr/>
          <p:nvPr/>
        </p:nvSpPr>
        <p:spPr>
          <a:xfrm>
            <a:off x="0" y="2464327"/>
            <a:ext cx="12192000" cy="1278998"/>
          </a:xfrm>
          <a:prstGeom prst="rect">
            <a:avLst/>
          </a:prstGeom>
          <a:solidFill>
            <a:srgbClr val="F26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0BA70AE7-FC94-B541-86E7-38CF0619A046}"/>
              </a:ext>
            </a:extLst>
          </p:cNvPr>
          <p:cNvSpPr txBox="1"/>
          <p:nvPr/>
        </p:nvSpPr>
        <p:spPr>
          <a:xfrm>
            <a:off x="8909814" y="4131124"/>
            <a:ext cx="2990270" cy="605294"/>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0069A8"/>
                </a:solidFill>
                <a:effectLst/>
                <a:uLnTx/>
                <a:uFillTx/>
                <a:latin typeface="Tw Cen MT Condensed" panose="020B0606020104020203" pitchFamily="34" charset="77"/>
                <a:ea typeface="+mn-ea"/>
                <a:cs typeface="+mn-cs"/>
              </a:rPr>
              <a:t>MassCEC</a:t>
            </a:r>
            <a:r>
              <a:rPr kumimoji="0" lang="en-US" sz="1800" b="1" i="0" u="none" strike="noStrike" kern="1200" cap="none" spc="0" normalizeH="0" baseline="0" noProof="0">
                <a:ln>
                  <a:noFill/>
                </a:ln>
                <a:solidFill>
                  <a:srgbClr val="0069A8"/>
                </a:solidFill>
                <a:effectLst/>
                <a:uLnTx/>
                <a:uFillTx/>
                <a:latin typeface="Tw Cen MT Condensed" panose="020B0606020104020203" pitchFamily="34" charset="77"/>
                <a:ea typeface="+mn-ea"/>
                <a:cs typeface="+mn-cs"/>
              </a:rPr>
              <a:t> has Trained Tomorrow’s Clean Energy Workforce</a:t>
            </a:r>
          </a:p>
        </p:txBody>
      </p:sp>
      <p:sp>
        <p:nvSpPr>
          <p:cNvPr id="11" name="TextBox 10">
            <a:extLst>
              <a:ext uri="{FF2B5EF4-FFF2-40B4-BE49-F238E27FC236}">
                <a16:creationId xmlns:a16="http://schemas.microsoft.com/office/drawing/2014/main" id="{5370F574-4C41-8244-B78E-40A2F1C639CF}"/>
              </a:ext>
            </a:extLst>
          </p:cNvPr>
          <p:cNvSpPr txBox="1"/>
          <p:nvPr/>
        </p:nvSpPr>
        <p:spPr>
          <a:xfrm>
            <a:off x="286091" y="2694800"/>
            <a:ext cx="172675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w Cen MT Condensed" panose="020B0606020104020203" pitchFamily="34" charset="77"/>
                <a:ea typeface="+mn-ea"/>
                <a:cs typeface="+mn-cs"/>
              </a:rPr>
              <a:t>SINCE 2010</a:t>
            </a:r>
            <a:br>
              <a:rPr kumimoji="0" lang="en-US" sz="2400" b="1" i="0" u="none" strike="noStrike" kern="1200" cap="none" spc="0" normalizeH="0" baseline="0" noProof="0">
                <a:ln>
                  <a:noFill/>
                </a:ln>
                <a:solidFill>
                  <a:prstClr val="white"/>
                </a:solidFill>
                <a:effectLst/>
                <a:uLnTx/>
                <a:uFillTx/>
                <a:latin typeface="Tw Cen MT Condensed" panose="020B0606020104020203" pitchFamily="34" charset="77"/>
                <a:ea typeface="+mn-ea"/>
                <a:cs typeface="+mn-cs"/>
              </a:rPr>
            </a:br>
            <a:r>
              <a:rPr kumimoji="0" lang="en-US" sz="2400" b="1" i="0" u="none" strike="noStrike" kern="1200" cap="none" spc="0" normalizeH="0" baseline="0" noProof="0">
                <a:ln>
                  <a:noFill/>
                </a:ln>
                <a:solidFill>
                  <a:prstClr val="white"/>
                </a:solidFill>
                <a:effectLst/>
                <a:uLnTx/>
                <a:uFillTx/>
                <a:latin typeface="Tw Cen MT Condensed" panose="020B0606020104020203" pitchFamily="34" charset="77"/>
                <a:ea typeface="+mn-ea"/>
                <a:cs typeface="+mn-cs"/>
              </a:rPr>
              <a:t>MASSCEC HAS:</a:t>
            </a:r>
          </a:p>
        </p:txBody>
      </p:sp>
      <p:sp>
        <p:nvSpPr>
          <p:cNvPr id="12" name="TextBox 11">
            <a:extLst>
              <a:ext uri="{FF2B5EF4-FFF2-40B4-BE49-F238E27FC236}">
                <a16:creationId xmlns:a16="http://schemas.microsoft.com/office/drawing/2014/main" id="{5E926B91-407F-D747-B35A-1FAB868E05CD}"/>
              </a:ext>
            </a:extLst>
          </p:cNvPr>
          <p:cNvSpPr txBox="1"/>
          <p:nvPr/>
        </p:nvSpPr>
        <p:spPr>
          <a:xfrm>
            <a:off x="2243124" y="2648634"/>
            <a:ext cx="220027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rPr>
              <a:t>Awarded </a:t>
            </a:r>
            <a:r>
              <a:rPr kumimoji="0" lang="en-US" sz="1800" b="1" i="0" u="none" strike="noStrike" kern="1200" cap="none" spc="0" normalizeH="0" baseline="0" noProof="0">
                <a:ln>
                  <a:noFill/>
                </a:ln>
                <a:solidFill>
                  <a:prstClr val="white"/>
                </a:solidFill>
                <a:effectLst/>
                <a:uLnTx/>
                <a:uFillTx/>
                <a:latin typeface="Tw Cen MT" panose="020B0602020104020603"/>
                <a:ea typeface="+mn-ea"/>
                <a:cs typeface="+mn-cs"/>
              </a:rPr>
              <a:t>$128M</a:t>
            </a:r>
            <a:r>
              <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rPr>
              <a:t> for technology innovation and company growth</a:t>
            </a:r>
          </a:p>
        </p:txBody>
      </p:sp>
      <p:sp>
        <p:nvSpPr>
          <p:cNvPr id="13" name="TextBox 12">
            <a:extLst>
              <a:ext uri="{FF2B5EF4-FFF2-40B4-BE49-F238E27FC236}">
                <a16:creationId xmlns:a16="http://schemas.microsoft.com/office/drawing/2014/main" id="{A5723E2D-817D-E543-8A76-3CF1D8614923}"/>
              </a:ext>
            </a:extLst>
          </p:cNvPr>
          <p:cNvSpPr txBox="1"/>
          <p:nvPr/>
        </p:nvSpPr>
        <p:spPr>
          <a:xfrm>
            <a:off x="4986324" y="2648634"/>
            <a:ext cx="20560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rPr>
              <a:t>Enabled an </a:t>
            </a:r>
            <a:r>
              <a:rPr kumimoji="0" lang="en-US" sz="1800" b="1" i="0" u="none" strike="noStrike" kern="1200" cap="none" spc="0" normalizeH="0" baseline="0" noProof="0">
                <a:ln>
                  <a:noFill/>
                </a:ln>
                <a:solidFill>
                  <a:prstClr val="white"/>
                </a:solidFill>
                <a:effectLst/>
                <a:uLnTx/>
                <a:uFillTx/>
                <a:latin typeface="Tw Cen MT" panose="020B0602020104020603"/>
                <a:ea typeface="+mn-ea"/>
                <a:cs typeface="+mn-cs"/>
              </a:rPr>
              <a:t>86% </a:t>
            </a:r>
            <a:r>
              <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rPr>
              <a:t>increase in clean energy jobs</a:t>
            </a:r>
          </a:p>
        </p:txBody>
      </p:sp>
      <p:sp>
        <p:nvSpPr>
          <p:cNvPr id="14" name="TextBox 13">
            <a:extLst>
              <a:ext uri="{FF2B5EF4-FFF2-40B4-BE49-F238E27FC236}">
                <a16:creationId xmlns:a16="http://schemas.microsoft.com/office/drawing/2014/main" id="{B69C1DA4-8740-4B4E-9F34-E00613DAE4A2}"/>
              </a:ext>
            </a:extLst>
          </p:cNvPr>
          <p:cNvSpPr txBox="1"/>
          <p:nvPr/>
        </p:nvSpPr>
        <p:spPr>
          <a:xfrm>
            <a:off x="7322286" y="2817985"/>
            <a:ext cx="223266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rPr>
              <a:t>Awarded over </a:t>
            </a:r>
            <a:r>
              <a:rPr kumimoji="0" lang="en-US" sz="1800" b="1" i="0" u="none" strike="noStrike" kern="1200" cap="none" spc="0" normalizeH="0" baseline="0" noProof="0">
                <a:ln>
                  <a:noFill/>
                </a:ln>
                <a:solidFill>
                  <a:prstClr val="white"/>
                </a:solidFill>
                <a:effectLst/>
                <a:uLnTx/>
                <a:uFillTx/>
                <a:latin typeface="Tw Cen MT" panose="020B0602020104020603"/>
                <a:ea typeface="+mn-ea"/>
                <a:cs typeface="+mn-cs"/>
              </a:rPr>
              <a:t>46,000</a:t>
            </a:r>
            <a:br>
              <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rPr>
            </a:br>
            <a:r>
              <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rPr>
              <a:t>clean energy projects</a:t>
            </a:r>
          </a:p>
        </p:txBody>
      </p:sp>
      <p:sp>
        <p:nvSpPr>
          <p:cNvPr id="15" name="TextBox 14">
            <a:extLst>
              <a:ext uri="{FF2B5EF4-FFF2-40B4-BE49-F238E27FC236}">
                <a16:creationId xmlns:a16="http://schemas.microsoft.com/office/drawing/2014/main" id="{3511052F-B9BA-9D4C-BB4E-7618E952DEB7}"/>
              </a:ext>
            </a:extLst>
          </p:cNvPr>
          <p:cNvSpPr txBox="1"/>
          <p:nvPr/>
        </p:nvSpPr>
        <p:spPr>
          <a:xfrm>
            <a:off x="10015503" y="2787134"/>
            <a:ext cx="168828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rPr>
              <a:t>Supported over </a:t>
            </a:r>
            <a:br>
              <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rPr>
            </a:br>
            <a:r>
              <a:rPr kumimoji="0" lang="en-US" sz="1800" b="1" i="0" u="none" strike="noStrike" kern="1200" cap="none" spc="0" normalizeH="0" baseline="0" noProof="0">
                <a:ln>
                  <a:noFill/>
                </a:ln>
                <a:solidFill>
                  <a:prstClr val="white"/>
                </a:solidFill>
                <a:effectLst/>
                <a:uLnTx/>
                <a:uFillTx/>
                <a:latin typeface="Tw Cen MT" panose="020B0602020104020603"/>
                <a:ea typeface="+mn-ea"/>
                <a:cs typeface="+mn-cs"/>
              </a:rPr>
              <a:t>900</a:t>
            </a:r>
            <a:r>
              <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rPr>
              <a:t> companies</a:t>
            </a:r>
          </a:p>
        </p:txBody>
      </p:sp>
      <p:sp>
        <p:nvSpPr>
          <p:cNvPr id="18" name="TextBox 17">
            <a:extLst>
              <a:ext uri="{FF2B5EF4-FFF2-40B4-BE49-F238E27FC236}">
                <a16:creationId xmlns:a16="http://schemas.microsoft.com/office/drawing/2014/main" id="{D4884691-2A21-EC4F-9D07-AD224BE406FB}"/>
              </a:ext>
            </a:extLst>
          </p:cNvPr>
          <p:cNvSpPr txBox="1"/>
          <p:nvPr/>
        </p:nvSpPr>
        <p:spPr>
          <a:xfrm>
            <a:off x="4437887" y="5726196"/>
            <a:ext cx="30434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26724"/>
                </a:solidFill>
                <a:effectLst/>
                <a:uLnTx/>
                <a:uFillTx/>
                <a:latin typeface="Tw Cen MT" panose="020B0602020104020603"/>
                <a:ea typeface="+mn-ea"/>
                <a:cs typeface="+mn-cs"/>
              </a:rPr>
              <a:t>$14B+</a:t>
            </a:r>
            <a:r>
              <a:rPr kumimoji="0" lang="en-US" sz="1400" b="0" i="0" u="none" strike="noStrike" kern="1200" cap="none" spc="0" normalizeH="0" baseline="0" noProof="0">
                <a:ln>
                  <a:noFill/>
                </a:ln>
                <a:solidFill>
                  <a:srgbClr val="F26724"/>
                </a:solidFill>
                <a:effectLst/>
                <a:uLnTx/>
                <a:uFillTx/>
                <a:latin typeface="Tw Cen MT" panose="020B0602020104020603"/>
                <a:ea typeface="+mn-ea"/>
                <a:cs typeface="+mn-cs"/>
              </a:rPr>
              <a:t> </a:t>
            </a: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contributed to the Gross State Product in 2018</a:t>
            </a:r>
          </a:p>
        </p:txBody>
      </p:sp>
      <p:sp>
        <p:nvSpPr>
          <p:cNvPr id="19" name="TextBox 18">
            <a:extLst>
              <a:ext uri="{FF2B5EF4-FFF2-40B4-BE49-F238E27FC236}">
                <a16:creationId xmlns:a16="http://schemas.microsoft.com/office/drawing/2014/main" id="{C4DAD12E-0155-FB4A-BBB9-933481D20E2C}"/>
              </a:ext>
            </a:extLst>
          </p:cNvPr>
          <p:cNvSpPr txBox="1"/>
          <p:nvPr/>
        </p:nvSpPr>
        <p:spPr>
          <a:xfrm>
            <a:off x="4437888" y="4988568"/>
            <a:ext cx="2884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26724"/>
                </a:solidFill>
                <a:effectLst/>
                <a:uLnTx/>
                <a:uFillTx/>
                <a:latin typeface="Tw Cen MT" panose="020B0602020104020603"/>
                <a:ea typeface="+mn-ea"/>
                <a:cs typeface="+mn-cs"/>
              </a:rPr>
              <a:t>52,000</a:t>
            </a:r>
            <a:r>
              <a:rPr kumimoji="0" lang="en-US" sz="1400" b="1" i="0" u="none" strike="noStrike" kern="1200" cap="none" spc="0" normalizeH="0" baseline="0" noProof="0">
                <a:ln>
                  <a:noFill/>
                </a:ln>
                <a:solidFill>
                  <a:prstClr val="black"/>
                </a:solidFill>
                <a:effectLst/>
                <a:uLnTx/>
                <a:uFillTx/>
                <a:latin typeface="Tw Cen MT" panose="020B0602020104020603"/>
                <a:ea typeface="+mn-ea"/>
                <a:cs typeface="+mn-cs"/>
              </a:rPr>
              <a:t> </a:t>
            </a: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jobs added since 2010, for a total of </a:t>
            </a:r>
            <a:r>
              <a:rPr kumimoji="0" lang="en-US" sz="1400" b="1" i="0" u="none" strike="noStrike" kern="1200" cap="none" spc="0" normalizeH="0" baseline="0" noProof="0">
                <a:ln>
                  <a:noFill/>
                </a:ln>
                <a:solidFill>
                  <a:srgbClr val="F26724"/>
                </a:solidFill>
                <a:effectLst/>
                <a:uLnTx/>
                <a:uFillTx/>
                <a:latin typeface="Tw Cen MT" panose="020B0602020104020603"/>
                <a:ea typeface="+mn-ea"/>
                <a:cs typeface="+mn-cs"/>
              </a:rPr>
              <a:t>111,000+</a:t>
            </a:r>
            <a:r>
              <a:rPr kumimoji="0" lang="en-US" sz="1400" b="0" i="0" u="none" strike="noStrike" kern="1200" cap="none" spc="0" normalizeH="0" baseline="0" noProof="0">
                <a:ln>
                  <a:noFill/>
                </a:ln>
                <a:solidFill>
                  <a:srgbClr val="F26724"/>
                </a:solidFill>
                <a:effectLst/>
                <a:uLnTx/>
                <a:uFillTx/>
                <a:latin typeface="Tw Cen MT" panose="020B0602020104020603"/>
                <a:ea typeface="+mn-ea"/>
                <a:cs typeface="+mn-cs"/>
              </a:rPr>
              <a:t> </a:t>
            </a: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workers in 2019</a:t>
            </a:r>
          </a:p>
        </p:txBody>
      </p:sp>
      <p:sp>
        <p:nvSpPr>
          <p:cNvPr id="20" name="TextBox 19">
            <a:extLst>
              <a:ext uri="{FF2B5EF4-FFF2-40B4-BE49-F238E27FC236}">
                <a16:creationId xmlns:a16="http://schemas.microsoft.com/office/drawing/2014/main" id="{47428EBF-8D08-0141-8AB5-F618B7DCC3D1}"/>
              </a:ext>
            </a:extLst>
          </p:cNvPr>
          <p:cNvSpPr txBox="1"/>
          <p:nvPr/>
        </p:nvSpPr>
        <p:spPr>
          <a:xfrm>
            <a:off x="7970555" y="4988568"/>
            <a:ext cx="169790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26724"/>
                </a:solidFill>
                <a:effectLst/>
                <a:uLnTx/>
                <a:uFillTx/>
                <a:latin typeface="Tw Cen MT" panose="020B0602020104020603"/>
                <a:ea typeface="+mn-ea"/>
                <a:cs typeface="+mn-cs"/>
              </a:rPr>
              <a:t>4,200+ </a:t>
            </a: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college and </a:t>
            </a:r>
            <a:b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b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vocational internships</a:t>
            </a:r>
          </a:p>
        </p:txBody>
      </p:sp>
      <p:sp>
        <p:nvSpPr>
          <p:cNvPr id="21" name="TextBox 20">
            <a:extLst>
              <a:ext uri="{FF2B5EF4-FFF2-40B4-BE49-F238E27FC236}">
                <a16:creationId xmlns:a16="http://schemas.microsoft.com/office/drawing/2014/main" id="{C93E741E-553C-1C44-84C9-E72C6FCB4171}"/>
              </a:ext>
            </a:extLst>
          </p:cNvPr>
          <p:cNvSpPr txBox="1"/>
          <p:nvPr/>
        </p:nvSpPr>
        <p:spPr>
          <a:xfrm>
            <a:off x="9851136" y="4988568"/>
            <a:ext cx="1959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26724"/>
                </a:solidFill>
                <a:effectLst/>
                <a:uLnTx/>
                <a:uFillTx/>
                <a:latin typeface="Tw Cen MT" panose="020B0602020104020603"/>
                <a:ea typeface="+mn-ea"/>
                <a:cs typeface="+mn-cs"/>
              </a:rPr>
              <a:t>467</a:t>
            </a: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 employers offering internship opportunities</a:t>
            </a:r>
          </a:p>
        </p:txBody>
      </p:sp>
      <p:sp>
        <p:nvSpPr>
          <p:cNvPr id="22" name="TextBox 21">
            <a:extLst>
              <a:ext uri="{FF2B5EF4-FFF2-40B4-BE49-F238E27FC236}">
                <a16:creationId xmlns:a16="http://schemas.microsoft.com/office/drawing/2014/main" id="{BEABE13F-EBC3-A549-AD69-4C3BB9643355}"/>
              </a:ext>
            </a:extLst>
          </p:cNvPr>
          <p:cNvSpPr txBox="1"/>
          <p:nvPr/>
        </p:nvSpPr>
        <p:spPr>
          <a:xfrm>
            <a:off x="7970555" y="5726196"/>
            <a:ext cx="151220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26724"/>
                </a:solidFill>
                <a:effectLst/>
                <a:uLnTx/>
                <a:uFillTx/>
                <a:latin typeface="Tw Cen MT" panose="020B0602020104020603"/>
                <a:ea typeface="+mn-ea"/>
                <a:cs typeface="+mn-cs"/>
              </a:rPr>
              <a:t>3,600</a:t>
            </a:r>
            <a:r>
              <a:rPr kumimoji="0" lang="en-US" sz="1400" b="0" i="0" u="none" strike="noStrike" kern="1200" cap="none" spc="0" normalizeH="0" baseline="0" noProof="0">
                <a:ln>
                  <a:noFill/>
                </a:ln>
                <a:solidFill>
                  <a:srgbClr val="F26724"/>
                </a:solidFill>
                <a:effectLst/>
                <a:uLnTx/>
                <a:uFillTx/>
                <a:latin typeface="Tw Cen MT" panose="020B0602020104020603"/>
                <a:ea typeface="+mn-ea"/>
                <a:cs typeface="+mn-cs"/>
              </a:rPr>
              <a:t> </a:t>
            </a:r>
            <a:b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b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certificate trainees</a:t>
            </a:r>
          </a:p>
        </p:txBody>
      </p:sp>
      <p:sp>
        <p:nvSpPr>
          <p:cNvPr id="23" name="TextBox 22">
            <a:extLst>
              <a:ext uri="{FF2B5EF4-FFF2-40B4-BE49-F238E27FC236}">
                <a16:creationId xmlns:a16="http://schemas.microsoft.com/office/drawing/2014/main" id="{F48B4A5F-ED8D-4540-A3EF-B07CD4BAE872}"/>
              </a:ext>
            </a:extLst>
          </p:cNvPr>
          <p:cNvSpPr txBox="1"/>
          <p:nvPr/>
        </p:nvSpPr>
        <p:spPr>
          <a:xfrm>
            <a:off x="9851136" y="5726196"/>
            <a:ext cx="18526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26724"/>
                </a:solidFill>
                <a:effectLst/>
                <a:uLnTx/>
                <a:uFillTx/>
                <a:latin typeface="Tw Cen MT" panose="020B0602020104020603"/>
                <a:ea typeface="+mn-ea"/>
                <a:cs typeface="+mn-cs"/>
              </a:rPr>
              <a:t>61%</a:t>
            </a:r>
            <a:r>
              <a:rPr kumimoji="0" lang="en-US" sz="1400" b="0" i="0" u="none" strike="noStrike" kern="1200" cap="none" spc="0" normalizeH="0" baseline="0" noProof="0">
                <a:ln>
                  <a:noFill/>
                </a:ln>
                <a:solidFill>
                  <a:srgbClr val="F26724"/>
                </a:solidFill>
                <a:effectLst/>
                <a:uLnTx/>
                <a:uFillTx/>
                <a:latin typeface="Tw Cen MT" panose="020B0602020104020603"/>
                <a:ea typeface="+mn-ea"/>
                <a:cs typeface="+mn-cs"/>
              </a:rPr>
              <a:t> </a:t>
            </a: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of interns are women or minorities</a:t>
            </a:r>
          </a:p>
        </p:txBody>
      </p:sp>
      <p:cxnSp>
        <p:nvCxnSpPr>
          <p:cNvPr id="26" name="Straight Connector 25">
            <a:extLst>
              <a:ext uri="{FF2B5EF4-FFF2-40B4-BE49-F238E27FC236}">
                <a16:creationId xmlns:a16="http://schemas.microsoft.com/office/drawing/2014/main" id="{A3D0DD7C-5FCB-FE4B-948F-9CA14D8CA826}"/>
              </a:ext>
            </a:extLst>
          </p:cNvPr>
          <p:cNvCxnSpPr/>
          <p:nvPr/>
        </p:nvCxnSpPr>
        <p:spPr>
          <a:xfrm>
            <a:off x="736979" y="4860970"/>
            <a:ext cx="2714582" cy="0"/>
          </a:xfrm>
          <a:prstGeom prst="line">
            <a:avLst/>
          </a:prstGeom>
          <a:ln w="22225">
            <a:solidFill>
              <a:srgbClr val="F2672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7C4C9FC-198D-1747-BF0E-461D530DC443}"/>
              </a:ext>
            </a:extLst>
          </p:cNvPr>
          <p:cNvCxnSpPr/>
          <p:nvPr/>
        </p:nvCxnSpPr>
        <p:spPr>
          <a:xfrm>
            <a:off x="4492115" y="4860970"/>
            <a:ext cx="2714582" cy="0"/>
          </a:xfrm>
          <a:prstGeom prst="line">
            <a:avLst/>
          </a:prstGeom>
          <a:ln w="22225">
            <a:solidFill>
              <a:srgbClr val="F2672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0BB8237-34FA-0848-8A07-0240227DBFEE}"/>
              </a:ext>
            </a:extLst>
          </p:cNvPr>
          <p:cNvCxnSpPr>
            <a:cxnSpLocks/>
          </p:cNvCxnSpPr>
          <p:nvPr/>
        </p:nvCxnSpPr>
        <p:spPr>
          <a:xfrm flipV="1">
            <a:off x="7970555" y="4860970"/>
            <a:ext cx="3588686" cy="19196"/>
          </a:xfrm>
          <a:prstGeom prst="line">
            <a:avLst/>
          </a:prstGeom>
          <a:ln w="22225">
            <a:solidFill>
              <a:srgbClr val="F26724"/>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engineering drawing&#10;&#10;Description automatically generated">
            <a:extLst>
              <a:ext uri="{FF2B5EF4-FFF2-40B4-BE49-F238E27FC236}">
                <a16:creationId xmlns:a16="http://schemas.microsoft.com/office/drawing/2014/main" id="{B4992982-C555-F14C-938C-A0B6A91781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3" y="-24384"/>
            <a:ext cx="1751246" cy="2471759"/>
          </a:xfrm>
          <a:prstGeom prst="rect">
            <a:avLst/>
          </a:prstGeom>
        </p:spPr>
      </p:pic>
      <p:pic>
        <p:nvPicPr>
          <p:cNvPr id="25" name="Picture 24" descr="A picture containing toy, playing, table, room&#10;&#10;Description automatically generated">
            <a:extLst>
              <a:ext uri="{FF2B5EF4-FFF2-40B4-BE49-F238E27FC236}">
                <a16:creationId xmlns:a16="http://schemas.microsoft.com/office/drawing/2014/main" id="{43E037F2-7227-8D40-A465-163D6E7EB4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228"/>
          <a:stretch/>
        </p:blipFill>
        <p:spPr>
          <a:xfrm>
            <a:off x="9964652" y="0"/>
            <a:ext cx="2227347" cy="2477274"/>
          </a:xfrm>
          <a:prstGeom prst="rect">
            <a:avLst/>
          </a:prstGeom>
        </p:spPr>
      </p:pic>
      <p:pic>
        <p:nvPicPr>
          <p:cNvPr id="30" name="Picture 29" descr="A picture containing icon&#10;&#10;Description automatically generated">
            <a:extLst>
              <a:ext uri="{FF2B5EF4-FFF2-40B4-BE49-F238E27FC236}">
                <a16:creationId xmlns:a16="http://schemas.microsoft.com/office/drawing/2014/main" id="{6B4B0FAD-2339-FA43-B02F-2CE712B1C8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979" y="3965445"/>
            <a:ext cx="767928" cy="767928"/>
          </a:xfrm>
          <a:prstGeom prst="rect">
            <a:avLst/>
          </a:prstGeom>
        </p:spPr>
      </p:pic>
      <p:pic>
        <p:nvPicPr>
          <p:cNvPr id="32" name="Picture 31" descr="A picture containing dark, sitting&#10;&#10;Description automatically generated">
            <a:extLst>
              <a:ext uri="{FF2B5EF4-FFF2-40B4-BE49-F238E27FC236}">
                <a16:creationId xmlns:a16="http://schemas.microsoft.com/office/drawing/2014/main" id="{32D60375-98C6-AA41-BB76-29142E1F9E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5992" y="3787887"/>
            <a:ext cx="1083251" cy="1083251"/>
          </a:xfrm>
          <a:prstGeom prst="rect">
            <a:avLst/>
          </a:prstGeom>
        </p:spPr>
      </p:pic>
      <p:pic>
        <p:nvPicPr>
          <p:cNvPr id="34" name="Picture 33" descr="Icon&#10;&#10;Description automatically generated">
            <a:extLst>
              <a:ext uri="{FF2B5EF4-FFF2-40B4-BE49-F238E27FC236}">
                <a16:creationId xmlns:a16="http://schemas.microsoft.com/office/drawing/2014/main" id="{8C03853F-01B5-5F45-B4E8-E51BCC9491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8873" y="3923264"/>
            <a:ext cx="947304" cy="947304"/>
          </a:xfrm>
          <a:prstGeom prst="rect">
            <a:avLst/>
          </a:prstGeom>
        </p:spPr>
      </p:pic>
    </p:spTree>
    <p:extLst>
      <p:ext uri="{BB962C8B-B14F-4D97-AF65-F5344CB8AC3E}">
        <p14:creationId xmlns:p14="http://schemas.microsoft.com/office/powerpoint/2010/main" val="3921482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a:xfrm>
            <a:off x="4648200" y="6356351"/>
            <a:ext cx="2895600" cy="365125"/>
          </a:xfrm>
        </p:spPr>
        <p:txBody>
          <a:bodyPr/>
          <a:lstStyle/>
          <a:p>
            <a:fld id="{BD88279C-5332-4180-B085-E4F188D724C6}" type="slidenum">
              <a:rPr lang="en-US" smtClean="0"/>
              <a:t>8</a:t>
            </a:fld>
            <a:endParaRPr lang="en-US" dirty="0"/>
          </a:p>
        </p:txBody>
      </p:sp>
      <p:sp>
        <p:nvSpPr>
          <p:cNvPr id="7" name="Rectangle 2"/>
          <p:cNvSpPr>
            <a:spLocks noGrp="1" noChangeArrowheads="1"/>
          </p:cNvSpPr>
          <p:nvPr>
            <p:ph type="title"/>
          </p:nvPr>
        </p:nvSpPr>
        <p:spPr>
          <a:xfrm>
            <a:off x="304800" y="557167"/>
            <a:ext cx="8158022" cy="457200"/>
          </a:xfrm>
        </p:spPr>
        <p:txBody>
          <a:bodyPr>
            <a:noAutofit/>
          </a:bodyPr>
          <a:lstStyle/>
          <a:p>
            <a:r>
              <a:rPr lang="en-US" sz="2800" cap="small" dirty="0" err="1">
                <a:latin typeface="Calibri" panose="020F0502020204030204" pitchFamily="34" charset="0"/>
                <a:cs typeface="Calibri" panose="020F0502020204030204" pitchFamily="34" charset="0"/>
              </a:rPr>
              <a:t>Microgrid</a:t>
            </a:r>
            <a:r>
              <a:rPr lang="en-US" sz="2800" cap="small" dirty="0">
                <a:latin typeface="Calibri" panose="020F0502020204030204" pitchFamily="34" charset="0"/>
                <a:cs typeface="Calibri" panose="020F0502020204030204" pitchFamily="34" charset="0"/>
              </a:rPr>
              <a:t> 101</a:t>
            </a:r>
          </a:p>
        </p:txBody>
      </p:sp>
      <p:sp>
        <p:nvSpPr>
          <p:cNvPr id="4" name="Text Placeholder 7">
            <a:extLst>
              <a:ext uri="{FF2B5EF4-FFF2-40B4-BE49-F238E27FC236}">
                <a16:creationId xmlns:a16="http://schemas.microsoft.com/office/drawing/2014/main" id="{E894A504-EA92-4103-BFAD-E7F28B039790}"/>
              </a:ext>
            </a:extLst>
          </p:cNvPr>
          <p:cNvSpPr txBox="1">
            <a:spLocks/>
          </p:cNvSpPr>
          <p:nvPr/>
        </p:nvSpPr>
        <p:spPr>
          <a:xfrm>
            <a:off x="381000" y="1181398"/>
            <a:ext cx="8183422" cy="492443"/>
          </a:xfrm>
          <a:prstGeom prst="rect">
            <a:avLst/>
          </a:prstGeom>
        </p:spPr>
        <p:txBody>
          <a:bodyPr vert="horz" lIns="0" tIns="0" rIns="0" bIns="0" rtlCol="0">
            <a:noAutofit/>
          </a:bodyPr>
          <a:lstStyle>
            <a:lvl1pPr marL="172934" indent="-157072" algn="l" defTabSz="456918" rtl="0" eaLnBrk="1" latinLnBrk="0" hangingPunct="1">
              <a:spcBef>
                <a:spcPts val="500"/>
              </a:spcBef>
              <a:spcAft>
                <a:spcPts val="500"/>
              </a:spcAft>
              <a:buClr>
                <a:schemeClr val="bg2"/>
              </a:buClr>
              <a:buFontTx/>
              <a:buNone/>
              <a:defRPr sz="2400" kern="1200">
                <a:solidFill>
                  <a:schemeClr val="tx2"/>
                </a:solidFill>
                <a:latin typeface="Arial"/>
                <a:ea typeface="+mn-ea"/>
                <a:cs typeface="Arial"/>
              </a:defRPr>
            </a:lvl1pPr>
            <a:lvl2pPr marL="361728" indent="-182452" algn="l" defTabSz="447405" rtl="0" eaLnBrk="1" latinLnBrk="0" hangingPunct="1">
              <a:spcBef>
                <a:spcPts val="500"/>
              </a:spcBef>
              <a:spcAft>
                <a:spcPts val="500"/>
              </a:spcAft>
              <a:buClr>
                <a:srgbClr val="36C746"/>
              </a:buClr>
              <a:buFontTx/>
              <a:buNone/>
              <a:defRPr sz="1300" kern="1200">
                <a:solidFill>
                  <a:schemeClr val="accent1"/>
                </a:solidFill>
                <a:latin typeface="Arial"/>
                <a:ea typeface="+mn-ea"/>
                <a:cs typeface="Arial"/>
              </a:defRPr>
            </a:lvl2pPr>
            <a:lvl3pPr marL="537830" indent="-179277" algn="l" defTabSz="456918" rtl="0" eaLnBrk="1" latinLnBrk="0" hangingPunct="1">
              <a:spcBef>
                <a:spcPts val="500"/>
              </a:spcBef>
              <a:spcAft>
                <a:spcPts val="500"/>
              </a:spcAft>
              <a:buClr>
                <a:srgbClr val="36C746"/>
              </a:buClr>
              <a:buFontTx/>
              <a:buNone/>
              <a:defRPr sz="1200" kern="1200">
                <a:solidFill>
                  <a:schemeClr val="accent1"/>
                </a:solidFill>
                <a:latin typeface="Arial"/>
                <a:ea typeface="+mn-ea"/>
                <a:cs typeface="Arial"/>
              </a:defRPr>
            </a:lvl3pPr>
            <a:lvl4pPr marL="718693" indent="-179277" algn="l" defTabSz="456918" rtl="0" eaLnBrk="1" latinLnBrk="0" hangingPunct="1">
              <a:spcBef>
                <a:spcPts val="500"/>
              </a:spcBef>
              <a:spcAft>
                <a:spcPts val="500"/>
              </a:spcAft>
              <a:buClr>
                <a:srgbClr val="36C746"/>
              </a:buClr>
              <a:buFontTx/>
              <a:buNone/>
              <a:defRPr sz="1100" kern="1200">
                <a:solidFill>
                  <a:schemeClr val="accent1"/>
                </a:solidFill>
                <a:latin typeface="Arial"/>
                <a:ea typeface="+mn-ea"/>
                <a:cs typeface="Arial"/>
              </a:defRPr>
            </a:lvl4pPr>
            <a:lvl5pPr marL="896381" indent="-185623" algn="l" defTabSz="456918" rtl="0" eaLnBrk="1" latinLnBrk="0" hangingPunct="1">
              <a:spcBef>
                <a:spcPts val="500"/>
              </a:spcBef>
              <a:spcAft>
                <a:spcPts val="500"/>
              </a:spcAft>
              <a:buClr>
                <a:srgbClr val="36C746"/>
              </a:buClr>
              <a:buFontTx/>
              <a:buNone/>
              <a:defRPr sz="1000" kern="1200">
                <a:solidFill>
                  <a:schemeClr val="accent1"/>
                </a:solidFill>
                <a:latin typeface="Arial"/>
                <a:ea typeface="+mn-ea"/>
                <a:cs typeface="Arial"/>
              </a:defRPr>
            </a:lvl5pPr>
            <a:lvl6pPr marL="895555" indent="-182769" algn="l" defTabSz="456918"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555" indent="-182769" algn="l" defTabSz="456918"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6877" indent="-228465" algn="l" defTabSz="456918" rtl="0" eaLnBrk="1" latinLnBrk="0" hangingPunct="1">
              <a:spcBef>
                <a:spcPct val="20000"/>
              </a:spcBef>
              <a:buFont typeface="Arial"/>
              <a:buChar char="•"/>
              <a:defRPr sz="2000" kern="1200">
                <a:solidFill>
                  <a:schemeClr val="tx1"/>
                </a:solidFill>
                <a:latin typeface="+mn-lt"/>
                <a:ea typeface="+mn-ea"/>
                <a:cs typeface="+mn-cs"/>
              </a:defRPr>
            </a:lvl8pPr>
            <a:lvl9pPr marL="3883795" indent="-228465" algn="l" defTabSz="456918"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812760">
              <a:spcBef>
                <a:spcPts val="667"/>
              </a:spcBef>
              <a:spcAft>
                <a:spcPts val="667"/>
              </a:spcAft>
              <a:buClr>
                <a:srgbClr val="3DCD58"/>
              </a:buClr>
              <a:defRPr/>
            </a:pPr>
            <a:r>
              <a:rPr lang="en-AU" sz="3200" dirty="0">
                <a:solidFill>
                  <a:schemeClr val="tx1"/>
                </a:solidFill>
                <a:latin typeface="Calibri" panose="020F0502020204030204" pitchFamily="34" charset="0"/>
                <a:cs typeface="Calibri" panose="020F0502020204030204" pitchFamily="34" charset="0"/>
              </a:rPr>
              <a:t>What is a microgrid?</a:t>
            </a:r>
            <a:endParaRPr lang="en-US" sz="3200" dirty="0">
              <a:solidFill>
                <a:schemeClr val="tx1"/>
              </a:solidFill>
              <a:latin typeface="Calibri" panose="020F0502020204030204" pitchFamily="34" charset="0"/>
              <a:cs typeface="Calibri" panose="020F0502020204030204" pitchFamily="34" charset="0"/>
            </a:endParaRPr>
          </a:p>
          <a:p>
            <a:pPr marL="0" indent="0" defTabSz="812760">
              <a:spcBef>
                <a:spcPts val="667"/>
              </a:spcBef>
              <a:spcAft>
                <a:spcPts val="667"/>
              </a:spcAft>
              <a:buClr>
                <a:srgbClr val="3DCD58"/>
              </a:buClr>
              <a:defRPr/>
            </a:pPr>
            <a:endParaRPr lang="en-US" sz="3200" b="1" dirty="0">
              <a:solidFill>
                <a:schemeClr val="tx1"/>
              </a:solidFill>
            </a:endParaRPr>
          </a:p>
        </p:txBody>
      </p:sp>
      <p:sp>
        <p:nvSpPr>
          <p:cNvPr id="5" name="Rectangle 4">
            <a:extLst>
              <a:ext uri="{FF2B5EF4-FFF2-40B4-BE49-F238E27FC236}">
                <a16:creationId xmlns:a16="http://schemas.microsoft.com/office/drawing/2014/main" id="{CCD49DC7-476C-4017-A6D3-97BDF78180A2}"/>
              </a:ext>
            </a:extLst>
          </p:cNvPr>
          <p:cNvSpPr/>
          <p:nvPr/>
        </p:nvSpPr>
        <p:spPr>
          <a:xfrm>
            <a:off x="1104900" y="1752600"/>
            <a:ext cx="9982200" cy="831011"/>
          </a:xfrm>
          <a:prstGeom prst="rect">
            <a:avLst/>
          </a:prstGeom>
        </p:spPr>
        <p:txBody>
          <a:bodyPr wrap="square" lIns="91452" tIns="45727" rIns="91452" bIns="45727">
            <a:spAutoFit/>
          </a:bodyPr>
          <a:lstStyle/>
          <a:p>
            <a:pPr defTabSz="914460" eaLnBrk="0" hangingPunct="0">
              <a:defRPr/>
            </a:pPr>
            <a:r>
              <a:rPr lang="en-US" altLang="en-US" sz="2400" dirty="0">
                <a:latin typeface="Calibri" panose="020F0502020204030204" pitchFamily="34" charset="0"/>
                <a:cs typeface="Calibri" panose="020F0502020204030204" pitchFamily="34" charset="0"/>
              </a:rPr>
              <a:t>An </a:t>
            </a:r>
            <a:r>
              <a:rPr lang="en-US" altLang="en-US" sz="2400" dirty="0">
                <a:solidFill>
                  <a:srgbClr val="1C95CB"/>
                </a:solidFill>
                <a:latin typeface="Calibri" panose="020F0502020204030204" pitchFamily="34" charset="0"/>
                <a:cs typeface="Calibri" panose="020F0502020204030204" pitchFamily="34" charset="0"/>
              </a:rPr>
              <a:t>integrated energy system </a:t>
            </a:r>
            <a:r>
              <a:rPr lang="en-US" altLang="en-US" sz="2400" dirty="0">
                <a:latin typeface="Calibri" panose="020F0502020204030204" pitchFamily="34" charset="0"/>
                <a:cs typeface="Calibri" panose="020F0502020204030204" pitchFamily="34" charset="0"/>
              </a:rPr>
              <a:t>consisting of </a:t>
            </a:r>
            <a:r>
              <a:rPr lang="en-US" altLang="en-US" sz="2400" dirty="0">
                <a:solidFill>
                  <a:srgbClr val="1C95CB"/>
                </a:solidFill>
                <a:latin typeface="Calibri" panose="020F0502020204030204" pitchFamily="34" charset="0"/>
                <a:cs typeface="Calibri" panose="020F0502020204030204" pitchFamily="34" charset="0"/>
              </a:rPr>
              <a:t>interconnected loads</a:t>
            </a:r>
            <a:r>
              <a:rPr lang="en-US" altLang="en-US" sz="2400" dirty="0">
                <a:latin typeface="Calibri" panose="020F0502020204030204" pitchFamily="34" charset="0"/>
                <a:cs typeface="Calibri" panose="020F0502020204030204" pitchFamily="34" charset="0"/>
              </a:rPr>
              <a:t> and </a:t>
            </a:r>
            <a:r>
              <a:rPr lang="en-US" altLang="en-US" sz="2400" dirty="0">
                <a:solidFill>
                  <a:srgbClr val="1C95CB"/>
                </a:solidFill>
                <a:latin typeface="Calibri" panose="020F0502020204030204" pitchFamily="34" charset="0"/>
                <a:cs typeface="Calibri" panose="020F0502020204030204" pitchFamily="34" charset="0"/>
              </a:rPr>
              <a:t>distributed energy resources</a:t>
            </a:r>
            <a:r>
              <a:rPr lang="en-US" altLang="en-US" sz="2400" dirty="0">
                <a:latin typeface="Calibri" panose="020F0502020204030204" pitchFamily="34" charset="0"/>
                <a:cs typeface="Calibri" panose="020F0502020204030204" pitchFamily="34" charset="0"/>
              </a:rPr>
              <a:t>…</a:t>
            </a:r>
          </a:p>
        </p:txBody>
      </p:sp>
      <p:sp>
        <p:nvSpPr>
          <p:cNvPr id="8" name="Rectangle 7">
            <a:extLst>
              <a:ext uri="{FF2B5EF4-FFF2-40B4-BE49-F238E27FC236}">
                <a16:creationId xmlns:a16="http://schemas.microsoft.com/office/drawing/2014/main" id="{7EFDF0BD-B533-42AB-8FD7-DC503783762B}"/>
              </a:ext>
            </a:extLst>
          </p:cNvPr>
          <p:cNvSpPr/>
          <p:nvPr/>
        </p:nvSpPr>
        <p:spPr>
          <a:xfrm>
            <a:off x="1104900" y="5524227"/>
            <a:ext cx="9982200" cy="831011"/>
          </a:xfrm>
          <a:prstGeom prst="rect">
            <a:avLst/>
          </a:prstGeom>
        </p:spPr>
        <p:txBody>
          <a:bodyPr wrap="square" lIns="91452" tIns="45727" rIns="91452" bIns="45727">
            <a:spAutoFit/>
          </a:bodyPr>
          <a:lstStyle/>
          <a:p>
            <a:pPr algn="ctr" defTabSz="914460">
              <a:defRPr/>
            </a:pPr>
            <a:r>
              <a:rPr lang="en-US" altLang="en-US" sz="2400" dirty="0"/>
              <a:t>…which as an integrated system can be </a:t>
            </a:r>
            <a:r>
              <a:rPr lang="en-US" altLang="en-US" sz="2400" dirty="0">
                <a:solidFill>
                  <a:srgbClr val="1C95CB"/>
                </a:solidFill>
              </a:rPr>
              <a:t>controlled as a single entity </a:t>
            </a:r>
            <a:r>
              <a:rPr lang="en-US" altLang="en-US" sz="2400" dirty="0"/>
              <a:t>and operate in parallel with the grid or in an intentional</a:t>
            </a:r>
            <a:r>
              <a:rPr lang="en-US" altLang="en-US" sz="2400" i="1" dirty="0"/>
              <a:t> </a:t>
            </a:r>
            <a:r>
              <a:rPr lang="en-US" altLang="en-US" sz="2400" dirty="0">
                <a:solidFill>
                  <a:srgbClr val="1C95CB"/>
                </a:solidFill>
              </a:rPr>
              <a:t>islanded</a:t>
            </a:r>
            <a:r>
              <a:rPr lang="en-US" altLang="en-US" sz="2400" i="1" dirty="0">
                <a:solidFill>
                  <a:srgbClr val="1C95CB"/>
                </a:solidFill>
              </a:rPr>
              <a:t> </a:t>
            </a:r>
            <a:r>
              <a:rPr lang="en-US" altLang="en-US" sz="2400" dirty="0">
                <a:solidFill>
                  <a:srgbClr val="1C95CB"/>
                </a:solidFill>
              </a:rPr>
              <a:t>mode</a:t>
            </a:r>
            <a:r>
              <a:rPr lang="en-US" altLang="en-US" sz="2400" dirty="0"/>
              <a:t>.</a:t>
            </a:r>
            <a:endParaRPr lang="en-US" sz="2400" dirty="0"/>
          </a:p>
        </p:txBody>
      </p:sp>
      <p:grpSp>
        <p:nvGrpSpPr>
          <p:cNvPr id="9" name="Group 8">
            <a:extLst>
              <a:ext uri="{FF2B5EF4-FFF2-40B4-BE49-F238E27FC236}">
                <a16:creationId xmlns:a16="http://schemas.microsoft.com/office/drawing/2014/main" id="{AD946661-E5B0-4BDC-98D0-409FDA0DA339}"/>
              </a:ext>
            </a:extLst>
          </p:cNvPr>
          <p:cNvGrpSpPr>
            <a:grpSpLocks noChangeAspect="1"/>
          </p:cNvGrpSpPr>
          <p:nvPr/>
        </p:nvGrpSpPr>
        <p:grpSpPr>
          <a:xfrm>
            <a:off x="3200400" y="2750113"/>
            <a:ext cx="5115069" cy="2607612"/>
            <a:chOff x="732651" y="3847461"/>
            <a:chExt cx="6307904" cy="3088518"/>
          </a:xfrm>
        </p:grpSpPr>
        <p:pic>
          <p:nvPicPr>
            <p:cNvPr id="13" name="Picture 2" descr="Image result for what is a microgrid image">
              <a:extLst>
                <a:ext uri="{FF2B5EF4-FFF2-40B4-BE49-F238E27FC236}">
                  <a16:creationId xmlns:a16="http://schemas.microsoft.com/office/drawing/2014/main" id="{4C953757-AFD2-4F9A-AA5B-01D833D145C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32651" y="3847461"/>
              <a:ext cx="6307904" cy="30885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what is a microgrid image">
              <a:extLst>
                <a:ext uri="{FF2B5EF4-FFF2-40B4-BE49-F238E27FC236}">
                  <a16:creationId xmlns:a16="http://schemas.microsoft.com/office/drawing/2014/main" id="{AD347E2A-B33F-4496-9EC0-7F75A1A8BBED}"/>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53231" t="69678" r="42675" b="26814"/>
            <a:stretch/>
          </p:blipFill>
          <p:spPr bwMode="auto">
            <a:xfrm rot="21248208">
              <a:off x="4066399" y="5566878"/>
              <a:ext cx="558507" cy="5590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75230A0-2BE5-4087-A169-2FDFE54C5A7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21195800">
              <a:off x="4024603" y="5763107"/>
              <a:ext cx="642097" cy="166575"/>
            </a:xfrm>
            <a:prstGeom prst="rect">
              <a:avLst/>
            </a:prstGeom>
          </p:spPr>
        </p:pic>
      </p:grpSp>
    </p:spTree>
    <p:extLst>
      <p:ext uri="{BB962C8B-B14F-4D97-AF65-F5344CB8AC3E}">
        <p14:creationId xmlns:p14="http://schemas.microsoft.com/office/powerpoint/2010/main" val="3468693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a:xfrm>
            <a:off x="4648200" y="6356351"/>
            <a:ext cx="2895600" cy="365125"/>
          </a:xfrm>
        </p:spPr>
        <p:txBody>
          <a:bodyPr/>
          <a:lstStyle/>
          <a:p>
            <a:fld id="{BD88279C-5332-4180-B085-E4F188D724C6}" type="slidenum">
              <a:rPr lang="en-US" smtClean="0"/>
              <a:t>9</a:t>
            </a:fld>
            <a:endParaRPr lang="en-US" dirty="0"/>
          </a:p>
        </p:txBody>
      </p:sp>
      <p:sp>
        <p:nvSpPr>
          <p:cNvPr id="7" name="Rectangle 2"/>
          <p:cNvSpPr>
            <a:spLocks noGrp="1" noChangeArrowheads="1"/>
          </p:cNvSpPr>
          <p:nvPr>
            <p:ph type="title"/>
          </p:nvPr>
        </p:nvSpPr>
        <p:spPr>
          <a:xfrm>
            <a:off x="804668" y="442626"/>
            <a:ext cx="8158022" cy="457200"/>
          </a:xfrm>
        </p:spPr>
        <p:txBody>
          <a:bodyPr>
            <a:noAutofit/>
          </a:bodyPr>
          <a:lstStyle/>
          <a:p>
            <a:r>
              <a:rPr lang="en-US" sz="2800" cap="small" dirty="0" err="1">
                <a:latin typeface="Calibri" panose="020F0502020204030204" pitchFamily="34" charset="0"/>
                <a:cs typeface="Calibri" panose="020F0502020204030204" pitchFamily="34" charset="0"/>
              </a:rPr>
              <a:t>Microgrid</a:t>
            </a:r>
            <a:r>
              <a:rPr lang="en-US" sz="2800" cap="small" dirty="0">
                <a:latin typeface="Calibri" panose="020F0502020204030204" pitchFamily="34" charset="0"/>
                <a:cs typeface="Calibri" panose="020F0502020204030204" pitchFamily="34" charset="0"/>
              </a:rPr>
              <a:t> 101</a:t>
            </a:r>
          </a:p>
        </p:txBody>
      </p:sp>
      <p:sp>
        <p:nvSpPr>
          <p:cNvPr id="14" name="Text Placeholder 7">
            <a:extLst>
              <a:ext uri="{FF2B5EF4-FFF2-40B4-BE49-F238E27FC236}">
                <a16:creationId xmlns:a16="http://schemas.microsoft.com/office/drawing/2014/main" id="{E9A9F631-B20F-44A7-BE9F-F0B381FA1CF7}"/>
              </a:ext>
            </a:extLst>
          </p:cNvPr>
          <p:cNvSpPr txBox="1">
            <a:spLocks/>
          </p:cNvSpPr>
          <p:nvPr/>
        </p:nvSpPr>
        <p:spPr>
          <a:xfrm>
            <a:off x="818523" y="1144302"/>
            <a:ext cx="8183422" cy="492443"/>
          </a:xfrm>
          <a:prstGeom prst="rect">
            <a:avLst/>
          </a:prstGeom>
        </p:spPr>
        <p:txBody>
          <a:bodyPr vert="horz" lIns="0" tIns="0" rIns="0" bIns="0" rtlCol="0">
            <a:noAutofit/>
          </a:bodyPr>
          <a:lstStyle>
            <a:lvl1pPr marL="172934" indent="-157072" algn="l" defTabSz="456918" rtl="0" eaLnBrk="1" latinLnBrk="0" hangingPunct="1">
              <a:spcBef>
                <a:spcPts val="500"/>
              </a:spcBef>
              <a:spcAft>
                <a:spcPts val="500"/>
              </a:spcAft>
              <a:buClr>
                <a:schemeClr val="bg2"/>
              </a:buClr>
              <a:buFontTx/>
              <a:buNone/>
              <a:defRPr sz="2400" kern="1200">
                <a:solidFill>
                  <a:schemeClr val="tx2"/>
                </a:solidFill>
                <a:latin typeface="Arial"/>
                <a:ea typeface="+mn-ea"/>
                <a:cs typeface="Arial"/>
              </a:defRPr>
            </a:lvl1pPr>
            <a:lvl2pPr marL="361728" indent="-182452" algn="l" defTabSz="447405" rtl="0" eaLnBrk="1" latinLnBrk="0" hangingPunct="1">
              <a:spcBef>
                <a:spcPts val="500"/>
              </a:spcBef>
              <a:spcAft>
                <a:spcPts val="500"/>
              </a:spcAft>
              <a:buClr>
                <a:srgbClr val="36C746"/>
              </a:buClr>
              <a:buFontTx/>
              <a:buNone/>
              <a:defRPr sz="1300" kern="1200">
                <a:solidFill>
                  <a:schemeClr val="accent1"/>
                </a:solidFill>
                <a:latin typeface="Arial"/>
                <a:ea typeface="+mn-ea"/>
                <a:cs typeface="Arial"/>
              </a:defRPr>
            </a:lvl2pPr>
            <a:lvl3pPr marL="537830" indent="-179277" algn="l" defTabSz="456918" rtl="0" eaLnBrk="1" latinLnBrk="0" hangingPunct="1">
              <a:spcBef>
                <a:spcPts val="500"/>
              </a:spcBef>
              <a:spcAft>
                <a:spcPts val="500"/>
              </a:spcAft>
              <a:buClr>
                <a:srgbClr val="36C746"/>
              </a:buClr>
              <a:buFontTx/>
              <a:buNone/>
              <a:defRPr sz="1200" kern="1200">
                <a:solidFill>
                  <a:schemeClr val="accent1"/>
                </a:solidFill>
                <a:latin typeface="Arial"/>
                <a:ea typeface="+mn-ea"/>
                <a:cs typeface="Arial"/>
              </a:defRPr>
            </a:lvl3pPr>
            <a:lvl4pPr marL="718693" indent="-179277" algn="l" defTabSz="456918" rtl="0" eaLnBrk="1" latinLnBrk="0" hangingPunct="1">
              <a:spcBef>
                <a:spcPts val="500"/>
              </a:spcBef>
              <a:spcAft>
                <a:spcPts val="500"/>
              </a:spcAft>
              <a:buClr>
                <a:srgbClr val="36C746"/>
              </a:buClr>
              <a:buFontTx/>
              <a:buNone/>
              <a:defRPr sz="1100" kern="1200">
                <a:solidFill>
                  <a:schemeClr val="accent1"/>
                </a:solidFill>
                <a:latin typeface="Arial"/>
                <a:ea typeface="+mn-ea"/>
                <a:cs typeface="Arial"/>
              </a:defRPr>
            </a:lvl4pPr>
            <a:lvl5pPr marL="896381" indent="-185623" algn="l" defTabSz="456918" rtl="0" eaLnBrk="1" latinLnBrk="0" hangingPunct="1">
              <a:spcBef>
                <a:spcPts val="500"/>
              </a:spcBef>
              <a:spcAft>
                <a:spcPts val="500"/>
              </a:spcAft>
              <a:buClr>
                <a:srgbClr val="36C746"/>
              </a:buClr>
              <a:buFontTx/>
              <a:buNone/>
              <a:defRPr sz="1000" kern="1200">
                <a:solidFill>
                  <a:schemeClr val="accent1"/>
                </a:solidFill>
                <a:latin typeface="Arial"/>
                <a:ea typeface="+mn-ea"/>
                <a:cs typeface="Arial"/>
              </a:defRPr>
            </a:lvl5pPr>
            <a:lvl6pPr marL="895555" indent="-182769" algn="l" defTabSz="456918"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555" indent="-182769" algn="l" defTabSz="456918"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6877" indent="-228465" algn="l" defTabSz="456918" rtl="0" eaLnBrk="1" latinLnBrk="0" hangingPunct="1">
              <a:spcBef>
                <a:spcPct val="20000"/>
              </a:spcBef>
              <a:buFont typeface="Arial"/>
              <a:buChar char="•"/>
              <a:defRPr sz="2000" kern="1200">
                <a:solidFill>
                  <a:schemeClr val="tx1"/>
                </a:solidFill>
                <a:latin typeface="+mn-lt"/>
                <a:ea typeface="+mn-ea"/>
                <a:cs typeface="+mn-cs"/>
              </a:defRPr>
            </a:lvl8pPr>
            <a:lvl9pPr marL="3883795" indent="-228465" algn="l" defTabSz="456918"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812760">
              <a:spcBef>
                <a:spcPts val="667"/>
              </a:spcBef>
              <a:spcAft>
                <a:spcPts val="667"/>
              </a:spcAft>
              <a:buClr>
                <a:srgbClr val="3DCD58"/>
              </a:buClr>
              <a:defRPr/>
            </a:pPr>
            <a:r>
              <a:rPr lang="en-AU" sz="3200" dirty="0">
                <a:solidFill>
                  <a:schemeClr val="tx1"/>
                </a:solidFill>
                <a:latin typeface="Calibri" panose="020F0502020204030204" pitchFamily="34" charset="0"/>
                <a:cs typeface="Calibri" panose="020F0502020204030204" pitchFamily="34" charset="0"/>
              </a:rPr>
              <a:t>What are the major parts of microgrids?</a:t>
            </a:r>
            <a:endParaRPr lang="en-US" sz="3200" dirty="0">
              <a:solidFill>
                <a:schemeClr val="tx1"/>
              </a:solidFill>
              <a:latin typeface="Calibri" panose="020F0502020204030204" pitchFamily="34" charset="0"/>
              <a:cs typeface="Calibri" panose="020F0502020204030204" pitchFamily="34" charset="0"/>
            </a:endParaRPr>
          </a:p>
          <a:p>
            <a:pPr marL="0" indent="0" defTabSz="812760">
              <a:spcBef>
                <a:spcPts val="667"/>
              </a:spcBef>
              <a:spcAft>
                <a:spcPts val="667"/>
              </a:spcAft>
              <a:buClr>
                <a:srgbClr val="3DCD58"/>
              </a:buClr>
              <a:defRPr/>
            </a:pPr>
            <a:endParaRPr lang="en-US" sz="3200" b="1" dirty="0">
              <a:solidFill>
                <a:schemeClr val="tx1"/>
              </a:solidFill>
            </a:endParaRPr>
          </a:p>
        </p:txBody>
      </p:sp>
      <p:pic>
        <p:nvPicPr>
          <p:cNvPr id="3" name="Picture 2">
            <a:extLst>
              <a:ext uri="{FF2B5EF4-FFF2-40B4-BE49-F238E27FC236}">
                <a16:creationId xmlns:a16="http://schemas.microsoft.com/office/drawing/2014/main" id="{92B219A8-EBB1-4090-9E52-1181ADD60CFA}"/>
              </a:ext>
            </a:extLst>
          </p:cNvPr>
          <p:cNvPicPr>
            <a:picLocks noChangeAspect="1"/>
          </p:cNvPicPr>
          <p:nvPr/>
        </p:nvPicPr>
        <p:blipFill>
          <a:blip r:embed="rId2"/>
          <a:stretch>
            <a:fillRect/>
          </a:stretch>
        </p:blipFill>
        <p:spPr>
          <a:xfrm>
            <a:off x="818523" y="1881221"/>
            <a:ext cx="10554953" cy="4595779"/>
          </a:xfrm>
          <a:prstGeom prst="rect">
            <a:avLst/>
          </a:prstGeom>
          <a:gradFill flip="none" rotWithShape="1">
            <a:gsLst>
              <a:gs pos="0">
                <a:schemeClr val="bg1">
                  <a:shade val="30000"/>
                  <a:satMod val="115000"/>
                  <a:alpha val="0"/>
                </a:schemeClr>
              </a:gs>
              <a:gs pos="52000">
                <a:schemeClr val="bg1"/>
              </a:gs>
              <a:gs pos="100000">
                <a:schemeClr val="bg1">
                  <a:alpha val="12000"/>
                </a:schemeClr>
              </a:gs>
            </a:gsLst>
            <a:lin ang="16200000" scaled="1"/>
            <a:tileRect/>
          </a:gradFill>
        </p:spPr>
      </p:pic>
    </p:spTree>
    <p:extLst>
      <p:ext uri="{BB962C8B-B14F-4D97-AF65-F5344CB8AC3E}">
        <p14:creationId xmlns:p14="http://schemas.microsoft.com/office/powerpoint/2010/main" val="23009291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dirty="0" smtClean="0"/>
        </a:defPPr>
      </a:lstStyle>
    </a:txDef>
  </a:objectDefaults>
  <a:extraClrSchemeLst/>
</a:theme>
</file>

<file path=ppt/theme/theme2.xml><?xml version="1.0" encoding="utf-8"?>
<a:theme xmlns:a="http://schemas.openxmlformats.org/drawingml/2006/main" name="1_PIDC PPT template">
  <a:themeElements>
    <a:clrScheme name="Custom 5">
      <a:dk1>
        <a:srgbClr val="03497A"/>
      </a:dk1>
      <a:lt1>
        <a:srgbClr val="FFFFFF"/>
      </a:lt1>
      <a:dk2>
        <a:srgbClr val="FFFFFF"/>
      </a:dk2>
      <a:lt2>
        <a:srgbClr val="FFFFFF"/>
      </a:lt2>
      <a:accent1>
        <a:srgbClr val="03497A"/>
      </a:accent1>
      <a:accent2>
        <a:srgbClr val="EA7021"/>
      </a:accent2>
      <a:accent3>
        <a:srgbClr val="00BDD2"/>
      </a:accent3>
      <a:accent4>
        <a:srgbClr val="435059"/>
      </a:accent4>
      <a:accent5>
        <a:srgbClr val="77C043"/>
      </a:accent5>
      <a:accent6>
        <a:srgbClr val="DCDDDE"/>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11017</TotalTime>
  <Words>2708</Words>
  <Application>Microsoft Office PowerPoint</Application>
  <PresentationFormat>Widescreen</PresentationFormat>
  <Paragraphs>436</Paragraphs>
  <Slides>36</Slides>
  <Notes>17</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36</vt:i4>
      </vt:variant>
    </vt:vector>
  </HeadingPairs>
  <TitlesOfParts>
    <vt:vector size="52" baseType="lpstr">
      <vt:lpstr>宋体</vt:lpstr>
      <vt:lpstr>Arial</vt:lpstr>
      <vt:lpstr>Arial Black</vt:lpstr>
      <vt:lpstr>Arial Bold</vt:lpstr>
      <vt:lpstr>Arial MT Std Medium</vt:lpstr>
      <vt:lpstr>Arial Rounded MT Pro</vt:lpstr>
      <vt:lpstr>Calibri</vt:lpstr>
      <vt:lpstr>Calibri Light</vt:lpstr>
      <vt:lpstr>Gotham</vt:lpstr>
      <vt:lpstr>Roboto</vt:lpstr>
      <vt:lpstr>Tw Cen MT</vt:lpstr>
      <vt:lpstr>Tw Cen MT Condensed</vt:lpstr>
      <vt:lpstr>Wingdings 2</vt:lpstr>
      <vt:lpstr>Office Theme</vt:lpstr>
      <vt:lpstr>1_PIDC PPT template</vt:lpstr>
      <vt:lpstr>1_Office Theme</vt:lpstr>
      <vt:lpstr>PowerPoint Presentation</vt:lpstr>
      <vt:lpstr>PowerPoint Presentation</vt:lpstr>
      <vt:lpstr>Citizens Energy Corporation</vt:lpstr>
      <vt:lpstr>Schneider Electric</vt:lpstr>
      <vt:lpstr>GZA</vt:lpstr>
      <vt:lpstr>GZA – Core Services</vt:lpstr>
      <vt:lpstr>PowerPoint Presentation</vt:lpstr>
      <vt:lpstr>Microgrid 101</vt:lpstr>
      <vt:lpstr>Microgrid 101</vt:lpstr>
      <vt:lpstr>Microgrid 101</vt:lpstr>
      <vt:lpstr>Microgrid 101</vt:lpstr>
      <vt:lpstr>Microgrid 101</vt:lpstr>
      <vt:lpstr>MassCEC Focus Areas</vt:lpstr>
      <vt:lpstr>PowerPoint Presentation</vt:lpstr>
      <vt:lpstr>Program Scope</vt:lpstr>
      <vt:lpstr>Map of CLEAR Projects</vt:lpstr>
      <vt:lpstr>Analytical Challenges</vt:lpstr>
      <vt:lpstr>Design Considerations</vt:lpstr>
      <vt:lpstr>Operational Insights</vt:lpstr>
      <vt:lpstr>Financial Considerations</vt:lpstr>
      <vt:lpstr>Financial Considerations (cont'd)</vt:lpstr>
      <vt:lpstr>Alternatives &amp; Complements to Microgrids</vt:lpstr>
      <vt:lpstr>Resiliency Toolkit</vt:lpstr>
      <vt:lpstr>Resiliency Toolkit Example</vt:lpstr>
      <vt:lpstr>Conclusion</vt:lpstr>
      <vt:lpstr>PowerPoint Presentation</vt:lpstr>
      <vt:lpstr>EaaS – What Would the Structure Look Like?</vt:lpstr>
      <vt:lpstr>Challenges and Hurdles</vt:lpstr>
      <vt:lpstr>Solving Challenges for Community Microgrids</vt:lpstr>
      <vt:lpstr>PowerPoint Presentation</vt:lpstr>
      <vt:lpstr>PowerPoint Presentation</vt:lpstr>
      <vt:lpstr>PowerPoint Presentation</vt:lpstr>
      <vt:lpstr>PowerPoint Presentation</vt:lpstr>
      <vt:lpstr>Daughters of Mary Microgrid</vt:lpstr>
      <vt:lpstr>Montgomery County Maryland</vt:lpstr>
      <vt:lpstr>      Questions and Follow up with the Presenters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Orchard</dc:creator>
  <cp:lastModifiedBy>Julia Moore | CMRPC</cp:lastModifiedBy>
  <cp:revision>394</cp:revision>
  <cp:lastPrinted>2022-05-10T17:37:07Z</cp:lastPrinted>
  <dcterms:created xsi:type="dcterms:W3CDTF">2015-04-02T16:01:57Z</dcterms:created>
  <dcterms:modified xsi:type="dcterms:W3CDTF">2022-05-27T14:16:45Z</dcterms:modified>
</cp:coreProperties>
</file>